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22"/>
  </p:notesMasterIdLst>
  <p:sldIdLst>
    <p:sldId id="559" r:id="rId5"/>
    <p:sldId id="2146847296" r:id="rId6"/>
    <p:sldId id="560" r:id="rId7"/>
    <p:sldId id="2147472519" r:id="rId8"/>
    <p:sldId id="2146845754" r:id="rId9"/>
    <p:sldId id="2147472520" r:id="rId10"/>
    <p:sldId id="2147348928" r:id="rId11"/>
    <p:sldId id="2147348921" r:id="rId12"/>
    <p:sldId id="2147348927" r:id="rId13"/>
    <p:sldId id="949" r:id="rId14"/>
    <p:sldId id="947" r:id="rId15"/>
    <p:sldId id="2146845742" r:id="rId16"/>
    <p:sldId id="283" r:id="rId17"/>
    <p:sldId id="2146846967" r:id="rId18"/>
    <p:sldId id="2146846958" r:id="rId19"/>
    <p:sldId id="2146846965" r:id="rId20"/>
    <p:sldId id="5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4"/>
    <p:restoredTop sz="64530" autoAdjust="0"/>
  </p:normalViewPr>
  <p:slideViewPr>
    <p:cSldViewPr snapToGrid="0">
      <p:cViewPr varScale="1">
        <p:scale>
          <a:sx n="41" d="100"/>
          <a:sy n="41" d="100"/>
        </p:scale>
        <p:origin x="105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BF07D3-D1FB-3F46-A48A-99B37FD73FC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4CFC4A5-708D-4B46-A11D-73D2DAD19490}">
      <dgm:prSet custT="1"/>
      <dgm:spPr/>
      <dgm:t>
        <a:bodyPr/>
        <a:lstStyle/>
        <a:p>
          <a:r>
            <a:rPr lang="en-US" sz="2000" dirty="0"/>
            <a:t>GenAI – Sandbox in USAA Environment</a:t>
          </a:r>
        </a:p>
      </dgm:t>
    </dgm:pt>
    <dgm:pt modelId="{E1F5DFD2-B0D1-784A-A633-F58AE9FC802E}" type="parTrans" cxnId="{8436D54D-62A5-F14D-A10C-295238006F5D}">
      <dgm:prSet/>
      <dgm:spPr/>
      <dgm:t>
        <a:bodyPr/>
        <a:lstStyle/>
        <a:p>
          <a:endParaRPr lang="en-US" sz="2000"/>
        </a:p>
      </dgm:t>
    </dgm:pt>
    <dgm:pt modelId="{9403C9FF-CB02-1144-8527-8850EBD25679}" type="sibTrans" cxnId="{8436D54D-62A5-F14D-A10C-295238006F5D}">
      <dgm:prSet custT="1"/>
      <dgm:spPr/>
      <dgm:t>
        <a:bodyPr/>
        <a:lstStyle/>
        <a:p>
          <a:endParaRPr lang="en-US" sz="2000"/>
        </a:p>
      </dgm:t>
    </dgm:pt>
    <dgm:pt modelId="{1F49791F-D28C-594C-BA9D-36685214FBC2}">
      <dgm:prSet custT="1"/>
      <dgm:spPr/>
      <dgm:t>
        <a:bodyPr/>
        <a:lstStyle/>
        <a:p>
          <a:r>
            <a:rPr lang="en-US" sz="2000"/>
            <a:t>Setup</a:t>
          </a:r>
        </a:p>
      </dgm:t>
    </dgm:pt>
    <dgm:pt modelId="{31D6F934-F64A-CC43-BB37-A01139ABF874}" type="parTrans" cxnId="{AB30F75E-28D5-A94A-B2FB-5083DEB6A1A4}">
      <dgm:prSet/>
      <dgm:spPr/>
      <dgm:t>
        <a:bodyPr/>
        <a:lstStyle/>
        <a:p>
          <a:endParaRPr lang="en-US" sz="2000"/>
        </a:p>
      </dgm:t>
    </dgm:pt>
    <dgm:pt modelId="{B3A6BC17-CBCD-A44B-91C0-284604C389C7}" type="sibTrans" cxnId="{AB30F75E-28D5-A94A-B2FB-5083DEB6A1A4}">
      <dgm:prSet/>
      <dgm:spPr/>
      <dgm:t>
        <a:bodyPr/>
        <a:lstStyle/>
        <a:p>
          <a:endParaRPr lang="en-US" sz="2000"/>
        </a:p>
      </dgm:t>
    </dgm:pt>
    <dgm:pt modelId="{AB54140C-5F72-E54C-9444-35D5DC215E5C}">
      <dgm:prSet custT="1"/>
      <dgm:spPr/>
      <dgm:t>
        <a:bodyPr/>
        <a:lstStyle/>
        <a:p>
          <a:r>
            <a:rPr lang="en-US" sz="2000" dirty="0"/>
            <a:t>Training</a:t>
          </a:r>
        </a:p>
      </dgm:t>
    </dgm:pt>
    <dgm:pt modelId="{654850A6-8326-9049-8D21-BD49D1A64148}" type="parTrans" cxnId="{A0115B61-DFC7-B449-8290-0E50FDE018C8}">
      <dgm:prSet/>
      <dgm:spPr/>
      <dgm:t>
        <a:bodyPr/>
        <a:lstStyle/>
        <a:p>
          <a:endParaRPr lang="en-US" sz="2000"/>
        </a:p>
      </dgm:t>
    </dgm:pt>
    <dgm:pt modelId="{82BEE918-132A-9847-BBC2-6198BC1B7E72}" type="sibTrans" cxnId="{A0115B61-DFC7-B449-8290-0E50FDE018C8}">
      <dgm:prSet/>
      <dgm:spPr/>
      <dgm:t>
        <a:bodyPr/>
        <a:lstStyle/>
        <a:p>
          <a:endParaRPr lang="en-US" sz="2000"/>
        </a:p>
      </dgm:t>
    </dgm:pt>
    <dgm:pt modelId="{BF826880-A3F1-E440-A68A-D4274DEDDD38}">
      <dgm:prSet custT="1"/>
      <dgm:spPr/>
      <dgm:t>
        <a:bodyPr/>
        <a:lstStyle/>
        <a:p>
          <a:r>
            <a:rPr lang="en-US" sz="2000"/>
            <a:t>PoC</a:t>
          </a:r>
        </a:p>
      </dgm:t>
    </dgm:pt>
    <dgm:pt modelId="{5FD9E3FC-1CA8-264F-B020-5D28F44098E5}" type="parTrans" cxnId="{400B011E-8FAF-B64B-B88F-1CE1608A6BDD}">
      <dgm:prSet/>
      <dgm:spPr/>
      <dgm:t>
        <a:bodyPr/>
        <a:lstStyle/>
        <a:p>
          <a:endParaRPr lang="en-US" sz="2000"/>
        </a:p>
      </dgm:t>
    </dgm:pt>
    <dgm:pt modelId="{0A330AC5-8749-2540-9CB7-4F7894A23919}" type="sibTrans" cxnId="{400B011E-8FAF-B64B-B88F-1CE1608A6BDD}">
      <dgm:prSet/>
      <dgm:spPr/>
      <dgm:t>
        <a:bodyPr/>
        <a:lstStyle/>
        <a:p>
          <a:endParaRPr lang="en-US" sz="2000"/>
        </a:p>
      </dgm:t>
    </dgm:pt>
    <dgm:pt modelId="{558CF3F2-E382-544B-BEBC-09B771E6680C}">
      <dgm:prSet custT="1"/>
      <dgm:spPr/>
      <dgm:t>
        <a:bodyPr/>
        <a:lstStyle/>
        <a:p>
          <a:r>
            <a:rPr lang="en-US" sz="2000"/>
            <a:t>Capacity Service Model</a:t>
          </a:r>
        </a:p>
      </dgm:t>
    </dgm:pt>
    <dgm:pt modelId="{D2691C59-2766-354B-848D-13A287D86227}" type="parTrans" cxnId="{F88EE523-1BCF-6B4C-96A7-1D3AFCDD5044}">
      <dgm:prSet/>
      <dgm:spPr/>
      <dgm:t>
        <a:bodyPr/>
        <a:lstStyle/>
        <a:p>
          <a:endParaRPr lang="en-US" sz="2000"/>
        </a:p>
      </dgm:t>
    </dgm:pt>
    <dgm:pt modelId="{8CF64CBA-7080-844F-8CD4-6C0424FA2375}" type="sibTrans" cxnId="{F88EE523-1BCF-6B4C-96A7-1D3AFCDD5044}">
      <dgm:prSet/>
      <dgm:spPr/>
      <dgm:t>
        <a:bodyPr/>
        <a:lstStyle/>
        <a:p>
          <a:endParaRPr lang="en-US" sz="2000"/>
        </a:p>
      </dgm:t>
    </dgm:pt>
    <dgm:pt modelId="{8F33ECA1-DFC7-E140-8D0D-34340BF13550}">
      <dgm:prSet custT="1"/>
      <dgm:spPr/>
      <dgm:t>
        <a:bodyPr/>
        <a:lstStyle/>
        <a:p>
          <a:r>
            <a:rPr lang="en-US" sz="2000" dirty="0"/>
            <a:t>New Develop - Staff Augmentation</a:t>
          </a:r>
        </a:p>
      </dgm:t>
    </dgm:pt>
    <dgm:pt modelId="{54AADF61-CEB6-9340-9C2B-6AA5439AEBA8}" type="parTrans" cxnId="{4130AA1C-8837-254C-983C-77F9550DD003}">
      <dgm:prSet/>
      <dgm:spPr/>
      <dgm:t>
        <a:bodyPr/>
        <a:lstStyle/>
        <a:p>
          <a:endParaRPr lang="en-US" sz="2000"/>
        </a:p>
      </dgm:t>
    </dgm:pt>
    <dgm:pt modelId="{7736AC93-5C3D-8B43-A6E6-EFFDA5793FB2}" type="sibTrans" cxnId="{4130AA1C-8837-254C-983C-77F9550DD003}">
      <dgm:prSet/>
      <dgm:spPr/>
      <dgm:t>
        <a:bodyPr/>
        <a:lstStyle/>
        <a:p>
          <a:endParaRPr lang="en-US" sz="2000"/>
        </a:p>
      </dgm:t>
    </dgm:pt>
    <dgm:pt modelId="{EBB5BF8B-ACC0-344E-89FE-4BEFF8972C2B}">
      <dgm:prSet custT="1"/>
      <dgm:spPr/>
      <dgm:t>
        <a:bodyPr/>
        <a:lstStyle/>
        <a:p>
          <a:r>
            <a:rPr lang="en-US" sz="2000" dirty="0"/>
            <a:t>Support for GenAI in SDLC</a:t>
          </a:r>
        </a:p>
      </dgm:t>
    </dgm:pt>
    <dgm:pt modelId="{E07E325D-0869-694D-835B-48CD03E332A6}" type="parTrans" cxnId="{05851832-F9A9-B242-85A4-28131C7A9E8F}">
      <dgm:prSet/>
      <dgm:spPr/>
      <dgm:t>
        <a:bodyPr/>
        <a:lstStyle/>
        <a:p>
          <a:endParaRPr lang="en-US" sz="2000"/>
        </a:p>
      </dgm:t>
    </dgm:pt>
    <dgm:pt modelId="{072BC742-D0D6-F54D-AC3A-1750C3C9160F}" type="sibTrans" cxnId="{05851832-F9A9-B242-85A4-28131C7A9E8F}">
      <dgm:prSet/>
      <dgm:spPr/>
      <dgm:t>
        <a:bodyPr/>
        <a:lstStyle/>
        <a:p>
          <a:endParaRPr lang="en-US" sz="2000"/>
        </a:p>
      </dgm:t>
    </dgm:pt>
    <dgm:pt modelId="{5436D5E0-852D-3940-B59C-D82F715CE9A1}">
      <dgm:prSet custT="1"/>
      <dgm:spPr/>
      <dgm:t>
        <a:bodyPr/>
        <a:lstStyle/>
        <a:p>
          <a:r>
            <a:rPr lang="en-US" sz="2000"/>
            <a:t>On-going Training</a:t>
          </a:r>
        </a:p>
      </dgm:t>
    </dgm:pt>
    <dgm:pt modelId="{E285F07F-F5A0-0240-9687-74415D14555D}" type="parTrans" cxnId="{2AD15EE3-D557-324C-8670-642134FE03B8}">
      <dgm:prSet/>
      <dgm:spPr/>
      <dgm:t>
        <a:bodyPr/>
        <a:lstStyle/>
        <a:p>
          <a:endParaRPr lang="en-US" sz="2000"/>
        </a:p>
      </dgm:t>
    </dgm:pt>
    <dgm:pt modelId="{E32F0C92-9F33-4F49-81AF-CB655CBF7A42}" type="sibTrans" cxnId="{2AD15EE3-D557-324C-8670-642134FE03B8}">
      <dgm:prSet/>
      <dgm:spPr/>
      <dgm:t>
        <a:bodyPr/>
        <a:lstStyle/>
        <a:p>
          <a:endParaRPr lang="en-US" sz="2000"/>
        </a:p>
      </dgm:t>
    </dgm:pt>
    <dgm:pt modelId="{9FDCE020-63D6-0143-8674-69296F4212BA}" type="pres">
      <dgm:prSet presAssocID="{C0BF07D3-D1FB-3F46-A48A-99B37FD73FC9}" presName="Name0" presStyleCnt="0">
        <dgm:presLayoutVars>
          <dgm:dir/>
          <dgm:resizeHandles val="exact"/>
        </dgm:presLayoutVars>
      </dgm:prSet>
      <dgm:spPr/>
    </dgm:pt>
    <dgm:pt modelId="{09CB9AEC-3888-4741-A4CB-201C5B613318}" type="pres">
      <dgm:prSet presAssocID="{D4CFC4A5-708D-4B46-A11D-73D2DAD19490}" presName="node" presStyleLbl="node1" presStyleIdx="0" presStyleCnt="2">
        <dgm:presLayoutVars>
          <dgm:bulletEnabled val="1"/>
        </dgm:presLayoutVars>
      </dgm:prSet>
      <dgm:spPr/>
    </dgm:pt>
    <dgm:pt modelId="{E87A489A-BE3E-7747-BB9B-57EB66D408EC}" type="pres">
      <dgm:prSet presAssocID="{9403C9FF-CB02-1144-8527-8850EBD25679}" presName="sibTrans" presStyleLbl="sibTrans2D1" presStyleIdx="0" presStyleCnt="1"/>
      <dgm:spPr/>
    </dgm:pt>
    <dgm:pt modelId="{0EA87F7D-D515-DE40-BB92-4C4DBFD6AE78}" type="pres">
      <dgm:prSet presAssocID="{9403C9FF-CB02-1144-8527-8850EBD25679}" presName="connectorText" presStyleLbl="sibTrans2D1" presStyleIdx="0" presStyleCnt="1"/>
      <dgm:spPr/>
    </dgm:pt>
    <dgm:pt modelId="{3A40FB75-D3B5-2E48-A46A-981CC178457D}" type="pres">
      <dgm:prSet presAssocID="{558CF3F2-E382-544B-BEBC-09B771E6680C}" presName="node" presStyleLbl="node1" presStyleIdx="1" presStyleCnt="2">
        <dgm:presLayoutVars>
          <dgm:bulletEnabled val="1"/>
        </dgm:presLayoutVars>
      </dgm:prSet>
      <dgm:spPr/>
    </dgm:pt>
  </dgm:ptLst>
  <dgm:cxnLst>
    <dgm:cxn modelId="{B08FDC15-0C69-1B43-BF2C-201C560F96E8}" type="presOf" srcId="{558CF3F2-E382-544B-BEBC-09B771E6680C}" destId="{3A40FB75-D3B5-2E48-A46A-981CC178457D}" srcOrd="0" destOrd="0" presId="urn:microsoft.com/office/officeart/2005/8/layout/process1"/>
    <dgm:cxn modelId="{4130AA1C-8837-254C-983C-77F9550DD003}" srcId="{558CF3F2-E382-544B-BEBC-09B771E6680C}" destId="{8F33ECA1-DFC7-E140-8D0D-34340BF13550}" srcOrd="0" destOrd="0" parTransId="{54AADF61-CEB6-9340-9C2B-6AA5439AEBA8}" sibTransId="{7736AC93-5C3D-8B43-A6E6-EFFDA5793FB2}"/>
    <dgm:cxn modelId="{400B011E-8FAF-B64B-B88F-1CE1608A6BDD}" srcId="{D4CFC4A5-708D-4B46-A11D-73D2DAD19490}" destId="{BF826880-A3F1-E440-A68A-D4274DEDDD38}" srcOrd="2" destOrd="0" parTransId="{5FD9E3FC-1CA8-264F-B020-5D28F44098E5}" sibTransId="{0A330AC5-8749-2540-9CB7-4F7894A23919}"/>
    <dgm:cxn modelId="{D4367123-42BA-2D4A-A426-E9D4D7438635}" type="presOf" srcId="{9403C9FF-CB02-1144-8527-8850EBD25679}" destId="{0EA87F7D-D515-DE40-BB92-4C4DBFD6AE78}" srcOrd="1" destOrd="0" presId="urn:microsoft.com/office/officeart/2005/8/layout/process1"/>
    <dgm:cxn modelId="{F88EE523-1BCF-6B4C-96A7-1D3AFCDD5044}" srcId="{C0BF07D3-D1FB-3F46-A48A-99B37FD73FC9}" destId="{558CF3F2-E382-544B-BEBC-09B771E6680C}" srcOrd="1" destOrd="0" parTransId="{D2691C59-2766-354B-848D-13A287D86227}" sibTransId="{8CF64CBA-7080-844F-8CD4-6C0424FA2375}"/>
    <dgm:cxn modelId="{05851832-F9A9-B242-85A4-28131C7A9E8F}" srcId="{558CF3F2-E382-544B-BEBC-09B771E6680C}" destId="{EBB5BF8B-ACC0-344E-89FE-4BEFF8972C2B}" srcOrd="1" destOrd="0" parTransId="{E07E325D-0869-694D-835B-48CD03E332A6}" sibTransId="{072BC742-D0D6-F54D-AC3A-1750C3C9160F}"/>
    <dgm:cxn modelId="{8A043F35-CB67-634A-A0C1-0C2C7858A264}" type="presOf" srcId="{8F33ECA1-DFC7-E140-8D0D-34340BF13550}" destId="{3A40FB75-D3B5-2E48-A46A-981CC178457D}" srcOrd="0" destOrd="1" presId="urn:microsoft.com/office/officeart/2005/8/layout/process1"/>
    <dgm:cxn modelId="{AA37583C-8071-B14F-8B92-245849AB14A6}" type="presOf" srcId="{BF826880-A3F1-E440-A68A-D4274DEDDD38}" destId="{09CB9AEC-3888-4741-A4CB-201C5B613318}" srcOrd="0" destOrd="3" presId="urn:microsoft.com/office/officeart/2005/8/layout/process1"/>
    <dgm:cxn modelId="{AB30F75E-28D5-A94A-B2FB-5083DEB6A1A4}" srcId="{D4CFC4A5-708D-4B46-A11D-73D2DAD19490}" destId="{1F49791F-D28C-594C-BA9D-36685214FBC2}" srcOrd="0" destOrd="0" parTransId="{31D6F934-F64A-CC43-BB37-A01139ABF874}" sibTransId="{B3A6BC17-CBCD-A44B-91C0-284604C389C7}"/>
    <dgm:cxn modelId="{5078A760-235D-BE4B-9907-37901A9662CA}" type="presOf" srcId="{C0BF07D3-D1FB-3F46-A48A-99B37FD73FC9}" destId="{9FDCE020-63D6-0143-8674-69296F4212BA}" srcOrd="0" destOrd="0" presId="urn:microsoft.com/office/officeart/2005/8/layout/process1"/>
    <dgm:cxn modelId="{A0115B61-DFC7-B449-8290-0E50FDE018C8}" srcId="{D4CFC4A5-708D-4B46-A11D-73D2DAD19490}" destId="{AB54140C-5F72-E54C-9444-35D5DC215E5C}" srcOrd="1" destOrd="0" parTransId="{654850A6-8326-9049-8D21-BD49D1A64148}" sibTransId="{82BEE918-132A-9847-BBC2-6198BC1B7E72}"/>
    <dgm:cxn modelId="{8436D54D-62A5-F14D-A10C-295238006F5D}" srcId="{C0BF07D3-D1FB-3F46-A48A-99B37FD73FC9}" destId="{D4CFC4A5-708D-4B46-A11D-73D2DAD19490}" srcOrd="0" destOrd="0" parTransId="{E1F5DFD2-B0D1-784A-A633-F58AE9FC802E}" sibTransId="{9403C9FF-CB02-1144-8527-8850EBD25679}"/>
    <dgm:cxn modelId="{3FE26756-B8B8-9E47-846A-C384B6024800}" type="presOf" srcId="{9403C9FF-CB02-1144-8527-8850EBD25679}" destId="{E87A489A-BE3E-7747-BB9B-57EB66D408EC}" srcOrd="0" destOrd="0" presId="urn:microsoft.com/office/officeart/2005/8/layout/process1"/>
    <dgm:cxn modelId="{20295288-4991-254D-AE95-2470067BBB41}" type="presOf" srcId="{EBB5BF8B-ACC0-344E-89FE-4BEFF8972C2B}" destId="{3A40FB75-D3B5-2E48-A46A-981CC178457D}" srcOrd="0" destOrd="2" presId="urn:microsoft.com/office/officeart/2005/8/layout/process1"/>
    <dgm:cxn modelId="{BA2BFE92-C9D2-9B44-AC43-D13AB34A8FA5}" type="presOf" srcId="{1F49791F-D28C-594C-BA9D-36685214FBC2}" destId="{09CB9AEC-3888-4741-A4CB-201C5B613318}" srcOrd="0" destOrd="1" presId="urn:microsoft.com/office/officeart/2005/8/layout/process1"/>
    <dgm:cxn modelId="{DE3EBFCB-3892-D04E-90E8-3AD6B74E0B01}" type="presOf" srcId="{5436D5E0-852D-3940-B59C-D82F715CE9A1}" destId="{3A40FB75-D3B5-2E48-A46A-981CC178457D}" srcOrd="0" destOrd="3" presId="urn:microsoft.com/office/officeart/2005/8/layout/process1"/>
    <dgm:cxn modelId="{93FDE8D8-8F11-3F46-A561-480EDE32B536}" type="presOf" srcId="{D4CFC4A5-708D-4B46-A11D-73D2DAD19490}" destId="{09CB9AEC-3888-4741-A4CB-201C5B613318}" srcOrd="0" destOrd="0" presId="urn:microsoft.com/office/officeart/2005/8/layout/process1"/>
    <dgm:cxn modelId="{811D2CE3-479B-EB43-A981-B43CDB1853C2}" type="presOf" srcId="{AB54140C-5F72-E54C-9444-35D5DC215E5C}" destId="{09CB9AEC-3888-4741-A4CB-201C5B613318}" srcOrd="0" destOrd="2" presId="urn:microsoft.com/office/officeart/2005/8/layout/process1"/>
    <dgm:cxn modelId="{2AD15EE3-D557-324C-8670-642134FE03B8}" srcId="{558CF3F2-E382-544B-BEBC-09B771E6680C}" destId="{5436D5E0-852D-3940-B59C-D82F715CE9A1}" srcOrd="2" destOrd="0" parTransId="{E285F07F-F5A0-0240-9687-74415D14555D}" sibTransId="{E32F0C92-9F33-4F49-81AF-CB655CBF7A42}"/>
    <dgm:cxn modelId="{175B681D-8F12-3140-A43C-F3902D1151BE}" type="presParOf" srcId="{9FDCE020-63D6-0143-8674-69296F4212BA}" destId="{09CB9AEC-3888-4741-A4CB-201C5B613318}" srcOrd="0" destOrd="0" presId="urn:microsoft.com/office/officeart/2005/8/layout/process1"/>
    <dgm:cxn modelId="{99EADCC0-62F9-B14B-85AE-7F4A3DCA3DEB}" type="presParOf" srcId="{9FDCE020-63D6-0143-8674-69296F4212BA}" destId="{E87A489A-BE3E-7747-BB9B-57EB66D408EC}" srcOrd="1" destOrd="0" presId="urn:microsoft.com/office/officeart/2005/8/layout/process1"/>
    <dgm:cxn modelId="{C7103122-18F9-8345-BABA-93B8B90FFF63}" type="presParOf" srcId="{E87A489A-BE3E-7747-BB9B-57EB66D408EC}" destId="{0EA87F7D-D515-DE40-BB92-4C4DBFD6AE78}" srcOrd="0" destOrd="0" presId="urn:microsoft.com/office/officeart/2005/8/layout/process1"/>
    <dgm:cxn modelId="{0AA8BAE1-7F75-5F42-8596-B8CE6CD90BAC}" type="presParOf" srcId="{9FDCE020-63D6-0143-8674-69296F4212BA}" destId="{3A40FB75-D3B5-2E48-A46A-981CC178457D}"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B9AEC-3888-4741-A4CB-201C5B613318}">
      <dsp:nvSpPr>
        <dsp:cNvPr id="0" name=""/>
        <dsp:cNvSpPr/>
      </dsp:nvSpPr>
      <dsp:spPr>
        <a:xfrm>
          <a:off x="1826" y="513728"/>
          <a:ext cx="3894742" cy="23368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GenAI – Sandbox in USAA Environment</a:t>
          </a:r>
        </a:p>
        <a:p>
          <a:pPr marL="228600" lvl="1" indent="-228600" algn="l" defTabSz="889000">
            <a:lnSpc>
              <a:spcPct val="90000"/>
            </a:lnSpc>
            <a:spcBef>
              <a:spcPct val="0"/>
            </a:spcBef>
            <a:spcAft>
              <a:spcPct val="15000"/>
            </a:spcAft>
            <a:buChar char="•"/>
          </a:pPr>
          <a:r>
            <a:rPr lang="en-US" sz="2000" kern="1200"/>
            <a:t>Setup</a:t>
          </a:r>
        </a:p>
        <a:p>
          <a:pPr marL="228600" lvl="1" indent="-228600" algn="l" defTabSz="889000">
            <a:lnSpc>
              <a:spcPct val="90000"/>
            </a:lnSpc>
            <a:spcBef>
              <a:spcPct val="0"/>
            </a:spcBef>
            <a:spcAft>
              <a:spcPct val="15000"/>
            </a:spcAft>
            <a:buChar char="•"/>
          </a:pPr>
          <a:r>
            <a:rPr lang="en-US" sz="2000" kern="1200" dirty="0"/>
            <a:t>Training</a:t>
          </a:r>
        </a:p>
        <a:p>
          <a:pPr marL="228600" lvl="1" indent="-228600" algn="l" defTabSz="889000">
            <a:lnSpc>
              <a:spcPct val="90000"/>
            </a:lnSpc>
            <a:spcBef>
              <a:spcPct val="0"/>
            </a:spcBef>
            <a:spcAft>
              <a:spcPct val="15000"/>
            </a:spcAft>
            <a:buChar char="•"/>
          </a:pPr>
          <a:r>
            <a:rPr lang="en-US" sz="2000" kern="1200"/>
            <a:t>PoC</a:t>
          </a:r>
        </a:p>
      </dsp:txBody>
      <dsp:txXfrm>
        <a:off x="70270" y="582172"/>
        <a:ext cx="3757854" cy="2199957"/>
      </dsp:txXfrm>
    </dsp:sp>
    <dsp:sp modelId="{E87A489A-BE3E-7747-BB9B-57EB66D408EC}">
      <dsp:nvSpPr>
        <dsp:cNvPr id="0" name=""/>
        <dsp:cNvSpPr/>
      </dsp:nvSpPr>
      <dsp:spPr>
        <a:xfrm>
          <a:off x="4286042" y="1199202"/>
          <a:ext cx="825685" cy="965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86042" y="1392381"/>
        <a:ext cx="577980" cy="579538"/>
      </dsp:txXfrm>
    </dsp:sp>
    <dsp:sp modelId="{3A40FB75-D3B5-2E48-A46A-981CC178457D}">
      <dsp:nvSpPr>
        <dsp:cNvPr id="0" name=""/>
        <dsp:cNvSpPr/>
      </dsp:nvSpPr>
      <dsp:spPr>
        <a:xfrm>
          <a:off x="5454465" y="513728"/>
          <a:ext cx="3894742" cy="23368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Capacity Service Model</a:t>
          </a:r>
        </a:p>
        <a:p>
          <a:pPr marL="228600" lvl="1" indent="-228600" algn="l" defTabSz="889000">
            <a:lnSpc>
              <a:spcPct val="90000"/>
            </a:lnSpc>
            <a:spcBef>
              <a:spcPct val="0"/>
            </a:spcBef>
            <a:spcAft>
              <a:spcPct val="15000"/>
            </a:spcAft>
            <a:buChar char="•"/>
          </a:pPr>
          <a:r>
            <a:rPr lang="en-US" sz="2000" kern="1200" dirty="0"/>
            <a:t>New Develop - Staff Augmentation</a:t>
          </a:r>
        </a:p>
        <a:p>
          <a:pPr marL="228600" lvl="1" indent="-228600" algn="l" defTabSz="889000">
            <a:lnSpc>
              <a:spcPct val="90000"/>
            </a:lnSpc>
            <a:spcBef>
              <a:spcPct val="0"/>
            </a:spcBef>
            <a:spcAft>
              <a:spcPct val="15000"/>
            </a:spcAft>
            <a:buChar char="•"/>
          </a:pPr>
          <a:r>
            <a:rPr lang="en-US" sz="2000" kern="1200" dirty="0"/>
            <a:t>Support for GenAI in SDLC</a:t>
          </a:r>
        </a:p>
        <a:p>
          <a:pPr marL="228600" lvl="1" indent="-228600" algn="l" defTabSz="889000">
            <a:lnSpc>
              <a:spcPct val="90000"/>
            </a:lnSpc>
            <a:spcBef>
              <a:spcPct val="0"/>
            </a:spcBef>
            <a:spcAft>
              <a:spcPct val="15000"/>
            </a:spcAft>
            <a:buChar char="•"/>
          </a:pPr>
          <a:r>
            <a:rPr lang="en-US" sz="2000" kern="1200"/>
            <a:t>On-going Training</a:t>
          </a:r>
        </a:p>
      </dsp:txBody>
      <dsp:txXfrm>
        <a:off x="5522909" y="582172"/>
        <a:ext cx="3757854" cy="21999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6E5B6-AC72-C548-A2B0-A1C07BEB6AA7}"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8D189-45AF-DE45-8825-38A8E4DB9AB0}" type="slidenum">
              <a:rPr lang="en-US" smtClean="0"/>
              <a:t>‹#›</a:t>
            </a:fld>
            <a:endParaRPr lang="en-US"/>
          </a:p>
        </p:txBody>
      </p:sp>
    </p:spTree>
    <p:extLst>
      <p:ext uri="{BB962C8B-B14F-4D97-AF65-F5344CB8AC3E}">
        <p14:creationId xmlns:p14="http://schemas.microsoft.com/office/powerpoint/2010/main" val="25142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CBA0ED-F3AB-4319-9B9C-CF5CD673DC9E}" type="slidenum">
              <a:rPr lang="en-IN" smtClean="0"/>
              <a:t>1</a:t>
            </a:fld>
            <a:endParaRPr lang="en-IN"/>
          </a:p>
        </p:txBody>
      </p:sp>
    </p:spTree>
    <p:extLst>
      <p:ext uri="{BB962C8B-B14F-4D97-AF65-F5344CB8AC3E}">
        <p14:creationId xmlns:p14="http://schemas.microsoft.com/office/powerpoint/2010/main" val="2286821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48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38D189-45AF-DE45-8825-38A8E4DB9AB0}" type="slidenum">
              <a:rPr lang="en-US" smtClean="0"/>
              <a:t>15</a:t>
            </a:fld>
            <a:endParaRPr lang="en-US"/>
          </a:p>
        </p:txBody>
      </p:sp>
    </p:spTree>
    <p:extLst>
      <p:ext uri="{BB962C8B-B14F-4D97-AF65-F5344CB8AC3E}">
        <p14:creationId xmlns:p14="http://schemas.microsoft.com/office/powerpoint/2010/main" val="937171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38D189-45AF-DE45-8825-38A8E4DB9AB0}" type="slidenum">
              <a:rPr lang="en-US" smtClean="0"/>
              <a:t>17</a:t>
            </a:fld>
            <a:endParaRPr lang="en-US"/>
          </a:p>
        </p:txBody>
      </p:sp>
    </p:spTree>
    <p:extLst>
      <p:ext uri="{BB962C8B-B14F-4D97-AF65-F5344CB8AC3E}">
        <p14:creationId xmlns:p14="http://schemas.microsoft.com/office/powerpoint/2010/main" val="267370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Update – the Challenges on the </a:t>
            </a:r>
          </a:p>
          <a:p>
            <a:r>
              <a:rPr lang="en-IN" dirty="0"/>
              <a:t>Current Approach</a:t>
            </a:r>
          </a:p>
          <a:p>
            <a:endParaRPr lang="en-IN" dirty="0"/>
          </a:p>
          <a:p>
            <a:r>
              <a:rPr lang="en-IN" dirty="0"/>
              <a:t>GenY Solution </a:t>
            </a:r>
          </a:p>
          <a:p>
            <a:pPr marL="171450" indent="-171450">
              <a:buFontTx/>
              <a:buChar char="-"/>
            </a:pPr>
            <a:r>
              <a:rPr lang="en-IN" dirty="0"/>
              <a:t>How we will implement </a:t>
            </a:r>
            <a:r>
              <a:rPr lang="en-IN" dirty="0" err="1"/>
              <a:t>Geny</a:t>
            </a:r>
            <a:r>
              <a:rPr lang="en-IN" dirty="0"/>
              <a:t> to Address Current one area  - POV </a:t>
            </a:r>
          </a:p>
          <a:p>
            <a:pPr marL="171450" indent="-171450">
              <a:buFontTx/>
              <a:buChar char="-"/>
            </a:pPr>
            <a:r>
              <a:rPr lang="en-IN" dirty="0"/>
              <a:t>How we can Deliver in the future – Roadmap </a:t>
            </a:r>
          </a:p>
          <a:p>
            <a:pPr marL="171450" indent="-171450">
              <a:buFontTx/>
              <a:buChar char="-"/>
            </a:pPr>
            <a:r>
              <a:rPr lang="en-IN" dirty="0"/>
              <a:t>Recommendations – </a:t>
            </a:r>
          </a:p>
          <a:p>
            <a:pPr marL="171450" indent="-171450">
              <a:buFontTx/>
              <a:buChar char="-"/>
            </a:pPr>
            <a:r>
              <a:rPr lang="en-IN" dirty="0" err="1"/>
              <a:t>PreRequite</a:t>
            </a:r>
            <a:r>
              <a:rPr lang="en-IN" dirty="0"/>
              <a:t> </a:t>
            </a:r>
          </a:p>
          <a:p>
            <a:pPr marL="171450" indent="-171450">
              <a:buFontTx/>
              <a:buChar char="-"/>
            </a:pPr>
            <a:r>
              <a:rPr lang="en-IN" dirty="0"/>
              <a:t>Team – Responsibility – Count </a:t>
            </a:r>
          </a:p>
          <a:p>
            <a:pPr marL="171450" indent="-171450">
              <a:buFontTx/>
              <a:buChar char="-"/>
            </a:pPr>
            <a:endParaRPr lang="en-IN" dirty="0"/>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8B38D189-45AF-DE45-8825-38A8E4DB9AB0}" type="slidenum">
              <a:rPr lang="en-US" smtClean="0"/>
              <a:t>2</a:t>
            </a:fld>
            <a:endParaRPr lang="en-US"/>
          </a:p>
        </p:txBody>
      </p:sp>
    </p:spTree>
    <p:extLst>
      <p:ext uri="{BB962C8B-B14F-4D97-AF65-F5344CB8AC3E}">
        <p14:creationId xmlns:p14="http://schemas.microsoft.com/office/powerpoint/2010/main" val="2700168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92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98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81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31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EC6D2-4046-43F1-91AF-AE411F76A24D}" type="slidenum">
              <a:rPr lang="en-US" smtClean="0"/>
              <a:t>10</a:t>
            </a:fld>
            <a:endParaRPr lang="en-US"/>
          </a:p>
        </p:txBody>
      </p:sp>
    </p:spTree>
    <p:extLst>
      <p:ext uri="{BB962C8B-B14F-4D97-AF65-F5344CB8AC3E}">
        <p14:creationId xmlns:p14="http://schemas.microsoft.com/office/powerpoint/2010/main" val="254113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EC6D2-4046-43F1-91AF-AE411F76A24D}" type="slidenum">
              <a:rPr lang="en-US" smtClean="0"/>
              <a:t>11</a:t>
            </a:fld>
            <a:endParaRPr lang="en-US"/>
          </a:p>
        </p:txBody>
      </p:sp>
    </p:spTree>
    <p:extLst>
      <p:ext uri="{BB962C8B-B14F-4D97-AF65-F5344CB8AC3E}">
        <p14:creationId xmlns:p14="http://schemas.microsoft.com/office/powerpoint/2010/main" val="782951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59" name="Text Placeholder 10">
            <a:extLst>
              <a:ext uri="{FF2B5EF4-FFF2-40B4-BE49-F238E27FC236}">
                <a16:creationId xmlns:a16="http://schemas.microsoft.com/office/drawing/2014/main" id="{AEBD811C-EEF2-4E64-B90F-61053E863A8B}"/>
              </a:ext>
            </a:extLst>
          </p:cNvPr>
          <p:cNvSpPr>
            <a:spLocks noGrp="1"/>
          </p:cNvSpPr>
          <p:nvPr>
            <p:ph type="body" sz="quarter" idx="15" hasCustomPrompt="1"/>
          </p:nvPr>
        </p:nvSpPr>
        <p:spPr>
          <a:xfrm>
            <a:off x="457199" y="3281163"/>
            <a:ext cx="6397626" cy="1218593"/>
          </a:xfrm>
          <a:prstGeom prst="rect">
            <a:avLst/>
          </a:prstGeom>
        </p:spPr>
        <p:txBody>
          <a:bodyPr lIns="0" anchor="t">
            <a:noAutofit/>
          </a:bodyPr>
          <a:lstStyle>
            <a:lvl1pPr marL="0" marR="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da-DK"/>
              <a:t>Subtitle goes here</a:t>
            </a:r>
            <a:endParaRPr lang="en-US"/>
          </a:p>
        </p:txBody>
      </p:sp>
      <p:sp>
        <p:nvSpPr>
          <p:cNvPr id="60" name="Text Placeholder 10">
            <a:extLst>
              <a:ext uri="{FF2B5EF4-FFF2-40B4-BE49-F238E27FC236}">
                <a16:creationId xmlns:a16="http://schemas.microsoft.com/office/drawing/2014/main" id="{86B13E25-8F4C-4776-AE12-AE1FB57ACDAC}"/>
              </a:ext>
            </a:extLst>
          </p:cNvPr>
          <p:cNvSpPr>
            <a:spLocks noGrp="1"/>
          </p:cNvSpPr>
          <p:nvPr>
            <p:ph type="body" sz="quarter" idx="16" hasCustomPrompt="1"/>
          </p:nvPr>
        </p:nvSpPr>
        <p:spPr>
          <a:xfrm>
            <a:off x="457198" y="1233488"/>
            <a:ext cx="6443999" cy="381000"/>
          </a:xfrm>
          <a:prstGeom prst="rect">
            <a:avLst/>
          </a:prstGeom>
        </p:spPr>
        <p:txBody>
          <a:bodyPr lIns="0" anchor="t">
            <a:noAutofit/>
          </a:bodyPr>
          <a:lstStyle>
            <a:lvl1pPr marL="0" indent="0">
              <a:buNone/>
              <a:tabLst>
                <a:tab pos="2509838" algn="l"/>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1" name="Picture Placeholder 10">
            <a:extLst>
              <a:ext uri="{FF2B5EF4-FFF2-40B4-BE49-F238E27FC236}">
                <a16:creationId xmlns:a16="http://schemas.microsoft.com/office/drawing/2014/main" id="{E23385E9-575A-4E97-BE38-0A19A73B40AC}"/>
              </a:ext>
            </a:extLst>
          </p:cNvPr>
          <p:cNvSpPr>
            <a:spLocks noGrp="1"/>
          </p:cNvSpPr>
          <p:nvPr>
            <p:ph type="pic" sz="quarter" idx="17" hasCustomPrompt="1"/>
          </p:nvPr>
        </p:nvSpPr>
        <p:spPr>
          <a:xfrm>
            <a:off x="4060396" y="2764868"/>
            <a:ext cx="8131604" cy="4093132"/>
          </a:xfrm>
          <a:custGeom>
            <a:avLst/>
            <a:gdLst>
              <a:gd name="connsiteX0" fmla="*/ 5893093 w 8131604"/>
              <a:gd name="connsiteY0" fmla="*/ 0 h 4093132"/>
              <a:gd name="connsiteX1" fmla="*/ 8131604 w 8131604"/>
              <a:gd name="connsiteY1" fmla="*/ 1558441 h 4093132"/>
              <a:gd name="connsiteX2" fmla="*/ 8129060 w 8131604"/>
              <a:gd name="connsiteY2" fmla="*/ 4093132 h 4093132"/>
              <a:gd name="connsiteX3" fmla="*/ 0 w 8131604"/>
              <a:gd name="connsiteY3" fmla="*/ 4093132 h 4093132"/>
            </a:gdLst>
            <a:ahLst/>
            <a:cxnLst>
              <a:cxn ang="0">
                <a:pos x="connsiteX0" y="connsiteY0"/>
              </a:cxn>
              <a:cxn ang="0">
                <a:pos x="connsiteX1" y="connsiteY1"/>
              </a:cxn>
              <a:cxn ang="0">
                <a:pos x="connsiteX2" y="connsiteY2"/>
              </a:cxn>
              <a:cxn ang="0">
                <a:pos x="connsiteX3" y="connsiteY3"/>
              </a:cxn>
            </a:cxnLst>
            <a:rect l="l" t="t" r="r" b="b"/>
            <a:pathLst>
              <a:path w="8131604" h="4093132">
                <a:moveTo>
                  <a:pt x="5893093" y="0"/>
                </a:moveTo>
                <a:lnTo>
                  <a:pt x="8131604" y="1558441"/>
                </a:lnTo>
                <a:lnTo>
                  <a:pt x="8129060" y="4093132"/>
                </a:lnTo>
                <a:lnTo>
                  <a:pt x="0" y="4093132"/>
                </a:lnTo>
                <a:close/>
              </a:path>
            </a:pathLst>
          </a:custGeom>
          <a:solidFill>
            <a:schemeClr val="bg2"/>
          </a:solidFill>
        </p:spPr>
        <p:txBody>
          <a:bodyPr wrap="square" anchor="ctr" anchorCtr="0">
            <a:noAutofit/>
          </a:bodyPr>
          <a:lstStyle>
            <a:lvl1pPr marL="0" indent="0" algn="ctr">
              <a:buFont typeface="Arial" panose="020B0604020202020204" pitchFamily="34" charset="0"/>
              <a:buNone/>
              <a:defRPr sz="1800">
                <a:solidFill>
                  <a:schemeClr val="bg1"/>
                </a:solidFill>
              </a:defRPr>
            </a:lvl1pPr>
          </a:lstStyle>
          <a:p>
            <a:r>
              <a:rPr lang="en-GB"/>
              <a:t>Insert Picture</a:t>
            </a:r>
            <a:br>
              <a:rPr lang="en-GB"/>
            </a:br>
            <a:r>
              <a:rPr lang="en-GB"/>
              <a:t>Here</a:t>
            </a:r>
          </a:p>
        </p:txBody>
      </p:sp>
      <p:sp>
        <p:nvSpPr>
          <p:cNvPr id="10" name="Title 1">
            <a:extLst>
              <a:ext uri="{FF2B5EF4-FFF2-40B4-BE49-F238E27FC236}">
                <a16:creationId xmlns:a16="http://schemas.microsoft.com/office/drawing/2014/main" id="{418DAEFC-EF40-4589-9F6B-5C1699274A7D}"/>
              </a:ext>
            </a:extLst>
          </p:cNvPr>
          <p:cNvSpPr>
            <a:spLocks noGrp="1"/>
          </p:cNvSpPr>
          <p:nvPr>
            <p:ph type="title" hasCustomPrompt="1"/>
          </p:nvPr>
        </p:nvSpPr>
        <p:spPr>
          <a:xfrm>
            <a:off x="457199" y="1800000"/>
            <a:ext cx="6443998" cy="990000"/>
          </a:xfrm>
        </p:spPr>
        <p:txBody>
          <a:bodyPr vert="horz" lIns="0" tIns="0" rIns="0" bIns="0" rtlCol="0" anchor="b">
            <a:noAutofit/>
          </a:bodyPr>
          <a:lstStyle>
            <a:lvl1pPr>
              <a:defRPr lang="en-GB" sz="4000" b="0">
                <a:solidFill>
                  <a:schemeClr val="tx2"/>
                </a:solidFill>
              </a:defRPr>
            </a:lvl1pPr>
          </a:lstStyle>
          <a:p>
            <a:pPr marR="0" lvl="0" fontAlgn="auto">
              <a:lnSpc>
                <a:spcPct val="90000"/>
              </a:lnSpc>
              <a:spcBef>
                <a:spcPts val="1000"/>
              </a:spcBef>
              <a:spcAft>
                <a:spcPts val="0"/>
              </a:spcAft>
              <a:buClrTx/>
              <a:buSzTx/>
              <a:tabLst/>
            </a:pPr>
            <a:r>
              <a:rPr lang="en-US"/>
              <a:t>Title of the deck</a:t>
            </a:r>
            <a:endParaRPr lang="en-GB"/>
          </a:p>
        </p:txBody>
      </p:sp>
      <p:sp>
        <p:nvSpPr>
          <p:cNvPr id="3" name="Footer Placeholder 2">
            <a:extLst>
              <a:ext uri="{FF2B5EF4-FFF2-40B4-BE49-F238E27FC236}">
                <a16:creationId xmlns:a16="http://schemas.microsoft.com/office/drawing/2014/main" id="{FE4829D4-90BA-4FD9-8D4C-686E86FB2396}"/>
              </a:ext>
            </a:extLst>
          </p:cNvPr>
          <p:cNvSpPr>
            <a:spLocks noGrp="1"/>
          </p:cNvSpPr>
          <p:nvPr>
            <p:ph type="ftr" sz="quarter" idx="18"/>
          </p:nvPr>
        </p:nvSpPr>
        <p:spPr>
          <a:xfrm>
            <a:off x="442800" y="6480000"/>
            <a:ext cx="2396518" cy="123111"/>
          </a:xfrm>
        </p:spPr>
        <p:txBody>
          <a:bodyPr/>
          <a:lstStyle/>
          <a:p>
            <a:endParaRPr lang="en-US"/>
          </a:p>
        </p:txBody>
      </p:sp>
      <p:sp>
        <p:nvSpPr>
          <p:cNvPr id="12" name="Freeform: Shape 38">
            <a:extLst>
              <a:ext uri="{FF2B5EF4-FFF2-40B4-BE49-F238E27FC236}">
                <a16:creationId xmlns:a16="http://schemas.microsoft.com/office/drawing/2014/main" id="{BF4677C3-BCF5-4855-9611-E85C96D9A70A}"/>
              </a:ext>
            </a:extLst>
          </p:cNvPr>
          <p:cNvSpPr/>
          <p:nvPr/>
        </p:nvSpPr>
        <p:spPr>
          <a:xfrm>
            <a:off x="2929209" y="4829173"/>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1">
                  <a:alpha val="1000"/>
                </a:schemeClr>
              </a:gs>
              <a:gs pos="74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8">
            <a:extLst>
              <a:ext uri="{FF2B5EF4-FFF2-40B4-BE49-F238E27FC236}">
                <a16:creationId xmlns:a16="http://schemas.microsoft.com/office/drawing/2014/main" id="{2D55CCF4-0B1D-4A3B-AD75-0E7051248497}"/>
              </a:ext>
            </a:extLst>
          </p:cNvPr>
          <p:cNvSpPr/>
          <p:nvPr/>
        </p:nvSpPr>
        <p:spPr>
          <a:xfrm>
            <a:off x="10121759" y="2893156"/>
            <a:ext cx="2070240" cy="2020997"/>
          </a:xfrm>
          <a:custGeom>
            <a:avLst/>
            <a:gdLst>
              <a:gd name="connsiteX0" fmla="*/ 803684 w 2070240"/>
              <a:gd name="connsiteY0" fmla="*/ 0 h 2020997"/>
              <a:gd name="connsiteX1" fmla="*/ 2069497 w 2070240"/>
              <a:gd name="connsiteY1" fmla="*/ 889314 h 2020997"/>
              <a:gd name="connsiteX2" fmla="*/ 2069597 w 2070240"/>
              <a:gd name="connsiteY2" fmla="*/ 713297 h 2020997"/>
              <a:gd name="connsiteX3" fmla="*/ 2070240 w 2070240"/>
              <a:gd name="connsiteY3" fmla="*/ 713739 h 2020997"/>
              <a:gd name="connsiteX4" fmla="*/ 2069497 w 2070240"/>
              <a:gd name="connsiteY4" fmla="*/ 2020997 h 2020997"/>
              <a:gd name="connsiteX5" fmla="*/ 0 w 2070240"/>
              <a:gd name="connsiteY5" fmla="*/ 567044 h 202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240" h="2020997">
                <a:moveTo>
                  <a:pt x="803684" y="0"/>
                </a:moveTo>
                <a:lnTo>
                  <a:pt x="2069497" y="889314"/>
                </a:lnTo>
                <a:lnTo>
                  <a:pt x="2069597" y="713297"/>
                </a:lnTo>
                <a:lnTo>
                  <a:pt x="2070240" y="713739"/>
                </a:lnTo>
                <a:lnTo>
                  <a:pt x="2069497" y="2020997"/>
                </a:lnTo>
                <a:lnTo>
                  <a:pt x="0" y="567044"/>
                </a:lnTo>
                <a:close/>
              </a:path>
            </a:pathLst>
          </a:custGeom>
          <a:gradFill>
            <a:gsLst>
              <a:gs pos="21000">
                <a:schemeClr val="accent2"/>
              </a:gs>
              <a:gs pos="68000">
                <a:schemeClr val="accent2">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2" name="Graphic 16">
            <a:extLst>
              <a:ext uri="{FF2B5EF4-FFF2-40B4-BE49-F238E27FC236}">
                <a16:creationId xmlns:a16="http://schemas.microsoft.com/office/drawing/2014/main" id="{1B53A7B8-EFFE-2850-75C7-FD88A4A6D1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17887" y="78394"/>
            <a:ext cx="2715762" cy="1227001"/>
          </a:xfrm>
          <a:prstGeom prst="rect">
            <a:avLst/>
          </a:prstGeom>
        </p:spPr>
      </p:pic>
    </p:spTree>
    <p:extLst>
      <p:ext uri="{BB962C8B-B14F-4D97-AF65-F5344CB8AC3E}">
        <p14:creationId xmlns:p14="http://schemas.microsoft.com/office/powerpoint/2010/main" val="1497746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Content">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49B78C9-7BB7-49D7-954F-5AA9382FC932}"/>
              </a:ext>
            </a:extLst>
          </p:cNvPr>
          <p:cNvSpPr/>
          <p:nvPr/>
        </p:nvSpPr>
        <p:spPr>
          <a:xfrm rot="3341389" flipH="1">
            <a:off x="1622745" y="-3539070"/>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17298" y="6396668"/>
            <a:ext cx="931790" cy="271466"/>
          </a:xfrm>
          <a:prstGeom prst="rect">
            <a:avLst/>
          </a:prstGeom>
        </p:spPr>
      </p:pic>
      <p:sp>
        <p:nvSpPr>
          <p:cNvPr id="25" name="Text Placeholder 2">
            <a:extLst>
              <a:ext uri="{FF2B5EF4-FFF2-40B4-BE49-F238E27FC236}">
                <a16:creationId xmlns:a16="http://schemas.microsoft.com/office/drawing/2014/main" id="{09D40800-6625-A94C-8460-63F6730AD1F3}"/>
              </a:ext>
            </a:extLst>
          </p:cNvPr>
          <p:cNvSpPr>
            <a:spLocks noGrp="1"/>
          </p:cNvSpPr>
          <p:nvPr>
            <p:ph type="body" sz="quarter" idx="14"/>
          </p:nvPr>
        </p:nvSpPr>
        <p:spPr>
          <a:xfrm>
            <a:off x="4428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6" name="Title 3">
            <a:extLst>
              <a:ext uri="{FF2B5EF4-FFF2-40B4-BE49-F238E27FC236}">
                <a16:creationId xmlns:a16="http://schemas.microsoft.com/office/drawing/2014/main" id="{7AB5DCBE-1D2A-43D5-A777-58863EDF1C5A}"/>
              </a:ext>
            </a:extLst>
          </p:cNvPr>
          <p:cNvSpPr>
            <a:spLocks noGrp="1"/>
          </p:cNvSpPr>
          <p:nvPr>
            <p:ph type="title" hasCustomPrompt="1"/>
          </p:nvPr>
        </p:nvSpPr>
        <p:spPr>
          <a:xfrm>
            <a:off x="442799" y="388845"/>
            <a:ext cx="11303999" cy="990001"/>
          </a:xfrm>
        </p:spPr>
        <p:txBody>
          <a:bodyPr vert="horz" lIns="0" tIns="45720" rIns="91440" bIns="45720" rtlCol="0" anchor="ctr" anchorCtr="0">
            <a:noAutofit/>
          </a:bodyPr>
          <a:lstStyle>
            <a:lvl1pPr>
              <a:defRPr lang="en-GB" dirty="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3" name="Rectangle 22">
            <a:extLst>
              <a:ext uri="{FF2B5EF4-FFF2-40B4-BE49-F238E27FC236}">
                <a16:creationId xmlns:a16="http://schemas.microsoft.com/office/drawing/2014/main" id="{9716A898-5A89-4CA5-9B40-95FBB2829B5C}"/>
              </a:ext>
            </a:extLst>
          </p:cNvPr>
          <p:cNvSpPr/>
          <p:nvPr/>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5" name="Freeform: Shape 14">
            <a:extLst>
              <a:ext uri="{FF2B5EF4-FFF2-40B4-BE49-F238E27FC236}">
                <a16:creationId xmlns:a16="http://schemas.microsoft.com/office/drawing/2014/main" id="{E1BEBC27-A4DD-4672-8056-53320A57DF87}"/>
              </a:ext>
            </a:extLst>
          </p:cNvPr>
          <p:cNvSpPr/>
          <p:nvPr/>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6" name="Freeform: Shape 15">
            <a:extLst>
              <a:ext uri="{FF2B5EF4-FFF2-40B4-BE49-F238E27FC236}">
                <a16:creationId xmlns:a16="http://schemas.microsoft.com/office/drawing/2014/main" id="{6ECBC53C-7DFD-4D73-BD13-DCA234AEE227}"/>
              </a:ext>
            </a:extLst>
          </p:cNvPr>
          <p:cNvSpPr/>
          <p:nvPr/>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8" name="Footer Placeholder 3">
            <a:extLst>
              <a:ext uri="{FF2B5EF4-FFF2-40B4-BE49-F238E27FC236}">
                <a16:creationId xmlns:a16="http://schemas.microsoft.com/office/drawing/2014/main" id="{761282A5-D45A-4A07-8CAF-7B8F97E7B803}"/>
              </a:ext>
            </a:extLst>
          </p:cNvPr>
          <p:cNvSpPr>
            <a:spLocks noGrp="1"/>
          </p:cNvSpPr>
          <p:nvPr>
            <p:ph type="ftr" sz="quarter" idx="3"/>
          </p:nvPr>
        </p:nvSpPr>
        <p:spPr>
          <a:xfrm>
            <a:off x="714713"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19" name="TextBox 18">
            <a:extLst>
              <a:ext uri="{FF2B5EF4-FFF2-40B4-BE49-F238E27FC236}">
                <a16:creationId xmlns:a16="http://schemas.microsoft.com/office/drawing/2014/main" id="{E1D3BC51-7691-417E-9C98-81FFA8F3AC8C}"/>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pPr lvl="0"/>
              <a:t>‹#›</a:t>
            </a:fld>
            <a:endParaRPr lang="en-US"/>
          </a:p>
        </p:txBody>
      </p:sp>
      <p:sp>
        <p:nvSpPr>
          <p:cNvPr id="5" name="Content Placeholder 4">
            <a:extLst>
              <a:ext uri="{FF2B5EF4-FFF2-40B4-BE49-F238E27FC236}">
                <a16:creationId xmlns:a16="http://schemas.microsoft.com/office/drawing/2014/main" id="{7DD5333B-D8D6-491C-8EAC-53588F8C3FCC}"/>
              </a:ext>
            </a:extLst>
          </p:cNvPr>
          <p:cNvSpPr>
            <a:spLocks noGrp="1"/>
          </p:cNvSpPr>
          <p:nvPr>
            <p:ph sz="quarter" idx="15" hasCustomPrompt="1"/>
          </p:nvPr>
        </p:nvSpPr>
        <p:spPr>
          <a:xfrm>
            <a:off x="442799" y="1773238"/>
            <a:ext cx="11303999" cy="4357562"/>
          </a:xfrm>
        </p:spPr>
        <p:txBody>
          <a:bodyPr/>
          <a:lstStyle>
            <a:lvl1pPr>
              <a:defRPr/>
            </a:lvl1pPr>
          </a:lstStyle>
          <a:p>
            <a:pPr lvl="0"/>
            <a:r>
              <a:rPr lang="en-US"/>
              <a:t>Click to add text and use Alt, Shift plus the arrow keys to change to other placeholder text styles, such as bullet levels and body headings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12565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9A718C-8EA9-4538-BF62-1949A8E15399}"/>
              </a:ext>
            </a:extLst>
          </p:cNvPr>
          <p:cNvSpPr/>
          <p:nvPr/>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17298" y="6396668"/>
            <a:ext cx="931790" cy="271466"/>
          </a:xfrm>
          <a:prstGeom prst="rect">
            <a:avLst/>
          </a:prstGeom>
        </p:spPr>
      </p:pic>
      <p:sp>
        <p:nvSpPr>
          <p:cNvPr id="12" name="Title 3">
            <a:extLst>
              <a:ext uri="{FF2B5EF4-FFF2-40B4-BE49-F238E27FC236}">
                <a16:creationId xmlns:a16="http://schemas.microsoft.com/office/drawing/2014/main" id="{647A549A-FC78-4BF2-8AA4-4CBCED8E7B1B}"/>
              </a:ext>
            </a:extLst>
          </p:cNvPr>
          <p:cNvSpPr>
            <a:spLocks noGrp="1"/>
          </p:cNvSpPr>
          <p:nvPr>
            <p:ph type="title" hasCustomPrompt="1"/>
          </p:nvPr>
        </p:nvSpPr>
        <p:spPr>
          <a:xfrm>
            <a:off x="442799" y="388845"/>
            <a:ext cx="11303999" cy="990001"/>
          </a:xfrm>
        </p:spPr>
        <p:txBody>
          <a:bodyPr vert="horz" lIns="0" tIns="45720" rIns="91440" bIns="45720" rtlCol="0" anchor="ctr" anchorCtr="0">
            <a:noAutofit/>
          </a:bodyPr>
          <a:lstStyle>
            <a:lvl1pPr>
              <a:defRPr lang="en-GB" dirty="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17" name="Text Placeholder 2">
            <a:extLst>
              <a:ext uri="{FF2B5EF4-FFF2-40B4-BE49-F238E27FC236}">
                <a16:creationId xmlns:a16="http://schemas.microsoft.com/office/drawing/2014/main" id="{E23FFC3F-8A83-4C4D-A0C9-08E98B59130D}"/>
              </a:ext>
            </a:extLst>
          </p:cNvPr>
          <p:cNvSpPr>
            <a:spLocks noGrp="1"/>
          </p:cNvSpPr>
          <p:nvPr>
            <p:ph type="body" sz="quarter" idx="14"/>
          </p:nvPr>
        </p:nvSpPr>
        <p:spPr>
          <a:xfrm>
            <a:off x="4428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0" name="Rectangle 19">
            <a:extLst>
              <a:ext uri="{FF2B5EF4-FFF2-40B4-BE49-F238E27FC236}">
                <a16:creationId xmlns:a16="http://schemas.microsoft.com/office/drawing/2014/main" id="{CF0A051F-2529-469D-B839-67D614047EC9}"/>
              </a:ext>
            </a:extLst>
          </p:cNvPr>
          <p:cNvSpPr/>
          <p:nvPr/>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1" name="Freeform: Shape 20">
            <a:extLst>
              <a:ext uri="{FF2B5EF4-FFF2-40B4-BE49-F238E27FC236}">
                <a16:creationId xmlns:a16="http://schemas.microsoft.com/office/drawing/2014/main" id="{207D8720-3D60-4190-9DDE-9EDFBA572D38}"/>
              </a:ext>
            </a:extLst>
          </p:cNvPr>
          <p:cNvSpPr/>
          <p:nvPr/>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3" name="Freeform: Shape 22">
            <a:extLst>
              <a:ext uri="{FF2B5EF4-FFF2-40B4-BE49-F238E27FC236}">
                <a16:creationId xmlns:a16="http://schemas.microsoft.com/office/drawing/2014/main" id="{B40B7391-998E-44BB-BB77-DAB3F7DB4F6A}"/>
              </a:ext>
            </a:extLst>
          </p:cNvPr>
          <p:cNvSpPr/>
          <p:nvPr/>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1" name="Footer Placeholder 3">
            <a:extLst>
              <a:ext uri="{FF2B5EF4-FFF2-40B4-BE49-F238E27FC236}">
                <a16:creationId xmlns:a16="http://schemas.microsoft.com/office/drawing/2014/main" id="{79836ED2-DE7B-4C2F-8063-36095654B57B}"/>
              </a:ext>
            </a:extLst>
          </p:cNvPr>
          <p:cNvSpPr>
            <a:spLocks noGrp="1"/>
          </p:cNvSpPr>
          <p:nvPr>
            <p:ph type="ftr" sz="quarter" idx="3"/>
          </p:nvPr>
        </p:nvSpPr>
        <p:spPr>
          <a:xfrm>
            <a:off x="714713"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15" name="TextBox 14">
            <a:extLst>
              <a:ext uri="{FF2B5EF4-FFF2-40B4-BE49-F238E27FC236}">
                <a16:creationId xmlns:a16="http://schemas.microsoft.com/office/drawing/2014/main" id="{6D405AEB-0FA0-4F4B-A7C1-81C09A14F48A}"/>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pPr lvl="0"/>
              <a:t>‹#›</a:t>
            </a:fld>
            <a:endParaRPr lang="en-US"/>
          </a:p>
        </p:txBody>
      </p:sp>
    </p:spTree>
    <p:extLst>
      <p:ext uri="{BB962C8B-B14F-4D97-AF65-F5344CB8AC3E}">
        <p14:creationId xmlns:p14="http://schemas.microsoft.com/office/powerpoint/2010/main" val="357723005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3">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F0F5E84-3D08-463C-A2F4-3F622F79D6AE}"/>
              </a:ext>
            </a:extLst>
          </p:cNvPr>
          <p:cNvSpPr/>
          <p:nvPr/>
        </p:nvSpPr>
        <p:spPr>
          <a:xfrm rot="16200000">
            <a:off x="9386887" y="4069666"/>
            <a:ext cx="2805111" cy="280511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C6635DDF-EA99-074A-B8AA-6DB89B54130D}"/>
              </a:ext>
            </a:extLst>
          </p:cNvPr>
          <p:cNvSpPr>
            <a:spLocks noGrp="1"/>
          </p:cNvSpPr>
          <p:nvPr>
            <p:ph type="pic" sz="quarter" idx="17"/>
          </p:nvPr>
        </p:nvSpPr>
        <p:spPr>
          <a:xfrm>
            <a:off x="4088272" y="1212712"/>
            <a:ext cx="8103729" cy="5645288"/>
          </a:xfrm>
          <a:custGeom>
            <a:avLst/>
            <a:gdLst>
              <a:gd name="connsiteX0" fmla="*/ 8103729 w 8103729"/>
              <a:gd name="connsiteY0" fmla="*/ 0 h 5645288"/>
              <a:gd name="connsiteX1" fmla="*/ 8103729 w 8103729"/>
              <a:gd name="connsiteY1" fmla="*/ 4023746 h 5645288"/>
              <a:gd name="connsiteX2" fmla="*/ 5764894 w 8103729"/>
              <a:gd name="connsiteY2" fmla="*/ 5645288 h 5645288"/>
              <a:gd name="connsiteX3" fmla="*/ 0 w 8103729"/>
              <a:gd name="connsiteY3" fmla="*/ 5645288 h 5645288"/>
            </a:gdLst>
            <a:ahLst/>
            <a:cxnLst>
              <a:cxn ang="0">
                <a:pos x="connsiteX0" y="connsiteY0"/>
              </a:cxn>
              <a:cxn ang="0">
                <a:pos x="connsiteX1" y="connsiteY1"/>
              </a:cxn>
              <a:cxn ang="0">
                <a:pos x="connsiteX2" y="connsiteY2"/>
              </a:cxn>
              <a:cxn ang="0">
                <a:pos x="connsiteX3" y="connsiteY3"/>
              </a:cxn>
            </a:cxnLst>
            <a:rect l="l" t="t" r="r" b="b"/>
            <a:pathLst>
              <a:path w="8103729" h="5645288">
                <a:moveTo>
                  <a:pt x="8103729" y="0"/>
                </a:moveTo>
                <a:lnTo>
                  <a:pt x="8103729" y="4023746"/>
                </a:lnTo>
                <a:lnTo>
                  <a:pt x="5764894" y="5645288"/>
                </a:lnTo>
                <a:lnTo>
                  <a:pt x="0" y="5645288"/>
                </a:lnTo>
                <a:close/>
              </a:path>
            </a:pathLst>
          </a:custGeom>
          <a:solidFill>
            <a:schemeClr val="accent6"/>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10" name="Title 1">
            <a:extLst>
              <a:ext uri="{FF2B5EF4-FFF2-40B4-BE49-F238E27FC236}">
                <a16:creationId xmlns:a16="http://schemas.microsoft.com/office/drawing/2014/main" id="{A8871D4E-8962-41E4-B7BC-D6881361FAD4}"/>
              </a:ext>
            </a:extLst>
          </p:cNvPr>
          <p:cNvSpPr>
            <a:spLocks noGrp="1"/>
          </p:cNvSpPr>
          <p:nvPr>
            <p:ph type="title" hasCustomPrompt="1"/>
          </p:nvPr>
        </p:nvSpPr>
        <p:spPr>
          <a:xfrm>
            <a:off x="442800" y="2122014"/>
            <a:ext cx="4135319" cy="990000"/>
          </a:xfrm>
        </p:spPr>
        <p:txBody>
          <a:bodyPr lIns="0" anchor="t">
            <a:noAutofit/>
          </a:bodyPr>
          <a:lstStyle>
            <a:lvl1pPr>
              <a:defRPr lang="en-GB" sz="6000" dirty="0">
                <a:solidFill>
                  <a:schemeClr val="tx2"/>
                </a:solidFill>
                <a:cs typeface="+mn-cs"/>
              </a:defRPr>
            </a:lvl1pPr>
          </a:lstStyle>
          <a:p>
            <a:pPr lvl="0">
              <a:lnSpc>
                <a:spcPct val="90000"/>
              </a:lnSpc>
              <a:spcBef>
                <a:spcPts val="1000"/>
              </a:spcBef>
              <a:buFontTx/>
            </a:pPr>
            <a:r>
              <a:rPr lang="en-US"/>
              <a:t>Thank you.</a:t>
            </a:r>
            <a:endParaRPr lang="en-GB"/>
          </a:p>
        </p:txBody>
      </p:sp>
      <p:cxnSp>
        <p:nvCxnSpPr>
          <p:cNvPr id="13" name="Straight Connector 12">
            <a:extLst>
              <a:ext uri="{FF2B5EF4-FFF2-40B4-BE49-F238E27FC236}">
                <a16:creationId xmlns:a16="http://schemas.microsoft.com/office/drawing/2014/main" id="{F3AB3759-2ABA-419B-8B4A-9D837809ED6D}"/>
              </a:ext>
            </a:extLst>
          </p:cNvPr>
          <p:cNvCxnSpPr/>
          <p:nvPr/>
        </p:nvCxnSpPr>
        <p:spPr>
          <a:xfrm>
            <a:off x="442800" y="3214819"/>
            <a:ext cx="4932000"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D2A88DD9-1E9D-4979-91FB-355894EC6B88}"/>
              </a:ext>
            </a:extLst>
          </p:cNvPr>
          <p:cNvSpPr>
            <a:spLocks noGrp="1"/>
          </p:cNvSpPr>
          <p:nvPr>
            <p:ph type="ftr" sz="quarter" idx="3"/>
          </p:nvPr>
        </p:nvSpPr>
        <p:spPr>
          <a:xfrm>
            <a:off x="714713"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12" name="TextBox 11">
            <a:extLst>
              <a:ext uri="{FF2B5EF4-FFF2-40B4-BE49-F238E27FC236}">
                <a16:creationId xmlns:a16="http://schemas.microsoft.com/office/drawing/2014/main" id="{C7D8CA00-0351-4439-80FC-0A747C092426}"/>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pPr lvl="0"/>
              <a:t>‹#›</a:t>
            </a:fld>
            <a:endParaRPr lang="en-US"/>
          </a:p>
        </p:txBody>
      </p:sp>
      <p:sp>
        <p:nvSpPr>
          <p:cNvPr id="15" name="Freeform: Shape 38">
            <a:extLst>
              <a:ext uri="{FF2B5EF4-FFF2-40B4-BE49-F238E27FC236}">
                <a16:creationId xmlns:a16="http://schemas.microsoft.com/office/drawing/2014/main" id="{D7F1981D-B15C-4509-BD6A-04D49D3FAFB5}"/>
              </a:ext>
            </a:extLst>
          </p:cNvPr>
          <p:cNvSpPr/>
          <p:nvPr/>
        </p:nvSpPr>
        <p:spPr>
          <a:xfrm>
            <a:off x="2929209" y="4829173"/>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1">
                  <a:alpha val="1000"/>
                </a:schemeClr>
              </a:gs>
              <a:gs pos="74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20">
            <a:extLst>
              <a:ext uri="{FF2B5EF4-FFF2-40B4-BE49-F238E27FC236}">
                <a16:creationId xmlns:a16="http://schemas.microsoft.com/office/drawing/2014/main" id="{3F6CD97A-AEFF-4042-B3F6-70888095713D}"/>
              </a:ext>
            </a:extLst>
          </p:cNvPr>
          <p:cNvSpPr/>
          <p:nvPr/>
        </p:nvSpPr>
        <p:spPr>
          <a:xfrm flipH="1">
            <a:off x="8774596" y="4407877"/>
            <a:ext cx="3417404" cy="2450123"/>
          </a:xfrm>
          <a:custGeom>
            <a:avLst/>
            <a:gdLst>
              <a:gd name="connsiteX0" fmla="*/ 0 w 4791075"/>
              <a:gd name="connsiteY0" fmla="*/ 1114425 h 2209800"/>
              <a:gd name="connsiteX1" fmla="*/ 1619250 w 4791075"/>
              <a:gd name="connsiteY1" fmla="*/ 0 h 2209800"/>
              <a:gd name="connsiteX2" fmla="*/ 4791075 w 4791075"/>
              <a:gd name="connsiteY2" fmla="*/ 2209800 h 2209800"/>
              <a:gd name="connsiteX3" fmla="*/ 19050 w 4791075"/>
              <a:gd name="connsiteY3" fmla="*/ 2209800 h 2209800"/>
              <a:gd name="connsiteX4" fmla="*/ 0 w 4791075"/>
              <a:gd name="connsiteY4" fmla="*/ 1114425 h 2209800"/>
              <a:gd name="connsiteX0" fmla="*/ 3175 w 4794250"/>
              <a:gd name="connsiteY0" fmla="*/ 1114425 h 2209800"/>
              <a:gd name="connsiteX1" fmla="*/ 1622425 w 4794250"/>
              <a:gd name="connsiteY1" fmla="*/ 0 h 2209800"/>
              <a:gd name="connsiteX2" fmla="*/ 4794250 w 4794250"/>
              <a:gd name="connsiteY2" fmla="*/ 2209800 h 2209800"/>
              <a:gd name="connsiteX3" fmla="*/ 0 w 4794250"/>
              <a:gd name="connsiteY3" fmla="*/ 2209800 h 2209800"/>
              <a:gd name="connsiteX4" fmla="*/ 3175 w 4794250"/>
              <a:gd name="connsiteY4" fmla="*/ 1114425 h 2209800"/>
              <a:gd name="connsiteX0" fmla="*/ 119338 w 4913588"/>
              <a:gd name="connsiteY0" fmla="*/ 2209800 h 2209800"/>
              <a:gd name="connsiteX1" fmla="*/ 1741763 w 4913588"/>
              <a:gd name="connsiteY1" fmla="*/ 0 h 2209800"/>
              <a:gd name="connsiteX2" fmla="*/ 4913588 w 4913588"/>
              <a:gd name="connsiteY2" fmla="*/ 2209800 h 2209800"/>
              <a:gd name="connsiteX3" fmla="*/ 119338 w 4913588"/>
              <a:gd name="connsiteY3" fmla="*/ 2209800 h 2209800"/>
              <a:gd name="connsiteX0" fmla="*/ 119338 w 4913588"/>
              <a:gd name="connsiteY0" fmla="*/ 2209800 h 2209800"/>
              <a:gd name="connsiteX1" fmla="*/ 1741763 w 4913588"/>
              <a:gd name="connsiteY1" fmla="*/ 0 h 2209800"/>
              <a:gd name="connsiteX2" fmla="*/ 4913588 w 4913588"/>
              <a:gd name="connsiteY2" fmla="*/ 2209800 h 2209800"/>
              <a:gd name="connsiteX3" fmla="*/ 2404721 w 4913588"/>
              <a:gd name="connsiteY3" fmla="*/ 2201134 h 2209800"/>
              <a:gd name="connsiteX4" fmla="*/ 119338 w 4913588"/>
              <a:gd name="connsiteY4" fmla="*/ 2209800 h 2209800"/>
              <a:gd name="connsiteX0" fmla="*/ 119338 w 4913588"/>
              <a:gd name="connsiteY0" fmla="*/ 2209800 h 2209800"/>
              <a:gd name="connsiteX1" fmla="*/ 1741763 w 4913588"/>
              <a:gd name="connsiteY1" fmla="*/ 0 h 2209800"/>
              <a:gd name="connsiteX2" fmla="*/ 4913588 w 4913588"/>
              <a:gd name="connsiteY2" fmla="*/ 2209800 h 2209800"/>
              <a:gd name="connsiteX3" fmla="*/ 2404721 w 4913588"/>
              <a:gd name="connsiteY3" fmla="*/ 2201134 h 2209800"/>
              <a:gd name="connsiteX4" fmla="*/ 2404721 w 4913588"/>
              <a:gd name="connsiteY4" fmla="*/ 2201134 h 2209800"/>
              <a:gd name="connsiteX5" fmla="*/ 119338 w 4913588"/>
              <a:gd name="connsiteY5" fmla="*/ 2209800 h 2209800"/>
              <a:gd name="connsiteX0" fmla="*/ 119338 w 4913588"/>
              <a:gd name="connsiteY0" fmla="*/ 2209800 h 2209800"/>
              <a:gd name="connsiteX1" fmla="*/ 1741763 w 4913588"/>
              <a:gd name="connsiteY1" fmla="*/ 0 h 2209800"/>
              <a:gd name="connsiteX2" fmla="*/ 2387390 w 4913588"/>
              <a:gd name="connsiteY2" fmla="*/ 398631 h 2209800"/>
              <a:gd name="connsiteX3" fmla="*/ 4913588 w 4913588"/>
              <a:gd name="connsiteY3" fmla="*/ 2209800 h 2209800"/>
              <a:gd name="connsiteX4" fmla="*/ 2404721 w 4913588"/>
              <a:gd name="connsiteY4" fmla="*/ 2201134 h 2209800"/>
              <a:gd name="connsiteX5" fmla="*/ 2404721 w 4913588"/>
              <a:gd name="connsiteY5" fmla="*/ 2201134 h 2209800"/>
              <a:gd name="connsiteX6" fmla="*/ 119338 w 4913588"/>
              <a:gd name="connsiteY6" fmla="*/ 2209800 h 2209800"/>
              <a:gd name="connsiteX0" fmla="*/ 119338 w 4913588"/>
              <a:gd name="connsiteY0" fmla="*/ 2209800 h 2209800"/>
              <a:gd name="connsiteX1" fmla="*/ 1741763 w 4913588"/>
              <a:gd name="connsiteY1" fmla="*/ 0 h 2209800"/>
              <a:gd name="connsiteX2" fmla="*/ 2387390 w 4913588"/>
              <a:gd name="connsiteY2" fmla="*/ 398631 h 2209800"/>
              <a:gd name="connsiteX3" fmla="*/ 4913588 w 4913588"/>
              <a:gd name="connsiteY3" fmla="*/ 2209800 h 2209800"/>
              <a:gd name="connsiteX4" fmla="*/ 2404721 w 4913588"/>
              <a:gd name="connsiteY4" fmla="*/ 2201134 h 2209800"/>
              <a:gd name="connsiteX5" fmla="*/ 2404721 w 4913588"/>
              <a:gd name="connsiteY5" fmla="*/ 2201134 h 2209800"/>
              <a:gd name="connsiteX6" fmla="*/ 119338 w 4913588"/>
              <a:gd name="connsiteY6" fmla="*/ 2209800 h 2209800"/>
              <a:gd name="connsiteX0" fmla="*/ 119338 w 4913588"/>
              <a:gd name="connsiteY0" fmla="*/ 2209800 h 2209800"/>
              <a:gd name="connsiteX1" fmla="*/ 1741763 w 4913588"/>
              <a:gd name="connsiteY1" fmla="*/ 0 h 2209800"/>
              <a:gd name="connsiteX2" fmla="*/ 2387390 w 4913588"/>
              <a:gd name="connsiteY2" fmla="*/ 398631 h 2209800"/>
              <a:gd name="connsiteX3" fmla="*/ 2404721 w 4913588"/>
              <a:gd name="connsiteY3" fmla="*/ 398631 h 2209800"/>
              <a:gd name="connsiteX4" fmla="*/ 4913588 w 4913588"/>
              <a:gd name="connsiteY4" fmla="*/ 2209800 h 2209800"/>
              <a:gd name="connsiteX5" fmla="*/ 2404721 w 4913588"/>
              <a:gd name="connsiteY5" fmla="*/ 2201134 h 2209800"/>
              <a:gd name="connsiteX6" fmla="*/ 2404721 w 4913588"/>
              <a:gd name="connsiteY6" fmla="*/ 2201134 h 2209800"/>
              <a:gd name="connsiteX7" fmla="*/ 119338 w 4913588"/>
              <a:gd name="connsiteY7" fmla="*/ 2209800 h 2209800"/>
              <a:gd name="connsiteX0" fmla="*/ 4 w 4794254"/>
              <a:gd name="connsiteY0" fmla="*/ 1811169 h 1811169"/>
              <a:gd name="connsiteX1" fmla="*/ 2268056 w 4794254"/>
              <a:gd name="connsiteY1" fmla="*/ 0 h 1811169"/>
              <a:gd name="connsiteX2" fmla="*/ 2285387 w 4794254"/>
              <a:gd name="connsiteY2" fmla="*/ 0 h 1811169"/>
              <a:gd name="connsiteX3" fmla="*/ 4794254 w 4794254"/>
              <a:gd name="connsiteY3" fmla="*/ 1811169 h 1811169"/>
              <a:gd name="connsiteX4" fmla="*/ 2285387 w 4794254"/>
              <a:gd name="connsiteY4" fmla="*/ 1802503 h 1811169"/>
              <a:gd name="connsiteX5" fmla="*/ 2285387 w 4794254"/>
              <a:gd name="connsiteY5" fmla="*/ 1802503 h 1811169"/>
              <a:gd name="connsiteX6" fmla="*/ 4 w 4794254"/>
              <a:gd name="connsiteY6" fmla="*/ 1811169 h 1811169"/>
              <a:gd name="connsiteX0" fmla="*/ 17331 w 2526198"/>
              <a:gd name="connsiteY0" fmla="*/ 1802503 h 1811169"/>
              <a:gd name="connsiteX1" fmla="*/ 0 w 2526198"/>
              <a:gd name="connsiteY1" fmla="*/ 0 h 1811169"/>
              <a:gd name="connsiteX2" fmla="*/ 17331 w 2526198"/>
              <a:gd name="connsiteY2" fmla="*/ 0 h 1811169"/>
              <a:gd name="connsiteX3" fmla="*/ 2526198 w 2526198"/>
              <a:gd name="connsiteY3" fmla="*/ 1811169 h 1811169"/>
              <a:gd name="connsiteX4" fmla="*/ 17331 w 2526198"/>
              <a:gd name="connsiteY4" fmla="*/ 1802503 h 1811169"/>
              <a:gd name="connsiteX5" fmla="*/ 17331 w 2526198"/>
              <a:gd name="connsiteY5" fmla="*/ 1802503 h 181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98" h="1811169">
                <a:moveTo>
                  <a:pt x="17331" y="1802503"/>
                </a:moveTo>
                <a:lnTo>
                  <a:pt x="0" y="0"/>
                </a:lnTo>
                <a:lnTo>
                  <a:pt x="17331" y="0"/>
                </a:lnTo>
                <a:lnTo>
                  <a:pt x="2526198" y="1811169"/>
                </a:lnTo>
                <a:lnTo>
                  <a:pt x="17331" y="1802503"/>
                </a:lnTo>
                <a:lnTo>
                  <a:pt x="17331" y="1802503"/>
                </a:ln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a:solidFill>
                <a:schemeClr val="lt1"/>
              </a:solidFill>
            </a:endParaRPr>
          </a:p>
        </p:txBody>
      </p:sp>
      <p:pic>
        <p:nvPicPr>
          <p:cNvPr id="2" name="Graphic 16">
            <a:extLst>
              <a:ext uri="{FF2B5EF4-FFF2-40B4-BE49-F238E27FC236}">
                <a16:creationId xmlns:a16="http://schemas.microsoft.com/office/drawing/2014/main" id="{506D5500-8409-33FB-A111-2FBE0A9D48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690" y="3228422"/>
            <a:ext cx="2715762" cy="1227001"/>
          </a:xfrm>
          <a:prstGeom prst="rect">
            <a:avLst/>
          </a:prstGeom>
        </p:spPr>
      </p:pic>
    </p:spTree>
    <p:extLst>
      <p:ext uri="{BB962C8B-B14F-4D97-AF65-F5344CB8AC3E}">
        <p14:creationId xmlns:p14="http://schemas.microsoft.com/office/powerpoint/2010/main" val="237013343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4">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197EE4D-06D9-6D48-B606-48101EB68744}"/>
              </a:ext>
            </a:extLst>
          </p:cNvPr>
          <p:cNvSpPr>
            <a:spLocks noGrp="1"/>
          </p:cNvSpPr>
          <p:nvPr>
            <p:ph type="pic" sz="quarter" idx="17"/>
          </p:nvPr>
        </p:nvSpPr>
        <p:spPr>
          <a:xfrm>
            <a:off x="-14990" y="0"/>
            <a:ext cx="5724910" cy="6858000"/>
          </a:xfrm>
          <a:custGeom>
            <a:avLst/>
            <a:gdLst>
              <a:gd name="connsiteX0" fmla="*/ 3899193 w 5724910"/>
              <a:gd name="connsiteY0" fmla="*/ 0 h 6858000"/>
              <a:gd name="connsiteX1" fmla="*/ 5724910 w 5724910"/>
              <a:gd name="connsiteY1" fmla="*/ 0 h 6858000"/>
              <a:gd name="connsiteX2" fmla="*/ 5724910 w 5724910"/>
              <a:gd name="connsiteY2" fmla="*/ 4117441 h 6858000"/>
              <a:gd name="connsiteX3" fmla="*/ 1757271 w 5724910"/>
              <a:gd name="connsiteY3" fmla="*/ 6858000 h 6858000"/>
              <a:gd name="connsiteX4" fmla="*/ 0 w 5724910"/>
              <a:gd name="connsiteY4" fmla="*/ 6854510 h 6858000"/>
              <a:gd name="connsiteX5" fmla="*/ 10128 w 5724910"/>
              <a:gd name="connsiteY5" fmla="*/ 270433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4910" h="6858000">
                <a:moveTo>
                  <a:pt x="3899193" y="0"/>
                </a:moveTo>
                <a:lnTo>
                  <a:pt x="5724910" y="0"/>
                </a:lnTo>
                <a:lnTo>
                  <a:pt x="5724910" y="4117441"/>
                </a:lnTo>
                <a:lnTo>
                  <a:pt x="1757271" y="6858000"/>
                </a:lnTo>
                <a:lnTo>
                  <a:pt x="0" y="6854510"/>
                </a:lnTo>
                <a:lnTo>
                  <a:pt x="10128" y="2704339"/>
                </a:lnTo>
                <a:close/>
              </a:path>
            </a:pathLst>
          </a:custGeom>
          <a:solidFill>
            <a:schemeClr val="accent1"/>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7" name="Title 1">
            <a:extLst>
              <a:ext uri="{FF2B5EF4-FFF2-40B4-BE49-F238E27FC236}">
                <a16:creationId xmlns:a16="http://schemas.microsoft.com/office/drawing/2014/main" id="{890C636B-5A5D-4399-980F-44E3735BC72E}"/>
              </a:ext>
            </a:extLst>
          </p:cNvPr>
          <p:cNvSpPr>
            <a:spLocks noGrp="1"/>
          </p:cNvSpPr>
          <p:nvPr>
            <p:ph type="title" hasCustomPrompt="1"/>
          </p:nvPr>
        </p:nvSpPr>
        <p:spPr>
          <a:xfrm>
            <a:off x="6942415" y="2040219"/>
            <a:ext cx="4004632" cy="970378"/>
          </a:xfrm>
        </p:spPr>
        <p:txBody>
          <a:bodyPr vert="horz" lIns="0" tIns="0" rIns="0" bIns="0" rtlCol="0" anchor="b">
            <a:noAutofit/>
          </a:bodyPr>
          <a:lstStyle>
            <a:lvl1pPr>
              <a:defRPr lang="en-GB" sz="6000" dirty="0">
                <a:solidFill>
                  <a:schemeClr val="tx2"/>
                </a:solidFill>
              </a:defRPr>
            </a:lvl1pPr>
          </a:lstStyle>
          <a:p>
            <a:pPr marR="0" lvl="0" fontAlgn="auto">
              <a:lnSpc>
                <a:spcPct val="90000"/>
              </a:lnSpc>
              <a:spcBef>
                <a:spcPts val="1000"/>
              </a:spcBef>
              <a:spcAft>
                <a:spcPts val="0"/>
              </a:spcAft>
              <a:buClrTx/>
              <a:buSzTx/>
              <a:tabLst/>
            </a:pPr>
            <a:r>
              <a:rPr lang="en-US"/>
              <a:t>Thank you</a:t>
            </a:r>
            <a:endParaRPr lang="en-GB"/>
          </a:p>
        </p:txBody>
      </p:sp>
      <p:sp>
        <p:nvSpPr>
          <p:cNvPr id="5" name="Footer Placeholder 3">
            <a:extLst>
              <a:ext uri="{FF2B5EF4-FFF2-40B4-BE49-F238E27FC236}">
                <a16:creationId xmlns:a16="http://schemas.microsoft.com/office/drawing/2014/main" id="{218638D0-EA79-4658-BBAF-F7CBC3D7A6DF}"/>
              </a:ext>
            </a:extLst>
          </p:cNvPr>
          <p:cNvSpPr>
            <a:spLocks noGrp="1"/>
          </p:cNvSpPr>
          <p:nvPr>
            <p:ph type="ftr" sz="quarter" idx="3"/>
          </p:nvPr>
        </p:nvSpPr>
        <p:spPr>
          <a:xfrm>
            <a:off x="6942416"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8" name="Freeform: Shape 38">
            <a:extLst>
              <a:ext uri="{FF2B5EF4-FFF2-40B4-BE49-F238E27FC236}">
                <a16:creationId xmlns:a16="http://schemas.microsoft.com/office/drawing/2014/main" id="{88DD9336-317D-4740-9853-D4062BAB0838}"/>
              </a:ext>
            </a:extLst>
          </p:cNvPr>
          <p:cNvSpPr/>
          <p:nvPr/>
        </p:nvSpPr>
        <p:spPr>
          <a:xfrm>
            <a:off x="1173742" y="4827938"/>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1">
                  <a:alpha val="1000"/>
                </a:schemeClr>
              </a:gs>
              <a:gs pos="74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Shape 38">
            <a:extLst>
              <a:ext uri="{FF2B5EF4-FFF2-40B4-BE49-F238E27FC236}">
                <a16:creationId xmlns:a16="http://schemas.microsoft.com/office/drawing/2014/main" id="{98B81505-8EBE-43E4-B7C6-0E608556BE6D}"/>
              </a:ext>
            </a:extLst>
          </p:cNvPr>
          <p:cNvSpPr/>
          <p:nvPr/>
        </p:nvSpPr>
        <p:spPr>
          <a:xfrm rot="10800000">
            <a:off x="137450" y="1"/>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2">
                  <a:alpha val="0"/>
                </a:schemeClr>
              </a:gs>
              <a:gs pos="74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Graphic 16">
            <a:extLst>
              <a:ext uri="{FF2B5EF4-FFF2-40B4-BE49-F238E27FC236}">
                <a16:creationId xmlns:a16="http://schemas.microsoft.com/office/drawing/2014/main" id="{E7EE325C-453B-74C7-CC3D-B450CF38A9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17887" y="78394"/>
            <a:ext cx="2715762" cy="1227001"/>
          </a:xfrm>
          <a:prstGeom prst="rect">
            <a:avLst/>
          </a:prstGeom>
        </p:spPr>
      </p:pic>
    </p:spTree>
    <p:extLst>
      <p:ext uri="{BB962C8B-B14F-4D97-AF65-F5344CB8AC3E}">
        <p14:creationId xmlns:p14="http://schemas.microsoft.com/office/powerpoint/2010/main" val="26902496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9_Title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961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05 Text Only Opt.A_Whit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041E6-3C24-C343-8CBC-73BAE986DF5D}"/>
              </a:ext>
            </a:extLst>
          </p:cNvPr>
          <p:cNvSpPr>
            <a:spLocks noGrp="1"/>
          </p:cNvSpPr>
          <p:nvPr>
            <p:ph type="title"/>
          </p:nvPr>
        </p:nvSpPr>
        <p:spPr>
          <a:xfrm>
            <a:off x="550864" y="657225"/>
            <a:ext cx="11090274" cy="792163"/>
          </a:xfrm>
        </p:spPr>
        <p:txBody>
          <a:bodyPr/>
          <a:lstStyle/>
          <a:p>
            <a:r>
              <a:rPr lang="en-US"/>
              <a:t>Click to edit Master title style</a:t>
            </a:r>
          </a:p>
        </p:txBody>
      </p:sp>
      <p:sp>
        <p:nvSpPr>
          <p:cNvPr id="2" name="Date Placeholder 1">
            <a:extLst>
              <a:ext uri="{FF2B5EF4-FFF2-40B4-BE49-F238E27FC236}">
                <a16:creationId xmlns:a16="http://schemas.microsoft.com/office/drawing/2014/main" id="{0B9AC6CD-475E-FB48-AB2A-168CA47A101C}"/>
              </a:ext>
            </a:extLst>
          </p:cNvPr>
          <p:cNvSpPr>
            <a:spLocks noGrp="1"/>
          </p:cNvSpPr>
          <p:nvPr>
            <p:ph type="dt" sz="half" idx="10"/>
          </p:nvPr>
        </p:nvSpPr>
        <p:spPr/>
        <p:txBody>
          <a:bodyPr/>
          <a:lstStyle/>
          <a:p>
            <a:r>
              <a:rPr lang="en-AU"/>
              <a:t>DD MM YYYY</a:t>
            </a:r>
            <a:endParaRPr lang="en-US"/>
          </a:p>
        </p:txBody>
      </p:sp>
      <p:sp>
        <p:nvSpPr>
          <p:cNvPr id="8" name="Footer Placeholder 7">
            <a:extLst>
              <a:ext uri="{FF2B5EF4-FFF2-40B4-BE49-F238E27FC236}">
                <a16:creationId xmlns:a16="http://schemas.microsoft.com/office/drawing/2014/main" id="{659D59C1-5409-964F-A2C9-91800CC91D50}"/>
              </a:ext>
            </a:extLst>
          </p:cNvPr>
          <p:cNvSpPr>
            <a:spLocks noGrp="1"/>
          </p:cNvSpPr>
          <p:nvPr>
            <p:ph type="ftr" sz="quarter" idx="11"/>
          </p:nvPr>
        </p:nvSpPr>
        <p:spPr/>
        <p:txBody>
          <a:bodyPr/>
          <a:lstStyle/>
          <a:p>
            <a:r>
              <a:rPr lang="en-US"/>
              <a:t>Security classification here</a:t>
            </a:r>
          </a:p>
        </p:txBody>
      </p:sp>
      <p:sp>
        <p:nvSpPr>
          <p:cNvPr id="9" name="Slide Number Placeholder 8">
            <a:extLst>
              <a:ext uri="{FF2B5EF4-FFF2-40B4-BE49-F238E27FC236}">
                <a16:creationId xmlns:a16="http://schemas.microsoft.com/office/drawing/2014/main" id="{04BC2282-204A-1E4F-84AD-1A53CFB0DF00}"/>
              </a:ext>
            </a:extLst>
          </p:cNvPr>
          <p:cNvSpPr>
            <a:spLocks noGrp="1"/>
          </p:cNvSpPr>
          <p:nvPr>
            <p:ph type="sldNum" sz="quarter" idx="12"/>
          </p:nvPr>
        </p:nvSpPr>
        <p:spPr/>
        <p:txBody>
          <a:bodyPr/>
          <a:lstStyle/>
          <a:p>
            <a:fld id="{9EBEC7D2-4955-5E46-A2E6-70A78DC0C462}" type="slidenum">
              <a:rPr lang="en-US" smtClean="0"/>
              <a:pPr/>
              <a:t>‹#›</a:t>
            </a:fld>
            <a:endParaRPr lang="en-US"/>
          </a:p>
        </p:txBody>
      </p:sp>
      <p:sp>
        <p:nvSpPr>
          <p:cNvPr id="5" name="Text Placeholder 4">
            <a:extLst>
              <a:ext uri="{FF2B5EF4-FFF2-40B4-BE49-F238E27FC236}">
                <a16:creationId xmlns:a16="http://schemas.microsoft.com/office/drawing/2014/main" id="{C9B628C0-7CF4-AE48-B242-A8746874D60D}"/>
              </a:ext>
            </a:extLst>
          </p:cNvPr>
          <p:cNvSpPr>
            <a:spLocks noGrp="1"/>
          </p:cNvSpPr>
          <p:nvPr>
            <p:ph type="body" sz="quarter" idx="13"/>
          </p:nvPr>
        </p:nvSpPr>
        <p:spPr>
          <a:xfrm>
            <a:off x="550863" y="2011680"/>
            <a:ext cx="11090275" cy="41890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511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44B3-870A-4B4C-AED5-518C87CB992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32502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ent and Picture">
    <p:spTree>
      <p:nvGrpSpPr>
        <p:cNvPr id="1" name=""/>
        <p:cNvGrpSpPr/>
        <p:nvPr/>
      </p:nvGrpSpPr>
      <p:grpSpPr>
        <a:xfrm>
          <a:off x="0" y="0"/>
          <a:ext cx="0" cy="0"/>
          <a:chOff x="0" y="0"/>
          <a:chExt cx="0" cy="0"/>
        </a:xfrm>
      </p:grpSpPr>
      <p:sp>
        <p:nvSpPr>
          <p:cNvPr id="15" name="Text Placeholder 22"/>
          <p:cNvSpPr>
            <a:spLocks noGrp="1"/>
          </p:cNvSpPr>
          <p:nvPr>
            <p:ph type="body" sz="quarter" idx="12" hasCustomPrompt="1"/>
          </p:nvPr>
        </p:nvSpPr>
        <p:spPr>
          <a:xfrm>
            <a:off x="460744" y="980623"/>
            <a:ext cx="11299456" cy="533400"/>
          </a:xfrm>
          <a:prstGeom prst="rect">
            <a:avLst/>
          </a:prstGeom>
        </p:spPr>
        <p:txBody>
          <a:bodyPr lIns="0" anchor="t"/>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lumMod val="65000"/>
                  </a:schemeClr>
                </a:solidFill>
                <a:latin typeface="+mn-lt"/>
              </a:rPr>
              <a:pPr/>
              <a:t>‹#›</a:t>
            </a:fld>
            <a:endParaRPr lang="en-US" b="1" dirty="0">
              <a:solidFill>
                <a:schemeClr val="bg1">
                  <a:lumMod val="65000"/>
                </a:schemeClr>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dirty="0">
                <a:solidFill>
                  <a:schemeClr val="bg1">
                    <a:lumMod val="65000"/>
                  </a:schemeClr>
                </a:solidFill>
                <a:latin typeface="Arial" panose="020B0604020202020204" pitchFamily="34" charset="0"/>
                <a:ea typeface="Georgia" charset="0"/>
                <a:cs typeface="Arial" panose="020B0604020202020204" pitchFamily="34" charset="0"/>
              </a:rPr>
              <a:t>© 2023 Copyright Genpact. All Rights Reserved.</a:t>
            </a:r>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hasCustomPrompt="1"/>
          </p:nvPr>
        </p:nvSpPr>
        <p:spPr>
          <a:xfrm>
            <a:off x="460744" y="469900"/>
            <a:ext cx="11299456" cy="533400"/>
          </a:xfrm>
          <a:prstGeom prst="rect">
            <a:avLst/>
          </a:prstGeom>
        </p:spPr>
        <p:txBody>
          <a:bodyPr lIns="0" anchor="b"/>
          <a:lstStyle>
            <a:lvl1pPr>
              <a:defRPr lang="en-US" sz="3000" dirty="0">
                <a:solidFill>
                  <a:srgbClr val="063161"/>
                </a:solidFill>
                <a:latin typeface="Georgia" panose="02040502050405020303" pitchFamily="18" charset="0"/>
                <a:ea typeface="+mn-ea"/>
                <a:cs typeface="+mn-cs"/>
              </a:defRPr>
            </a:lvl1pPr>
          </a:lstStyle>
          <a:p>
            <a:pPr lvl="0"/>
            <a:r>
              <a:rPr lang="en-US"/>
              <a:t>Content slide title goes here</a:t>
            </a:r>
          </a:p>
        </p:txBody>
      </p:sp>
    </p:spTree>
    <p:extLst>
      <p:ext uri="{BB962C8B-B14F-4D97-AF65-F5344CB8AC3E}">
        <p14:creationId xmlns:p14="http://schemas.microsoft.com/office/powerpoint/2010/main" val="939022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2017 Copyright </a:t>
            </a:r>
            <a:r>
              <a:rPr lang="en-US" sz="800" err="1">
                <a:solidFill>
                  <a:schemeClr val="accent6"/>
                </a:solidFill>
                <a:latin typeface="+mn-lt"/>
                <a:ea typeface="Georgia" charset="0"/>
                <a:cs typeface="Georgia" charset="0"/>
              </a:rPr>
              <a:t>Genpact</a:t>
            </a:r>
            <a:r>
              <a:rPr lang="en-US" sz="800">
                <a:solidFill>
                  <a:schemeClr val="accent6"/>
                </a:solidFill>
                <a:latin typeface="+mn-lt"/>
                <a:ea typeface="Georgia" charset="0"/>
                <a:cs typeface="Georgia" charset="0"/>
              </a:rPr>
              <a: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3445770775"/>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ED17A92-CC0D-4D6E-B587-CAF3EF5514C2}"/>
              </a:ext>
            </a:extLst>
          </p:cNvPr>
          <p:cNvSpPr>
            <a:spLocks noGrp="1"/>
          </p:cNvSpPr>
          <p:nvPr>
            <p:ph type="pic" sz="quarter" idx="17" hasCustomPrompt="1"/>
          </p:nvPr>
        </p:nvSpPr>
        <p:spPr>
          <a:xfrm>
            <a:off x="-13855" y="-11575"/>
            <a:ext cx="12217165" cy="6869575"/>
          </a:xfrm>
          <a:custGeom>
            <a:avLst/>
            <a:gdLst>
              <a:gd name="connsiteX0" fmla="*/ 5893093 w 8131604"/>
              <a:gd name="connsiteY0" fmla="*/ 0 h 4093132"/>
              <a:gd name="connsiteX1" fmla="*/ 8131604 w 8131604"/>
              <a:gd name="connsiteY1" fmla="*/ 1558441 h 4093132"/>
              <a:gd name="connsiteX2" fmla="*/ 8129060 w 8131604"/>
              <a:gd name="connsiteY2" fmla="*/ 4093132 h 4093132"/>
              <a:gd name="connsiteX3" fmla="*/ 0 w 8131604"/>
              <a:gd name="connsiteY3" fmla="*/ 4093132 h 4093132"/>
              <a:gd name="connsiteX0" fmla="*/ 1875275 w 8131604"/>
              <a:gd name="connsiteY0" fmla="*/ 0 h 6877896"/>
              <a:gd name="connsiteX1" fmla="*/ 8131604 w 8131604"/>
              <a:gd name="connsiteY1" fmla="*/ 4343205 h 6877896"/>
              <a:gd name="connsiteX2" fmla="*/ 8129060 w 8131604"/>
              <a:gd name="connsiteY2" fmla="*/ 6877896 h 6877896"/>
              <a:gd name="connsiteX3" fmla="*/ 0 w 8131604"/>
              <a:gd name="connsiteY3" fmla="*/ 6877896 h 6877896"/>
              <a:gd name="connsiteX4" fmla="*/ 1875275 w 8131604"/>
              <a:gd name="connsiteY4" fmla="*/ 0 h 6877896"/>
              <a:gd name="connsiteX0" fmla="*/ 2280970 w 8537299"/>
              <a:gd name="connsiteY0" fmla="*/ 6615 h 6884511"/>
              <a:gd name="connsiteX1" fmla="*/ 8537299 w 8537299"/>
              <a:gd name="connsiteY1" fmla="*/ 4349820 h 6884511"/>
              <a:gd name="connsiteX2" fmla="*/ 8534755 w 8537299"/>
              <a:gd name="connsiteY2" fmla="*/ 6884511 h 6884511"/>
              <a:gd name="connsiteX3" fmla="*/ 405695 w 8537299"/>
              <a:gd name="connsiteY3" fmla="*/ 6884511 h 6884511"/>
              <a:gd name="connsiteX4" fmla="*/ 1332935 w 8537299"/>
              <a:gd name="connsiteY4" fmla="*/ 3448584 h 6884511"/>
              <a:gd name="connsiteX5" fmla="*/ 2280970 w 8537299"/>
              <a:gd name="connsiteY5" fmla="*/ 6615 h 6884511"/>
              <a:gd name="connsiteX0" fmla="*/ 2280970 w 8537299"/>
              <a:gd name="connsiteY0" fmla="*/ 6615 h 6884511"/>
              <a:gd name="connsiteX1" fmla="*/ 8537299 w 8537299"/>
              <a:gd name="connsiteY1" fmla="*/ 4349820 h 6884511"/>
              <a:gd name="connsiteX2" fmla="*/ 8534755 w 8537299"/>
              <a:gd name="connsiteY2" fmla="*/ 6884511 h 6884511"/>
              <a:gd name="connsiteX3" fmla="*/ 405695 w 8537299"/>
              <a:gd name="connsiteY3" fmla="*/ 6884511 h 6884511"/>
              <a:gd name="connsiteX4" fmla="*/ 1332935 w 8537299"/>
              <a:gd name="connsiteY4" fmla="*/ 3448584 h 6884511"/>
              <a:gd name="connsiteX5" fmla="*/ 2280970 w 8537299"/>
              <a:gd name="connsiteY5" fmla="*/ 6615 h 6884511"/>
              <a:gd name="connsiteX0" fmla="*/ 2280970 w 8537299"/>
              <a:gd name="connsiteY0" fmla="*/ 0 h 6877896"/>
              <a:gd name="connsiteX1" fmla="*/ 8537299 w 8537299"/>
              <a:gd name="connsiteY1" fmla="*/ 4343205 h 6877896"/>
              <a:gd name="connsiteX2" fmla="*/ 8534755 w 8537299"/>
              <a:gd name="connsiteY2" fmla="*/ 6877896 h 6877896"/>
              <a:gd name="connsiteX3" fmla="*/ 405695 w 8537299"/>
              <a:gd name="connsiteY3" fmla="*/ 6877896 h 6877896"/>
              <a:gd name="connsiteX4" fmla="*/ 1332935 w 8537299"/>
              <a:gd name="connsiteY4" fmla="*/ 3441969 h 6877896"/>
              <a:gd name="connsiteX5" fmla="*/ 2280970 w 8537299"/>
              <a:gd name="connsiteY5" fmla="*/ 0 h 6877896"/>
              <a:gd name="connsiteX0" fmla="*/ 1875275 w 8131604"/>
              <a:gd name="connsiteY0" fmla="*/ 0 h 6877896"/>
              <a:gd name="connsiteX1" fmla="*/ 8131604 w 8131604"/>
              <a:gd name="connsiteY1" fmla="*/ 4343205 h 6877896"/>
              <a:gd name="connsiteX2" fmla="*/ 8129060 w 8131604"/>
              <a:gd name="connsiteY2" fmla="*/ 6877896 h 6877896"/>
              <a:gd name="connsiteX3" fmla="*/ 0 w 8131604"/>
              <a:gd name="connsiteY3" fmla="*/ 6877896 h 6877896"/>
              <a:gd name="connsiteX4" fmla="*/ 927240 w 8131604"/>
              <a:gd name="connsiteY4" fmla="*/ 3441969 h 6877896"/>
              <a:gd name="connsiteX5" fmla="*/ 1875275 w 8131604"/>
              <a:gd name="connsiteY5" fmla="*/ 0 h 6877896"/>
              <a:gd name="connsiteX0" fmla="*/ 3788216 w 10044545"/>
              <a:gd name="connsiteY0" fmla="*/ 0 h 6877896"/>
              <a:gd name="connsiteX1" fmla="*/ 10044545 w 10044545"/>
              <a:gd name="connsiteY1" fmla="*/ 4343205 h 6877896"/>
              <a:gd name="connsiteX2" fmla="*/ 10042001 w 10044545"/>
              <a:gd name="connsiteY2" fmla="*/ 6877896 h 6877896"/>
              <a:gd name="connsiteX3" fmla="*/ 1912941 w 10044545"/>
              <a:gd name="connsiteY3" fmla="*/ 6877896 h 6877896"/>
              <a:gd name="connsiteX4" fmla="*/ 0 w 10044545"/>
              <a:gd name="connsiteY4" fmla="*/ 19896 h 6877896"/>
              <a:gd name="connsiteX5" fmla="*/ 3788216 w 10044545"/>
              <a:gd name="connsiteY5" fmla="*/ 0 h 6877896"/>
              <a:gd name="connsiteX0" fmla="*/ 3788216 w 10044545"/>
              <a:gd name="connsiteY0" fmla="*/ 0 h 6877896"/>
              <a:gd name="connsiteX1" fmla="*/ 10044545 w 10044545"/>
              <a:gd name="connsiteY1" fmla="*/ 4343205 h 6877896"/>
              <a:gd name="connsiteX2" fmla="*/ 10042001 w 10044545"/>
              <a:gd name="connsiteY2" fmla="*/ 6877896 h 6877896"/>
              <a:gd name="connsiteX3" fmla="*/ 1912941 w 10044545"/>
              <a:gd name="connsiteY3" fmla="*/ 6877896 h 6877896"/>
              <a:gd name="connsiteX4" fmla="*/ 526473 w 10044545"/>
              <a:gd name="connsiteY4" fmla="*/ 1945678 h 6877896"/>
              <a:gd name="connsiteX5" fmla="*/ 0 w 10044545"/>
              <a:gd name="connsiteY5" fmla="*/ 19896 h 6877896"/>
              <a:gd name="connsiteX6" fmla="*/ 3788216 w 10044545"/>
              <a:gd name="connsiteY6" fmla="*/ 0 h 6877896"/>
              <a:gd name="connsiteX0" fmla="*/ 5949525 w 12205854"/>
              <a:gd name="connsiteY0" fmla="*/ 98284 h 6976180"/>
              <a:gd name="connsiteX1" fmla="*/ 12205854 w 12205854"/>
              <a:gd name="connsiteY1" fmla="*/ 4441489 h 6976180"/>
              <a:gd name="connsiteX2" fmla="*/ 12203310 w 12205854"/>
              <a:gd name="connsiteY2" fmla="*/ 6976180 h 6976180"/>
              <a:gd name="connsiteX3" fmla="*/ 4074250 w 12205854"/>
              <a:gd name="connsiteY3" fmla="*/ 6976180 h 6976180"/>
              <a:gd name="connsiteX4" fmla="*/ 2687782 w 12205854"/>
              <a:gd name="connsiteY4" fmla="*/ 2043962 h 6976180"/>
              <a:gd name="connsiteX5" fmla="*/ 0 w 12205854"/>
              <a:gd name="connsiteY5" fmla="*/ 1642180 h 6976180"/>
              <a:gd name="connsiteX6" fmla="*/ 2161309 w 12205854"/>
              <a:gd name="connsiteY6" fmla="*/ 118180 h 6976180"/>
              <a:gd name="connsiteX7" fmla="*/ 5949525 w 12205854"/>
              <a:gd name="connsiteY7" fmla="*/ 98284 h 6976180"/>
              <a:gd name="connsiteX0" fmla="*/ 5949525 w 12205854"/>
              <a:gd name="connsiteY0" fmla="*/ 98284 h 6976180"/>
              <a:gd name="connsiteX1" fmla="*/ 12205854 w 12205854"/>
              <a:gd name="connsiteY1" fmla="*/ 4441489 h 6976180"/>
              <a:gd name="connsiteX2" fmla="*/ 12203310 w 12205854"/>
              <a:gd name="connsiteY2" fmla="*/ 6976180 h 6976180"/>
              <a:gd name="connsiteX3" fmla="*/ 4074250 w 12205854"/>
              <a:gd name="connsiteY3" fmla="*/ 6976180 h 6976180"/>
              <a:gd name="connsiteX4" fmla="*/ 2687782 w 12205854"/>
              <a:gd name="connsiteY4" fmla="*/ 2043962 h 6976180"/>
              <a:gd name="connsiteX5" fmla="*/ 0 w 12205854"/>
              <a:gd name="connsiteY5" fmla="*/ 1642180 h 6976180"/>
              <a:gd name="connsiteX6" fmla="*/ 2161309 w 12205854"/>
              <a:gd name="connsiteY6" fmla="*/ 118180 h 6976180"/>
              <a:gd name="connsiteX7" fmla="*/ 5949525 w 12205854"/>
              <a:gd name="connsiteY7" fmla="*/ 98284 h 6976180"/>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2687782 w 12205854"/>
              <a:gd name="connsiteY4" fmla="*/ 1945678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55418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55418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13855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43896 h 6891750"/>
              <a:gd name="connsiteX6" fmla="*/ 2161309 w 12217165"/>
              <a:gd name="connsiteY6" fmla="*/ 19896 h 6891750"/>
              <a:gd name="connsiteX7" fmla="*/ 5949525 w 12217165"/>
              <a:gd name="connsiteY7" fmla="*/ 0 h 6891750"/>
              <a:gd name="connsiteX0" fmla="*/ 5949525 w 12217165"/>
              <a:gd name="connsiteY0" fmla="*/ 96234 h 6987984"/>
              <a:gd name="connsiteX1" fmla="*/ 12205854 w 12217165"/>
              <a:gd name="connsiteY1" fmla="*/ 4439439 h 6987984"/>
              <a:gd name="connsiteX2" fmla="*/ 12217165 w 12217165"/>
              <a:gd name="connsiteY2" fmla="*/ 6987984 h 6987984"/>
              <a:gd name="connsiteX3" fmla="*/ 4074250 w 12217165"/>
              <a:gd name="connsiteY3" fmla="*/ 6974130 h 6987984"/>
              <a:gd name="connsiteX4" fmla="*/ 13855 w 12217165"/>
              <a:gd name="connsiteY4" fmla="*/ 6946421 h 6987984"/>
              <a:gd name="connsiteX5" fmla="*/ 0 w 12217165"/>
              <a:gd name="connsiteY5" fmla="*/ 1612421 h 6987984"/>
              <a:gd name="connsiteX6" fmla="*/ 2161309 w 12217165"/>
              <a:gd name="connsiteY6" fmla="*/ 116130 h 6987984"/>
              <a:gd name="connsiteX7" fmla="*/ 5949525 w 12217165"/>
              <a:gd name="connsiteY7" fmla="*/ 96234 h 6987984"/>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16187 h 6891750"/>
              <a:gd name="connsiteX6" fmla="*/ 2161309 w 12217165"/>
              <a:gd name="connsiteY6" fmla="*/ 19896 h 6891750"/>
              <a:gd name="connsiteX7" fmla="*/ 5949525 w 12217165"/>
              <a:gd name="connsiteY7" fmla="*/ 0 h 6891750"/>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16187 h 6891750"/>
              <a:gd name="connsiteX6" fmla="*/ 2161309 w 12217165"/>
              <a:gd name="connsiteY6" fmla="*/ 19896 h 6891750"/>
              <a:gd name="connsiteX7" fmla="*/ 5949525 w 12217165"/>
              <a:gd name="connsiteY7" fmla="*/ 0 h 6891750"/>
              <a:gd name="connsiteX0" fmla="*/ 5952101 w 12219741"/>
              <a:gd name="connsiteY0" fmla="*/ 0 h 6891750"/>
              <a:gd name="connsiteX1" fmla="*/ 12208430 w 12219741"/>
              <a:gd name="connsiteY1" fmla="*/ 4343205 h 6891750"/>
              <a:gd name="connsiteX2" fmla="*/ 12219741 w 12219741"/>
              <a:gd name="connsiteY2" fmla="*/ 6891750 h 6891750"/>
              <a:gd name="connsiteX3" fmla="*/ 4076826 w 12219741"/>
              <a:gd name="connsiteY3" fmla="*/ 6877896 h 6891750"/>
              <a:gd name="connsiteX4" fmla="*/ 1191 w 12219741"/>
              <a:gd name="connsiteY4" fmla="*/ 6850187 h 6891750"/>
              <a:gd name="connsiteX5" fmla="*/ 2576 w 12219741"/>
              <a:gd name="connsiteY5" fmla="*/ 1516187 h 6891750"/>
              <a:gd name="connsiteX6" fmla="*/ 2163885 w 12219741"/>
              <a:gd name="connsiteY6" fmla="*/ 19896 h 6891750"/>
              <a:gd name="connsiteX7" fmla="*/ 5952101 w 12219741"/>
              <a:gd name="connsiteY7" fmla="*/ 0 h 6891750"/>
              <a:gd name="connsiteX0" fmla="*/ 5952101 w 12219741"/>
              <a:gd name="connsiteY0" fmla="*/ 0 h 6891750"/>
              <a:gd name="connsiteX1" fmla="*/ 12208430 w 12219741"/>
              <a:gd name="connsiteY1" fmla="*/ 4343205 h 6891750"/>
              <a:gd name="connsiteX2" fmla="*/ 12219741 w 12219741"/>
              <a:gd name="connsiteY2" fmla="*/ 6891750 h 6891750"/>
              <a:gd name="connsiteX3" fmla="*/ 4076826 w 12219741"/>
              <a:gd name="connsiteY3" fmla="*/ 6877896 h 6891750"/>
              <a:gd name="connsiteX4" fmla="*/ 1191 w 12219741"/>
              <a:gd name="connsiteY4" fmla="*/ 6850187 h 6891750"/>
              <a:gd name="connsiteX5" fmla="*/ 2576 w 12219741"/>
              <a:gd name="connsiteY5" fmla="*/ 1516187 h 6891750"/>
              <a:gd name="connsiteX6" fmla="*/ 2163885 w 12219741"/>
              <a:gd name="connsiteY6" fmla="*/ 19896 h 6891750"/>
              <a:gd name="connsiteX7" fmla="*/ 5952101 w 12219741"/>
              <a:gd name="connsiteY7" fmla="*/ 0 h 6891750"/>
              <a:gd name="connsiteX0" fmla="*/ 5952101 w 12219741"/>
              <a:gd name="connsiteY0" fmla="*/ 0 h 6891750"/>
              <a:gd name="connsiteX1" fmla="*/ 12208430 w 12219741"/>
              <a:gd name="connsiteY1" fmla="*/ 4343205 h 6891750"/>
              <a:gd name="connsiteX2" fmla="*/ 12219741 w 12219741"/>
              <a:gd name="connsiteY2" fmla="*/ 6891750 h 6891750"/>
              <a:gd name="connsiteX3" fmla="*/ 4076826 w 12219741"/>
              <a:gd name="connsiteY3" fmla="*/ 6862656 h 6891750"/>
              <a:gd name="connsiteX4" fmla="*/ 1191 w 12219741"/>
              <a:gd name="connsiteY4" fmla="*/ 6850187 h 6891750"/>
              <a:gd name="connsiteX5" fmla="*/ 2576 w 12219741"/>
              <a:gd name="connsiteY5" fmla="*/ 1516187 h 6891750"/>
              <a:gd name="connsiteX6" fmla="*/ 2163885 w 12219741"/>
              <a:gd name="connsiteY6" fmla="*/ 19896 h 6891750"/>
              <a:gd name="connsiteX7" fmla="*/ 5952101 w 12219741"/>
              <a:gd name="connsiteY7" fmla="*/ 0 h 6891750"/>
              <a:gd name="connsiteX0" fmla="*/ 5961744 w 12229384"/>
              <a:gd name="connsiteY0" fmla="*/ 0 h 6891750"/>
              <a:gd name="connsiteX1" fmla="*/ 12218073 w 12229384"/>
              <a:gd name="connsiteY1" fmla="*/ 4343205 h 6891750"/>
              <a:gd name="connsiteX2" fmla="*/ 12229384 w 12229384"/>
              <a:gd name="connsiteY2" fmla="*/ 6891750 h 6891750"/>
              <a:gd name="connsiteX3" fmla="*/ 4086469 w 12229384"/>
              <a:gd name="connsiteY3" fmla="*/ 6862656 h 6891750"/>
              <a:gd name="connsiteX4" fmla="*/ 674 w 12229384"/>
              <a:gd name="connsiteY4" fmla="*/ 6860347 h 6891750"/>
              <a:gd name="connsiteX5" fmla="*/ 12219 w 12229384"/>
              <a:gd name="connsiteY5" fmla="*/ 1516187 h 6891750"/>
              <a:gd name="connsiteX6" fmla="*/ 2173528 w 12229384"/>
              <a:gd name="connsiteY6" fmla="*/ 19896 h 6891750"/>
              <a:gd name="connsiteX7" fmla="*/ 5961744 w 12229384"/>
              <a:gd name="connsiteY7" fmla="*/ 0 h 6891750"/>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62656 h 6891750"/>
              <a:gd name="connsiteX4" fmla="*/ 8775 w 12217165"/>
              <a:gd name="connsiteY4" fmla="*/ 6890827 h 6891750"/>
              <a:gd name="connsiteX5" fmla="*/ 0 w 12217165"/>
              <a:gd name="connsiteY5" fmla="*/ 1516187 h 6891750"/>
              <a:gd name="connsiteX6" fmla="*/ 2161309 w 12217165"/>
              <a:gd name="connsiteY6" fmla="*/ 19896 h 6891750"/>
              <a:gd name="connsiteX7" fmla="*/ 5949525 w 12217165"/>
              <a:gd name="connsiteY7" fmla="*/ 0 h 6891750"/>
              <a:gd name="connsiteX0" fmla="*/ 5949525 w 12217165"/>
              <a:gd name="connsiteY0" fmla="*/ 0 h 6891750"/>
              <a:gd name="connsiteX1" fmla="*/ 12205854 w 12217165"/>
              <a:gd name="connsiteY1" fmla="*/ 4343205 h 6891750"/>
              <a:gd name="connsiteX2" fmla="*/ 12217165 w 12217165"/>
              <a:gd name="connsiteY2" fmla="*/ 6891750 h 6891750"/>
              <a:gd name="connsiteX3" fmla="*/ 8775 w 12217165"/>
              <a:gd name="connsiteY3" fmla="*/ 6890827 h 6891750"/>
              <a:gd name="connsiteX4" fmla="*/ 0 w 12217165"/>
              <a:gd name="connsiteY4" fmla="*/ 1516187 h 6891750"/>
              <a:gd name="connsiteX5" fmla="*/ 2161309 w 12217165"/>
              <a:gd name="connsiteY5" fmla="*/ 19896 h 6891750"/>
              <a:gd name="connsiteX6" fmla="*/ 5949525 w 12217165"/>
              <a:gd name="connsiteY6" fmla="*/ 0 h 689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7165" h="6891750">
                <a:moveTo>
                  <a:pt x="5949525" y="0"/>
                </a:moveTo>
                <a:lnTo>
                  <a:pt x="12205854" y="4343205"/>
                </a:lnTo>
                <a:cubicBezTo>
                  <a:pt x="12209624" y="5192720"/>
                  <a:pt x="12213395" y="6042235"/>
                  <a:pt x="12217165" y="6891750"/>
                </a:cubicBezTo>
                <a:lnTo>
                  <a:pt x="8775" y="6890827"/>
                </a:lnTo>
                <a:cubicBezTo>
                  <a:pt x="4157" y="5122063"/>
                  <a:pt x="4618" y="3284951"/>
                  <a:pt x="0" y="1516187"/>
                </a:cubicBezTo>
                <a:lnTo>
                  <a:pt x="2161309" y="19896"/>
                </a:lnTo>
                <a:lnTo>
                  <a:pt x="5949525" y="0"/>
                </a:lnTo>
                <a:close/>
              </a:path>
            </a:pathLst>
          </a:custGeom>
          <a:solidFill>
            <a:schemeClr val="bg2"/>
          </a:solidFill>
        </p:spPr>
        <p:txBody>
          <a:bodyPr wrap="square" anchor="ctr" anchorCtr="0">
            <a:noAutofit/>
          </a:bodyPr>
          <a:lstStyle>
            <a:lvl1pPr marL="0" indent="0" algn="ctr">
              <a:buFont typeface="Arial" panose="020B0604020202020204" pitchFamily="34" charset="0"/>
              <a:buNone/>
              <a:defRPr sz="1800">
                <a:solidFill>
                  <a:schemeClr val="bg1"/>
                </a:solidFill>
              </a:defRPr>
            </a:lvl1pPr>
          </a:lstStyle>
          <a:p>
            <a:r>
              <a:rPr lang="en-GB"/>
              <a:t>Insert Picture</a:t>
            </a:r>
            <a:br>
              <a:rPr lang="en-GB"/>
            </a:br>
            <a:r>
              <a:rPr lang="en-GB"/>
              <a:t>Here</a:t>
            </a:r>
          </a:p>
        </p:txBody>
      </p:sp>
      <p:sp>
        <p:nvSpPr>
          <p:cNvPr id="59" name="Text Placeholder 10">
            <a:extLst>
              <a:ext uri="{FF2B5EF4-FFF2-40B4-BE49-F238E27FC236}">
                <a16:creationId xmlns:a16="http://schemas.microsoft.com/office/drawing/2014/main" id="{AEBD811C-EEF2-4E64-B90F-61053E863A8B}"/>
              </a:ext>
            </a:extLst>
          </p:cNvPr>
          <p:cNvSpPr>
            <a:spLocks noGrp="1"/>
          </p:cNvSpPr>
          <p:nvPr>
            <p:ph type="body" sz="quarter" idx="15" hasCustomPrompt="1"/>
          </p:nvPr>
        </p:nvSpPr>
        <p:spPr>
          <a:xfrm>
            <a:off x="442800" y="4434872"/>
            <a:ext cx="6397626" cy="1218593"/>
          </a:xfrm>
          <a:prstGeom prst="rect">
            <a:avLst/>
          </a:prstGeom>
        </p:spPr>
        <p:txBody>
          <a:bodyPr lIns="0" tIns="0" rIns="0" bIns="0" anchor="t">
            <a:noAutofit/>
          </a:bodyPr>
          <a:lstStyle>
            <a:lvl1pPr marL="0" marR="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sz="1600" b="0">
                <a:solidFill>
                  <a:schemeClr val="bg1"/>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da-DK"/>
              <a:t>Subtitle goes here</a:t>
            </a:r>
            <a:endParaRPr lang="en-US"/>
          </a:p>
        </p:txBody>
      </p:sp>
      <p:sp>
        <p:nvSpPr>
          <p:cNvPr id="60" name="Text Placeholder 10">
            <a:extLst>
              <a:ext uri="{FF2B5EF4-FFF2-40B4-BE49-F238E27FC236}">
                <a16:creationId xmlns:a16="http://schemas.microsoft.com/office/drawing/2014/main" id="{86B13E25-8F4C-4776-AE12-AE1FB57ACDAC}"/>
              </a:ext>
            </a:extLst>
          </p:cNvPr>
          <p:cNvSpPr>
            <a:spLocks noGrp="1"/>
          </p:cNvSpPr>
          <p:nvPr>
            <p:ph type="body" sz="quarter" idx="16" hasCustomPrompt="1"/>
          </p:nvPr>
        </p:nvSpPr>
        <p:spPr>
          <a:xfrm>
            <a:off x="442800" y="2335488"/>
            <a:ext cx="6443999" cy="381000"/>
          </a:xfrm>
          <a:prstGeom prst="rect">
            <a:avLst/>
          </a:prstGeom>
        </p:spPr>
        <p:txBody>
          <a:bodyPr lIns="0" tIns="0" rIns="360000" bIns="0" anchor="t">
            <a:noAutofit/>
          </a:bodyPr>
          <a:lstStyle>
            <a:lvl1pPr marL="0" indent="0">
              <a:buNone/>
              <a:tabLst>
                <a:tab pos="2509838" algn="l"/>
              </a:tabLst>
              <a:defRPr sz="1600" b="0">
                <a:solidFill>
                  <a:schemeClr val="bg1"/>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2" name="Title 1">
            <a:extLst>
              <a:ext uri="{FF2B5EF4-FFF2-40B4-BE49-F238E27FC236}">
                <a16:creationId xmlns:a16="http://schemas.microsoft.com/office/drawing/2014/main" id="{45C7979F-B5FA-491A-9674-811E416D3A33}"/>
              </a:ext>
            </a:extLst>
          </p:cNvPr>
          <p:cNvSpPr>
            <a:spLocks noGrp="1"/>
          </p:cNvSpPr>
          <p:nvPr>
            <p:ph type="title" hasCustomPrompt="1"/>
          </p:nvPr>
        </p:nvSpPr>
        <p:spPr>
          <a:xfrm>
            <a:off x="442800" y="2999782"/>
            <a:ext cx="6454310" cy="990000"/>
          </a:xfrm>
        </p:spPr>
        <p:txBody>
          <a:bodyPr>
            <a:noAutofit/>
          </a:bodyPr>
          <a:lstStyle>
            <a:lvl1pPr>
              <a:defRPr b="0">
                <a:solidFill>
                  <a:schemeClr val="bg1"/>
                </a:solidFill>
              </a:defRPr>
            </a:lvl1pPr>
          </a:lstStyle>
          <a:p>
            <a:r>
              <a:rPr lang="en-US"/>
              <a:t>Title of the deck</a:t>
            </a:r>
            <a:endParaRPr lang="en-GB"/>
          </a:p>
        </p:txBody>
      </p:sp>
      <p:sp>
        <p:nvSpPr>
          <p:cNvPr id="2" name="Footer Placeholder 1">
            <a:extLst>
              <a:ext uri="{FF2B5EF4-FFF2-40B4-BE49-F238E27FC236}">
                <a16:creationId xmlns:a16="http://schemas.microsoft.com/office/drawing/2014/main" id="{CD4976B8-BC22-4FB2-BECC-2F92BC01DC7C}"/>
              </a:ext>
            </a:extLst>
          </p:cNvPr>
          <p:cNvSpPr>
            <a:spLocks noGrp="1"/>
          </p:cNvSpPr>
          <p:nvPr>
            <p:ph type="ftr" sz="quarter" idx="18"/>
          </p:nvPr>
        </p:nvSpPr>
        <p:spPr>
          <a:xfrm>
            <a:off x="442800" y="6480000"/>
            <a:ext cx="2396518" cy="123111"/>
          </a:xfrm>
        </p:spPr>
        <p:txBody>
          <a:bodyPr/>
          <a:lstStyle>
            <a:lvl1pPr>
              <a:defRPr>
                <a:solidFill>
                  <a:schemeClr val="bg1"/>
                </a:solidFill>
              </a:defRPr>
            </a:lvl1pPr>
          </a:lstStyle>
          <a:p>
            <a:endParaRPr lang="en-US"/>
          </a:p>
        </p:txBody>
      </p:sp>
      <p:sp>
        <p:nvSpPr>
          <p:cNvPr id="10" name="Freeform: Shape 9">
            <a:extLst>
              <a:ext uri="{FF2B5EF4-FFF2-40B4-BE49-F238E27FC236}">
                <a16:creationId xmlns:a16="http://schemas.microsoft.com/office/drawing/2014/main" id="{1AA631FB-D42E-4C3F-8885-696AF4E9B4B2}"/>
              </a:ext>
            </a:extLst>
          </p:cNvPr>
          <p:cNvSpPr/>
          <p:nvPr/>
        </p:nvSpPr>
        <p:spPr>
          <a:xfrm rot="4191016">
            <a:off x="5605571" y="-512551"/>
            <a:ext cx="4556496" cy="3926865"/>
          </a:xfrm>
          <a:custGeom>
            <a:avLst/>
            <a:gdLst>
              <a:gd name="connsiteX0" fmla="*/ 0 w 4334440"/>
              <a:gd name="connsiteY0" fmla="*/ 3511955 h 3511955"/>
              <a:gd name="connsiteX1" fmla="*/ 262493 w 4334440"/>
              <a:gd name="connsiteY1" fmla="*/ 2796583 h 3511955"/>
              <a:gd name="connsiteX2" fmla="*/ 262496 w 4334440"/>
              <a:gd name="connsiteY2" fmla="*/ 2796578 h 3511955"/>
              <a:gd name="connsiteX3" fmla="*/ 4248813 w 4334440"/>
              <a:gd name="connsiteY3" fmla="*/ 0 h 3511955"/>
              <a:gd name="connsiteX4" fmla="*/ 4334440 w 4334440"/>
              <a:gd name="connsiteY4" fmla="*/ 478363 h 3511955"/>
              <a:gd name="connsiteX0" fmla="*/ 0 w 4486684"/>
              <a:gd name="connsiteY0" fmla="*/ 3926865 h 3926865"/>
              <a:gd name="connsiteX1" fmla="*/ 414737 w 4486684"/>
              <a:gd name="connsiteY1" fmla="*/ 2796583 h 3926865"/>
              <a:gd name="connsiteX2" fmla="*/ 414740 w 4486684"/>
              <a:gd name="connsiteY2" fmla="*/ 2796578 h 3926865"/>
              <a:gd name="connsiteX3" fmla="*/ 4401057 w 4486684"/>
              <a:gd name="connsiteY3" fmla="*/ 0 h 3926865"/>
              <a:gd name="connsiteX4" fmla="*/ 4486684 w 4486684"/>
              <a:gd name="connsiteY4" fmla="*/ 478363 h 3926865"/>
              <a:gd name="connsiteX5" fmla="*/ 0 w 4486684"/>
              <a:gd name="connsiteY5" fmla="*/ 3926865 h 3926865"/>
              <a:gd name="connsiteX0" fmla="*/ 0 w 4558884"/>
              <a:gd name="connsiteY0" fmla="*/ 3926865 h 3926865"/>
              <a:gd name="connsiteX1" fmla="*/ 414737 w 4558884"/>
              <a:gd name="connsiteY1" fmla="*/ 2796583 h 3926865"/>
              <a:gd name="connsiteX2" fmla="*/ 414740 w 4558884"/>
              <a:gd name="connsiteY2" fmla="*/ 2796578 h 3926865"/>
              <a:gd name="connsiteX3" fmla="*/ 4401057 w 4558884"/>
              <a:gd name="connsiteY3" fmla="*/ 0 h 3926865"/>
              <a:gd name="connsiteX4" fmla="*/ 4558884 w 4558884"/>
              <a:gd name="connsiteY4" fmla="*/ 724009 h 3926865"/>
              <a:gd name="connsiteX5" fmla="*/ 0 w 4558884"/>
              <a:gd name="connsiteY5" fmla="*/ 3926865 h 3926865"/>
              <a:gd name="connsiteX0" fmla="*/ 0 w 4510808"/>
              <a:gd name="connsiteY0" fmla="*/ 3926865 h 3926865"/>
              <a:gd name="connsiteX1" fmla="*/ 414737 w 4510808"/>
              <a:gd name="connsiteY1" fmla="*/ 2796583 h 3926865"/>
              <a:gd name="connsiteX2" fmla="*/ 414740 w 4510808"/>
              <a:gd name="connsiteY2" fmla="*/ 2796578 h 3926865"/>
              <a:gd name="connsiteX3" fmla="*/ 4401057 w 4510808"/>
              <a:gd name="connsiteY3" fmla="*/ 0 h 3926865"/>
              <a:gd name="connsiteX4" fmla="*/ 4510808 w 4510808"/>
              <a:gd name="connsiteY4" fmla="*/ 652256 h 3926865"/>
              <a:gd name="connsiteX5" fmla="*/ 0 w 4510808"/>
              <a:gd name="connsiteY5" fmla="*/ 3926865 h 3926865"/>
              <a:gd name="connsiteX0" fmla="*/ 0 w 4556496"/>
              <a:gd name="connsiteY0" fmla="*/ 3926865 h 3926865"/>
              <a:gd name="connsiteX1" fmla="*/ 414737 w 4556496"/>
              <a:gd name="connsiteY1" fmla="*/ 2796583 h 3926865"/>
              <a:gd name="connsiteX2" fmla="*/ 414740 w 4556496"/>
              <a:gd name="connsiteY2" fmla="*/ 2796578 h 3926865"/>
              <a:gd name="connsiteX3" fmla="*/ 4401057 w 4556496"/>
              <a:gd name="connsiteY3" fmla="*/ 0 h 3926865"/>
              <a:gd name="connsiteX4" fmla="*/ 4556496 w 4556496"/>
              <a:gd name="connsiteY4" fmla="*/ 712633 h 3926865"/>
              <a:gd name="connsiteX5" fmla="*/ 0 w 4556496"/>
              <a:gd name="connsiteY5" fmla="*/ 3926865 h 39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496" h="3926865">
                <a:moveTo>
                  <a:pt x="0" y="3926865"/>
                </a:moveTo>
                <a:lnTo>
                  <a:pt x="414737" y="2796583"/>
                </a:lnTo>
                <a:cubicBezTo>
                  <a:pt x="414738" y="2796581"/>
                  <a:pt x="414739" y="2796580"/>
                  <a:pt x="414740" y="2796578"/>
                </a:cubicBezTo>
                <a:lnTo>
                  <a:pt x="4401057" y="0"/>
                </a:lnTo>
                <a:lnTo>
                  <a:pt x="4556496" y="712633"/>
                </a:lnTo>
                <a:lnTo>
                  <a:pt x="0" y="3926865"/>
                </a:lnTo>
                <a:close/>
              </a:path>
            </a:pathLst>
          </a:custGeom>
          <a:gradFill>
            <a:gsLst>
              <a:gs pos="0">
                <a:schemeClr val="accent2"/>
              </a:gs>
              <a:gs pos="85000">
                <a:schemeClr val="accent2">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2B9A1AF-97F2-4951-AD29-661ACC6A1482}"/>
              </a:ext>
            </a:extLst>
          </p:cNvPr>
          <p:cNvSpPr/>
          <p:nvPr/>
        </p:nvSpPr>
        <p:spPr>
          <a:xfrm flipH="1">
            <a:off x="9184940" y="2369821"/>
            <a:ext cx="3007058" cy="2897317"/>
          </a:xfrm>
          <a:custGeom>
            <a:avLst/>
            <a:gdLst>
              <a:gd name="connsiteX0" fmla="*/ 1859431 w 3013735"/>
              <a:gd name="connsiteY0" fmla="*/ 0 h 2897317"/>
              <a:gd name="connsiteX1" fmla="*/ 0 w 3013735"/>
              <a:gd name="connsiteY1" fmla="*/ 1291679 h 2897317"/>
              <a:gd name="connsiteX2" fmla="*/ 0 w 3013735"/>
              <a:gd name="connsiteY2" fmla="*/ 2897317 h 2897317"/>
              <a:gd name="connsiteX3" fmla="*/ 3013735 w 3013735"/>
              <a:gd name="connsiteY3" fmla="*/ 797615 h 2897317"/>
            </a:gdLst>
            <a:ahLst/>
            <a:cxnLst>
              <a:cxn ang="0">
                <a:pos x="connsiteX0" y="connsiteY0"/>
              </a:cxn>
              <a:cxn ang="0">
                <a:pos x="connsiteX1" y="connsiteY1"/>
              </a:cxn>
              <a:cxn ang="0">
                <a:pos x="connsiteX2" y="connsiteY2"/>
              </a:cxn>
              <a:cxn ang="0">
                <a:pos x="connsiteX3" y="connsiteY3"/>
              </a:cxn>
            </a:cxnLst>
            <a:rect l="l" t="t" r="r" b="b"/>
            <a:pathLst>
              <a:path w="3013735" h="2897317">
                <a:moveTo>
                  <a:pt x="1859431" y="0"/>
                </a:moveTo>
                <a:lnTo>
                  <a:pt x="0" y="1291679"/>
                </a:lnTo>
                <a:lnTo>
                  <a:pt x="0" y="2897317"/>
                </a:lnTo>
                <a:lnTo>
                  <a:pt x="3013735" y="797615"/>
                </a:lnTo>
                <a:close/>
              </a:path>
            </a:pathLst>
          </a:custGeom>
          <a:gradFill>
            <a:gsLst>
              <a:gs pos="3000">
                <a:schemeClr val="accent1"/>
              </a:gs>
              <a:gs pos="85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8">
            <a:extLst>
              <a:ext uri="{FF2B5EF4-FFF2-40B4-BE49-F238E27FC236}">
                <a16:creationId xmlns:a16="http://schemas.microsoft.com/office/drawing/2014/main" id="{BD8DDAA6-AFDC-48A0-BB6B-AC0E7FCC76A9}"/>
              </a:ext>
            </a:extLst>
          </p:cNvPr>
          <p:cNvSpPr/>
          <p:nvPr/>
        </p:nvSpPr>
        <p:spPr>
          <a:xfrm rot="17408984" flipH="1">
            <a:off x="-256184" y="-289497"/>
            <a:ext cx="2647720" cy="2280654"/>
          </a:xfrm>
          <a:custGeom>
            <a:avLst/>
            <a:gdLst>
              <a:gd name="connsiteX0" fmla="*/ 0 w 4334440"/>
              <a:gd name="connsiteY0" fmla="*/ 3511955 h 3511955"/>
              <a:gd name="connsiteX1" fmla="*/ 262493 w 4334440"/>
              <a:gd name="connsiteY1" fmla="*/ 2796583 h 3511955"/>
              <a:gd name="connsiteX2" fmla="*/ 262496 w 4334440"/>
              <a:gd name="connsiteY2" fmla="*/ 2796578 h 3511955"/>
              <a:gd name="connsiteX3" fmla="*/ 4248813 w 4334440"/>
              <a:gd name="connsiteY3" fmla="*/ 0 h 3511955"/>
              <a:gd name="connsiteX4" fmla="*/ 4334440 w 4334440"/>
              <a:gd name="connsiteY4" fmla="*/ 478363 h 3511955"/>
              <a:gd name="connsiteX0" fmla="*/ 0 w 4486684"/>
              <a:gd name="connsiteY0" fmla="*/ 3926865 h 3926865"/>
              <a:gd name="connsiteX1" fmla="*/ 414737 w 4486684"/>
              <a:gd name="connsiteY1" fmla="*/ 2796583 h 3926865"/>
              <a:gd name="connsiteX2" fmla="*/ 414740 w 4486684"/>
              <a:gd name="connsiteY2" fmla="*/ 2796578 h 3926865"/>
              <a:gd name="connsiteX3" fmla="*/ 4401057 w 4486684"/>
              <a:gd name="connsiteY3" fmla="*/ 0 h 3926865"/>
              <a:gd name="connsiteX4" fmla="*/ 4486684 w 4486684"/>
              <a:gd name="connsiteY4" fmla="*/ 478363 h 3926865"/>
              <a:gd name="connsiteX5" fmla="*/ 0 w 4486684"/>
              <a:gd name="connsiteY5" fmla="*/ 3926865 h 3926865"/>
              <a:gd name="connsiteX0" fmla="*/ 0 w 4558884"/>
              <a:gd name="connsiteY0" fmla="*/ 3926865 h 3926865"/>
              <a:gd name="connsiteX1" fmla="*/ 414737 w 4558884"/>
              <a:gd name="connsiteY1" fmla="*/ 2796583 h 3926865"/>
              <a:gd name="connsiteX2" fmla="*/ 414740 w 4558884"/>
              <a:gd name="connsiteY2" fmla="*/ 2796578 h 3926865"/>
              <a:gd name="connsiteX3" fmla="*/ 4401057 w 4558884"/>
              <a:gd name="connsiteY3" fmla="*/ 0 h 3926865"/>
              <a:gd name="connsiteX4" fmla="*/ 4558884 w 4558884"/>
              <a:gd name="connsiteY4" fmla="*/ 724009 h 3926865"/>
              <a:gd name="connsiteX5" fmla="*/ 0 w 4558884"/>
              <a:gd name="connsiteY5" fmla="*/ 3926865 h 39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8884" h="3926865">
                <a:moveTo>
                  <a:pt x="0" y="3926865"/>
                </a:moveTo>
                <a:lnTo>
                  <a:pt x="414737" y="2796583"/>
                </a:lnTo>
                <a:cubicBezTo>
                  <a:pt x="414738" y="2796581"/>
                  <a:pt x="414739" y="2796580"/>
                  <a:pt x="414740" y="2796578"/>
                </a:cubicBezTo>
                <a:lnTo>
                  <a:pt x="4401057" y="0"/>
                </a:lnTo>
                <a:lnTo>
                  <a:pt x="4558884" y="724009"/>
                </a:lnTo>
                <a:lnTo>
                  <a:pt x="0" y="3926865"/>
                </a:lnTo>
                <a:close/>
              </a:path>
            </a:pathLst>
          </a:custGeom>
          <a:gradFill>
            <a:gsLst>
              <a:gs pos="0">
                <a:schemeClr val="accent6"/>
              </a:gs>
              <a:gs pos="85000">
                <a:schemeClr val="accent6">
                  <a:alpha val="1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16">
            <a:extLst>
              <a:ext uri="{FF2B5EF4-FFF2-40B4-BE49-F238E27FC236}">
                <a16:creationId xmlns:a16="http://schemas.microsoft.com/office/drawing/2014/main" id="{81133FE4-A425-50B5-DE3A-195D9CB8E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17887" y="78394"/>
            <a:ext cx="2715762" cy="1227001"/>
          </a:xfrm>
          <a:prstGeom prst="rect">
            <a:avLst/>
          </a:prstGeom>
        </p:spPr>
      </p:pic>
    </p:spTree>
    <p:extLst>
      <p:ext uri="{BB962C8B-B14F-4D97-AF65-F5344CB8AC3E}">
        <p14:creationId xmlns:p14="http://schemas.microsoft.com/office/powerpoint/2010/main" val="373068152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2F038EE-63DB-4468-A7FF-D4C488C62278}"/>
              </a:ext>
            </a:extLst>
          </p:cNvPr>
          <p:cNvSpPr/>
          <p:nvPr/>
        </p:nvSpPr>
        <p:spPr>
          <a:xfrm rot="16200000">
            <a:off x="9386887" y="4069666"/>
            <a:ext cx="2805111" cy="280511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0C92DC8-8F9B-FD4C-A423-93681EAA05B2}"/>
              </a:ext>
            </a:extLst>
          </p:cNvPr>
          <p:cNvSpPr>
            <a:spLocks noGrp="1"/>
          </p:cNvSpPr>
          <p:nvPr>
            <p:ph type="pic" sz="quarter" idx="17" hasCustomPrompt="1"/>
          </p:nvPr>
        </p:nvSpPr>
        <p:spPr>
          <a:xfrm>
            <a:off x="4064357" y="1202822"/>
            <a:ext cx="8127643" cy="5655179"/>
          </a:xfrm>
          <a:custGeom>
            <a:avLst/>
            <a:gdLst>
              <a:gd name="connsiteX0" fmla="*/ 8127643 w 8127643"/>
              <a:gd name="connsiteY0" fmla="*/ 0 h 5655179"/>
              <a:gd name="connsiteX1" fmla="*/ 8127643 w 8127643"/>
              <a:gd name="connsiteY1" fmla="*/ 4020543 h 5655179"/>
              <a:gd name="connsiteX2" fmla="*/ 5775413 w 8127643"/>
              <a:gd name="connsiteY2" fmla="*/ 5655179 h 5655179"/>
              <a:gd name="connsiteX3" fmla="*/ 0 w 8127643"/>
              <a:gd name="connsiteY3" fmla="*/ 5655179 h 5655179"/>
            </a:gdLst>
            <a:ahLst/>
            <a:cxnLst>
              <a:cxn ang="0">
                <a:pos x="connsiteX0" y="connsiteY0"/>
              </a:cxn>
              <a:cxn ang="0">
                <a:pos x="connsiteX1" y="connsiteY1"/>
              </a:cxn>
              <a:cxn ang="0">
                <a:pos x="connsiteX2" y="connsiteY2"/>
              </a:cxn>
              <a:cxn ang="0">
                <a:pos x="connsiteX3" y="connsiteY3"/>
              </a:cxn>
            </a:cxnLst>
            <a:rect l="l" t="t" r="r" b="b"/>
            <a:pathLst>
              <a:path w="8127643" h="5655179">
                <a:moveTo>
                  <a:pt x="8127643" y="0"/>
                </a:moveTo>
                <a:lnTo>
                  <a:pt x="8127643" y="4020543"/>
                </a:lnTo>
                <a:lnTo>
                  <a:pt x="5775413" y="5655179"/>
                </a:lnTo>
                <a:lnTo>
                  <a:pt x="0" y="5655179"/>
                </a:lnTo>
                <a:close/>
              </a:path>
            </a:pathLst>
          </a:custGeom>
          <a:solidFill>
            <a:schemeClr val="bg2"/>
          </a:solidFill>
        </p:spPr>
        <p:txBody>
          <a:bodyPr wrap="square" tIns="2376000" anchor="ctr" anchorCtr="0">
            <a:noAutofit/>
          </a:bodyPr>
          <a:lstStyle>
            <a:lvl1pPr marL="0" marR="0" indent="0" algn="ctr"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lang="en-GB" sz="1800">
                <a:solidFill>
                  <a:schemeClr val="bg1"/>
                </a:solidFill>
              </a:defRPr>
            </a:lvl1pPr>
          </a:lstStyle>
          <a:p>
            <a:pPr marL="0" marR="0" lvl="0" indent="0" algn="ctr"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en-GB"/>
              <a:t>Insert Picture</a:t>
            </a:r>
            <a:br>
              <a:rPr lang="en-GB"/>
            </a:br>
            <a:r>
              <a:rPr lang="en-GB"/>
              <a:t>Here</a:t>
            </a:r>
          </a:p>
          <a:p>
            <a:pPr marL="0" lvl="0" indent="0" algn="ctr">
              <a:buFont typeface="Arial" panose="020B0604020202020204" pitchFamily="34" charset="0"/>
              <a:buNone/>
            </a:pPr>
            <a:endParaRPr lang="en-GB"/>
          </a:p>
        </p:txBody>
      </p:sp>
      <p:sp>
        <p:nvSpPr>
          <p:cNvPr id="19" name="Text Placeholder 10">
            <a:extLst>
              <a:ext uri="{FF2B5EF4-FFF2-40B4-BE49-F238E27FC236}">
                <a16:creationId xmlns:a16="http://schemas.microsoft.com/office/drawing/2014/main" id="{873B3ECE-66FA-8F4A-9BA4-70589FB28FAA}"/>
              </a:ext>
            </a:extLst>
          </p:cNvPr>
          <p:cNvSpPr>
            <a:spLocks noGrp="1"/>
          </p:cNvSpPr>
          <p:nvPr>
            <p:ph type="body" sz="quarter" idx="19" hasCustomPrompt="1"/>
          </p:nvPr>
        </p:nvSpPr>
        <p:spPr>
          <a:xfrm>
            <a:off x="457199" y="3281163"/>
            <a:ext cx="6397626" cy="1218593"/>
          </a:xfrm>
          <a:prstGeom prst="rect">
            <a:avLst/>
          </a:prstGeom>
        </p:spPr>
        <p:txBody>
          <a:bodyPr lIns="0" anchor="t">
            <a:noAutofit/>
          </a:bodyPr>
          <a:lstStyle>
            <a:lvl1pPr marL="0" marR="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da-DK"/>
              <a:t>Subtitle goes here</a:t>
            </a:r>
            <a:endParaRPr lang="en-US"/>
          </a:p>
        </p:txBody>
      </p:sp>
      <p:sp>
        <p:nvSpPr>
          <p:cNvPr id="20" name="Text Placeholder 10">
            <a:extLst>
              <a:ext uri="{FF2B5EF4-FFF2-40B4-BE49-F238E27FC236}">
                <a16:creationId xmlns:a16="http://schemas.microsoft.com/office/drawing/2014/main" id="{36A979B9-FB94-CB41-BC9E-B6C559E0F5C4}"/>
              </a:ext>
            </a:extLst>
          </p:cNvPr>
          <p:cNvSpPr>
            <a:spLocks noGrp="1"/>
          </p:cNvSpPr>
          <p:nvPr>
            <p:ph type="body" sz="quarter" idx="20" hasCustomPrompt="1"/>
          </p:nvPr>
        </p:nvSpPr>
        <p:spPr>
          <a:xfrm>
            <a:off x="457197" y="1233488"/>
            <a:ext cx="6443999" cy="381000"/>
          </a:xfrm>
          <a:prstGeom prst="rect">
            <a:avLst/>
          </a:prstGeom>
        </p:spPr>
        <p:txBody>
          <a:bodyPr lIns="0" anchor="t">
            <a:noAutofit/>
          </a:bodyPr>
          <a:lstStyle>
            <a:lvl1pPr marL="0" indent="0">
              <a:buNone/>
              <a:tabLst>
                <a:tab pos="2509838" algn="l"/>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1" name="Title 1">
            <a:extLst>
              <a:ext uri="{FF2B5EF4-FFF2-40B4-BE49-F238E27FC236}">
                <a16:creationId xmlns:a16="http://schemas.microsoft.com/office/drawing/2014/main" id="{49D50170-9A03-4DF0-ADB1-B9E0F3635F8B}"/>
              </a:ext>
            </a:extLst>
          </p:cNvPr>
          <p:cNvSpPr>
            <a:spLocks noGrp="1"/>
          </p:cNvSpPr>
          <p:nvPr>
            <p:ph type="title" hasCustomPrompt="1"/>
          </p:nvPr>
        </p:nvSpPr>
        <p:spPr>
          <a:xfrm>
            <a:off x="457199" y="1800000"/>
            <a:ext cx="6443998" cy="990001"/>
          </a:xfrm>
        </p:spPr>
        <p:txBody>
          <a:bodyPr vert="horz" lIns="0" tIns="0" rIns="0" bIns="0" rtlCol="0" anchor="b">
            <a:noAutofit/>
          </a:bodyPr>
          <a:lstStyle>
            <a:lvl1pPr>
              <a:defRPr lang="en-GB" sz="4000" b="0">
                <a:solidFill>
                  <a:schemeClr val="tx2"/>
                </a:solidFill>
              </a:defRPr>
            </a:lvl1pPr>
          </a:lstStyle>
          <a:p>
            <a:pPr marR="0" lvl="0" fontAlgn="auto">
              <a:lnSpc>
                <a:spcPct val="90000"/>
              </a:lnSpc>
              <a:spcBef>
                <a:spcPts val="1000"/>
              </a:spcBef>
              <a:spcAft>
                <a:spcPts val="0"/>
              </a:spcAft>
              <a:buClrTx/>
              <a:buSzTx/>
              <a:tabLst/>
            </a:pPr>
            <a:r>
              <a:rPr lang="en-US"/>
              <a:t>Title of the deck</a:t>
            </a:r>
            <a:endParaRPr lang="en-GB"/>
          </a:p>
        </p:txBody>
      </p:sp>
      <p:sp>
        <p:nvSpPr>
          <p:cNvPr id="3" name="Footer Placeholder 2">
            <a:extLst>
              <a:ext uri="{FF2B5EF4-FFF2-40B4-BE49-F238E27FC236}">
                <a16:creationId xmlns:a16="http://schemas.microsoft.com/office/drawing/2014/main" id="{E8C11DD6-F2E7-4DAD-A8D2-25B1960A8151}"/>
              </a:ext>
            </a:extLst>
          </p:cNvPr>
          <p:cNvSpPr>
            <a:spLocks noGrp="1"/>
          </p:cNvSpPr>
          <p:nvPr>
            <p:ph type="ftr" sz="quarter" idx="21"/>
          </p:nvPr>
        </p:nvSpPr>
        <p:spPr>
          <a:xfrm>
            <a:off x="442800" y="6480000"/>
            <a:ext cx="2396518" cy="123111"/>
          </a:xfrm>
        </p:spPr>
        <p:txBody>
          <a:bodyPr/>
          <a:lstStyle/>
          <a:p>
            <a:endParaRPr lang="en-US"/>
          </a:p>
        </p:txBody>
      </p:sp>
      <p:sp>
        <p:nvSpPr>
          <p:cNvPr id="16" name="Freeform: Shape 15">
            <a:extLst>
              <a:ext uri="{FF2B5EF4-FFF2-40B4-BE49-F238E27FC236}">
                <a16:creationId xmlns:a16="http://schemas.microsoft.com/office/drawing/2014/main" id="{43E106C1-E5A4-4F33-AEF9-E4AE65A838B4}"/>
              </a:ext>
            </a:extLst>
          </p:cNvPr>
          <p:cNvSpPr/>
          <p:nvPr/>
        </p:nvSpPr>
        <p:spPr>
          <a:xfrm rot="17391976" flipH="1">
            <a:off x="9337917" y="4563796"/>
            <a:ext cx="3055372" cy="2597595"/>
          </a:xfrm>
          <a:custGeom>
            <a:avLst/>
            <a:gdLst>
              <a:gd name="connsiteX0" fmla="*/ 0 w 4662314"/>
              <a:gd name="connsiteY0" fmla="*/ 3205489 h 3391128"/>
              <a:gd name="connsiteX1" fmla="*/ 513768 w 4662314"/>
              <a:gd name="connsiteY1" fmla="*/ 3391128 h 3391128"/>
              <a:gd name="connsiteX2" fmla="*/ 4662314 w 4662314"/>
              <a:gd name="connsiteY2" fmla="*/ 452233 h 3391128"/>
              <a:gd name="connsiteX3" fmla="*/ 4542036 w 4662314"/>
              <a:gd name="connsiteY3" fmla="*/ 0 h 3391128"/>
              <a:gd name="connsiteX0" fmla="*/ 0 w 4662314"/>
              <a:gd name="connsiteY0" fmla="*/ 3205489 h 3683558"/>
              <a:gd name="connsiteX1" fmla="*/ 1543623 w 4662314"/>
              <a:gd name="connsiteY1" fmla="*/ 3683558 h 3683558"/>
              <a:gd name="connsiteX2" fmla="*/ 4662314 w 4662314"/>
              <a:gd name="connsiteY2" fmla="*/ 452233 h 3683558"/>
              <a:gd name="connsiteX3" fmla="*/ 4542036 w 4662314"/>
              <a:gd name="connsiteY3" fmla="*/ 0 h 3683558"/>
              <a:gd name="connsiteX4" fmla="*/ 0 w 4662314"/>
              <a:gd name="connsiteY4" fmla="*/ 3205489 h 3683558"/>
              <a:gd name="connsiteX0" fmla="*/ 0 w 4662314"/>
              <a:gd name="connsiteY0" fmla="*/ 3205489 h 3744923"/>
              <a:gd name="connsiteX1" fmla="*/ 1586816 w 4662314"/>
              <a:gd name="connsiteY1" fmla="*/ 3744922 h 3744923"/>
              <a:gd name="connsiteX2" fmla="*/ 4662314 w 4662314"/>
              <a:gd name="connsiteY2" fmla="*/ 452233 h 3744923"/>
              <a:gd name="connsiteX3" fmla="*/ 4542036 w 4662314"/>
              <a:gd name="connsiteY3" fmla="*/ 0 h 3744923"/>
              <a:gd name="connsiteX4" fmla="*/ 0 w 4662314"/>
              <a:gd name="connsiteY4" fmla="*/ 3205489 h 3744923"/>
              <a:gd name="connsiteX0" fmla="*/ 0 w 4542036"/>
              <a:gd name="connsiteY0" fmla="*/ 3205489 h 3744922"/>
              <a:gd name="connsiteX1" fmla="*/ 1586816 w 4542036"/>
              <a:gd name="connsiteY1" fmla="*/ 3744922 h 3744922"/>
              <a:gd name="connsiteX2" fmla="*/ 3838762 w 4542036"/>
              <a:gd name="connsiteY2" fmla="*/ 2176681 h 3744922"/>
              <a:gd name="connsiteX3" fmla="*/ 4542036 w 4542036"/>
              <a:gd name="connsiteY3" fmla="*/ 0 h 3744922"/>
              <a:gd name="connsiteX4" fmla="*/ 0 w 4542036"/>
              <a:gd name="connsiteY4" fmla="*/ 3205489 h 3744922"/>
              <a:gd name="connsiteX0" fmla="*/ 0 w 4541388"/>
              <a:gd name="connsiteY0" fmla="*/ 3179576 h 3744922"/>
              <a:gd name="connsiteX1" fmla="*/ 1586168 w 4541388"/>
              <a:gd name="connsiteY1" fmla="*/ 3744922 h 3744922"/>
              <a:gd name="connsiteX2" fmla="*/ 3838114 w 4541388"/>
              <a:gd name="connsiteY2" fmla="*/ 2176681 h 3744922"/>
              <a:gd name="connsiteX3" fmla="*/ 4541388 w 4541388"/>
              <a:gd name="connsiteY3" fmla="*/ 0 h 3744922"/>
              <a:gd name="connsiteX4" fmla="*/ 0 w 4541388"/>
              <a:gd name="connsiteY4" fmla="*/ 3179576 h 3744922"/>
              <a:gd name="connsiteX0" fmla="*/ 0 w 4541388"/>
              <a:gd name="connsiteY0" fmla="*/ 3179576 h 3744922"/>
              <a:gd name="connsiteX1" fmla="*/ 1586168 w 4541388"/>
              <a:gd name="connsiteY1" fmla="*/ 3744922 h 3744922"/>
              <a:gd name="connsiteX2" fmla="*/ 3117387 w 4541388"/>
              <a:gd name="connsiteY2" fmla="*/ 2652155 h 3744922"/>
              <a:gd name="connsiteX3" fmla="*/ 3838114 w 4541388"/>
              <a:gd name="connsiteY3" fmla="*/ 2176681 h 3744922"/>
              <a:gd name="connsiteX4" fmla="*/ 4541388 w 4541388"/>
              <a:gd name="connsiteY4" fmla="*/ 0 h 3744922"/>
              <a:gd name="connsiteX5" fmla="*/ 0 w 4541388"/>
              <a:gd name="connsiteY5" fmla="*/ 3179576 h 3744922"/>
              <a:gd name="connsiteX0" fmla="*/ 0 w 4541388"/>
              <a:gd name="connsiteY0" fmla="*/ 3179576 h 3744922"/>
              <a:gd name="connsiteX1" fmla="*/ 1586168 w 4541388"/>
              <a:gd name="connsiteY1" fmla="*/ 3744922 h 3744922"/>
              <a:gd name="connsiteX2" fmla="*/ 3117387 w 4541388"/>
              <a:gd name="connsiteY2" fmla="*/ 2652155 h 3744922"/>
              <a:gd name="connsiteX3" fmla="*/ 3838114 w 4541388"/>
              <a:gd name="connsiteY3" fmla="*/ 2176681 h 3744922"/>
              <a:gd name="connsiteX4" fmla="*/ 4541388 w 4541388"/>
              <a:gd name="connsiteY4" fmla="*/ 0 h 3744922"/>
              <a:gd name="connsiteX5" fmla="*/ 3906986 w 4541388"/>
              <a:gd name="connsiteY5" fmla="*/ 418650 h 3744922"/>
              <a:gd name="connsiteX6" fmla="*/ 0 w 4541388"/>
              <a:gd name="connsiteY6" fmla="*/ 3179576 h 3744922"/>
              <a:gd name="connsiteX0" fmla="*/ 0 w 4541388"/>
              <a:gd name="connsiteY0" fmla="*/ 3179576 h 3744922"/>
              <a:gd name="connsiteX1" fmla="*/ 1586168 w 4541388"/>
              <a:gd name="connsiteY1" fmla="*/ 3744922 h 3744922"/>
              <a:gd name="connsiteX2" fmla="*/ 3117387 w 4541388"/>
              <a:gd name="connsiteY2" fmla="*/ 2652155 h 3744922"/>
              <a:gd name="connsiteX3" fmla="*/ 4541388 w 4541388"/>
              <a:gd name="connsiteY3" fmla="*/ 0 h 3744922"/>
              <a:gd name="connsiteX4" fmla="*/ 3906986 w 4541388"/>
              <a:gd name="connsiteY4" fmla="*/ 418650 h 3744922"/>
              <a:gd name="connsiteX5" fmla="*/ 0 w 4541388"/>
              <a:gd name="connsiteY5" fmla="*/ 3179576 h 3744922"/>
              <a:gd name="connsiteX0" fmla="*/ 0 w 3906986"/>
              <a:gd name="connsiteY0" fmla="*/ 2760926 h 3326272"/>
              <a:gd name="connsiteX1" fmla="*/ 1586168 w 3906986"/>
              <a:gd name="connsiteY1" fmla="*/ 3326272 h 3326272"/>
              <a:gd name="connsiteX2" fmla="*/ 3117387 w 3906986"/>
              <a:gd name="connsiteY2" fmla="*/ 2233505 h 3326272"/>
              <a:gd name="connsiteX3" fmla="*/ 3906986 w 3906986"/>
              <a:gd name="connsiteY3" fmla="*/ 0 h 3326272"/>
              <a:gd name="connsiteX4" fmla="*/ 0 w 3906986"/>
              <a:gd name="connsiteY4" fmla="*/ 2760926 h 3326272"/>
              <a:gd name="connsiteX0" fmla="*/ 0 w 3944041"/>
              <a:gd name="connsiteY0" fmla="*/ 2791114 h 3356460"/>
              <a:gd name="connsiteX1" fmla="*/ 1586168 w 3944041"/>
              <a:gd name="connsiteY1" fmla="*/ 3356460 h 3356460"/>
              <a:gd name="connsiteX2" fmla="*/ 3117387 w 3944041"/>
              <a:gd name="connsiteY2" fmla="*/ 2263693 h 3356460"/>
              <a:gd name="connsiteX3" fmla="*/ 3944041 w 3944041"/>
              <a:gd name="connsiteY3" fmla="*/ 0 h 3356460"/>
              <a:gd name="connsiteX4" fmla="*/ 0 w 3944041"/>
              <a:gd name="connsiteY4" fmla="*/ 2791114 h 3356460"/>
              <a:gd name="connsiteX0" fmla="*/ 0 w 3944041"/>
              <a:gd name="connsiteY0" fmla="*/ 2791114 h 3353118"/>
              <a:gd name="connsiteX1" fmla="*/ 1576917 w 3944041"/>
              <a:gd name="connsiteY1" fmla="*/ 3353118 h 3353118"/>
              <a:gd name="connsiteX2" fmla="*/ 3117387 w 3944041"/>
              <a:gd name="connsiteY2" fmla="*/ 2263693 h 3353118"/>
              <a:gd name="connsiteX3" fmla="*/ 3944041 w 3944041"/>
              <a:gd name="connsiteY3" fmla="*/ 0 h 3353118"/>
              <a:gd name="connsiteX4" fmla="*/ 0 w 3944041"/>
              <a:gd name="connsiteY4" fmla="*/ 2791114 h 335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041" h="3353118">
                <a:moveTo>
                  <a:pt x="0" y="2791114"/>
                </a:moveTo>
                <a:lnTo>
                  <a:pt x="1576917" y="3353118"/>
                </a:lnTo>
                <a:lnTo>
                  <a:pt x="3117387" y="2263693"/>
                </a:lnTo>
                <a:lnTo>
                  <a:pt x="3944041" y="0"/>
                </a:lnTo>
                <a:lnTo>
                  <a:pt x="0" y="2791114"/>
                </a:lnTo>
                <a:close/>
              </a:path>
            </a:pathLst>
          </a:custGeom>
          <a:gradFill>
            <a:gsLst>
              <a:gs pos="0">
                <a:schemeClr val="accent2"/>
              </a:gs>
              <a:gs pos="85000">
                <a:schemeClr val="accent2">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3666787-C34F-4060-9C0B-3567CC8D732A}"/>
              </a:ext>
            </a:extLst>
          </p:cNvPr>
          <p:cNvSpPr/>
          <p:nvPr/>
        </p:nvSpPr>
        <p:spPr>
          <a:xfrm rot="3299037">
            <a:off x="4967294" y="3363337"/>
            <a:ext cx="1106312" cy="5035605"/>
          </a:xfrm>
          <a:custGeom>
            <a:avLst/>
            <a:gdLst>
              <a:gd name="connsiteX0" fmla="*/ 0 w 1208279"/>
              <a:gd name="connsiteY0" fmla="*/ 444052 h 5841369"/>
              <a:gd name="connsiteX1" fmla="*/ 1208279 w 1208279"/>
              <a:gd name="connsiteY1" fmla="*/ 0 h 5841369"/>
              <a:gd name="connsiteX2" fmla="*/ 1208279 w 1208279"/>
              <a:gd name="connsiteY2" fmla="*/ 4116796 h 5841369"/>
              <a:gd name="connsiteX3" fmla="*/ 0 w 1208279"/>
              <a:gd name="connsiteY3" fmla="*/ 5841369 h 5841369"/>
              <a:gd name="connsiteX0" fmla="*/ 12488 w 1208279"/>
              <a:gd name="connsiteY0" fmla="*/ 290096 h 5841369"/>
              <a:gd name="connsiteX1" fmla="*/ 1208279 w 1208279"/>
              <a:gd name="connsiteY1" fmla="*/ 0 h 5841369"/>
              <a:gd name="connsiteX2" fmla="*/ 1208279 w 1208279"/>
              <a:gd name="connsiteY2" fmla="*/ 4116796 h 5841369"/>
              <a:gd name="connsiteX3" fmla="*/ 0 w 1208279"/>
              <a:gd name="connsiteY3" fmla="*/ 5841369 h 5841369"/>
              <a:gd name="connsiteX4" fmla="*/ 12488 w 1208279"/>
              <a:gd name="connsiteY4" fmla="*/ 290096 h 5841369"/>
              <a:gd name="connsiteX0" fmla="*/ 12488 w 1208279"/>
              <a:gd name="connsiteY0" fmla="*/ 386502 h 5937775"/>
              <a:gd name="connsiteX1" fmla="*/ 1118728 w 1208279"/>
              <a:gd name="connsiteY1" fmla="*/ 0 h 5937775"/>
              <a:gd name="connsiteX2" fmla="*/ 1208279 w 1208279"/>
              <a:gd name="connsiteY2" fmla="*/ 4213202 h 5937775"/>
              <a:gd name="connsiteX3" fmla="*/ 0 w 1208279"/>
              <a:gd name="connsiteY3" fmla="*/ 5937775 h 5937775"/>
              <a:gd name="connsiteX4" fmla="*/ 12488 w 1208279"/>
              <a:gd name="connsiteY4" fmla="*/ 386502 h 5937775"/>
              <a:gd name="connsiteX0" fmla="*/ 12488 w 1118728"/>
              <a:gd name="connsiteY0" fmla="*/ 386502 h 5937775"/>
              <a:gd name="connsiteX1" fmla="*/ 1118728 w 1118728"/>
              <a:gd name="connsiteY1" fmla="*/ 0 h 5937775"/>
              <a:gd name="connsiteX2" fmla="*/ 1098667 w 1118728"/>
              <a:gd name="connsiteY2" fmla="*/ 4377658 h 5937775"/>
              <a:gd name="connsiteX3" fmla="*/ 0 w 1118728"/>
              <a:gd name="connsiteY3" fmla="*/ 5937775 h 5937775"/>
              <a:gd name="connsiteX4" fmla="*/ 12488 w 1118728"/>
              <a:gd name="connsiteY4" fmla="*/ 386502 h 5937775"/>
              <a:gd name="connsiteX0" fmla="*/ 286229 w 1392469"/>
              <a:gd name="connsiteY0" fmla="*/ 386502 h 6395953"/>
              <a:gd name="connsiteX1" fmla="*/ 1392469 w 1392469"/>
              <a:gd name="connsiteY1" fmla="*/ 0 h 6395953"/>
              <a:gd name="connsiteX2" fmla="*/ 1372408 w 1392469"/>
              <a:gd name="connsiteY2" fmla="*/ 4377658 h 6395953"/>
              <a:gd name="connsiteX3" fmla="*/ 0 w 1392469"/>
              <a:gd name="connsiteY3" fmla="*/ 6395953 h 6395953"/>
              <a:gd name="connsiteX4" fmla="*/ 286229 w 1392469"/>
              <a:gd name="connsiteY4" fmla="*/ 386502 h 6395953"/>
              <a:gd name="connsiteX0" fmla="*/ 0 w 1405178"/>
              <a:gd name="connsiteY0" fmla="*/ 425228 h 6395953"/>
              <a:gd name="connsiteX1" fmla="*/ 1405178 w 1405178"/>
              <a:gd name="connsiteY1" fmla="*/ 0 h 6395953"/>
              <a:gd name="connsiteX2" fmla="*/ 1385117 w 1405178"/>
              <a:gd name="connsiteY2" fmla="*/ 4377658 h 6395953"/>
              <a:gd name="connsiteX3" fmla="*/ 12709 w 1405178"/>
              <a:gd name="connsiteY3" fmla="*/ 6395953 h 6395953"/>
              <a:gd name="connsiteX4" fmla="*/ 0 w 1405178"/>
              <a:gd name="connsiteY4" fmla="*/ 425228 h 6395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178" h="6395953">
                <a:moveTo>
                  <a:pt x="0" y="425228"/>
                </a:moveTo>
                <a:lnTo>
                  <a:pt x="1405178" y="0"/>
                </a:lnTo>
                <a:lnTo>
                  <a:pt x="1385117" y="4377658"/>
                </a:lnTo>
                <a:cubicBezTo>
                  <a:pt x="1018895" y="4897697"/>
                  <a:pt x="378931" y="5875914"/>
                  <a:pt x="12709" y="6395953"/>
                </a:cubicBezTo>
                <a:cubicBezTo>
                  <a:pt x="12709" y="4596847"/>
                  <a:pt x="0" y="2224334"/>
                  <a:pt x="0" y="425228"/>
                </a:cubicBezTo>
                <a:close/>
              </a:path>
            </a:pathLst>
          </a:custGeom>
          <a:gradFill>
            <a:gsLst>
              <a:gs pos="3000">
                <a:schemeClr val="accent1"/>
              </a:gs>
              <a:gs pos="85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2"/>
              </a:solidFill>
            </a:endParaRPr>
          </a:p>
        </p:txBody>
      </p:sp>
      <p:pic>
        <p:nvPicPr>
          <p:cNvPr id="2" name="Graphic 16">
            <a:extLst>
              <a:ext uri="{FF2B5EF4-FFF2-40B4-BE49-F238E27FC236}">
                <a16:creationId xmlns:a16="http://schemas.microsoft.com/office/drawing/2014/main" id="{3BB3A97C-C95D-376C-7ABF-C9FB672B0B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17887" y="78394"/>
            <a:ext cx="2715762" cy="1227001"/>
          </a:xfrm>
          <a:prstGeom prst="rect">
            <a:avLst/>
          </a:prstGeom>
        </p:spPr>
      </p:pic>
    </p:spTree>
    <p:extLst>
      <p:ext uri="{BB962C8B-B14F-4D97-AF65-F5344CB8AC3E}">
        <p14:creationId xmlns:p14="http://schemas.microsoft.com/office/powerpoint/2010/main" val="294881224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0AF48DA9-E99B-4AAD-8AED-1F315BB61CAB}"/>
              </a:ext>
            </a:extLst>
          </p:cNvPr>
          <p:cNvSpPr/>
          <p:nvPr/>
        </p:nvSpPr>
        <p:spPr>
          <a:xfrm rot="5400000">
            <a:off x="0" y="1"/>
            <a:ext cx="3815466" cy="381546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Picture Placeholder 16">
            <a:extLst>
              <a:ext uri="{FF2B5EF4-FFF2-40B4-BE49-F238E27FC236}">
                <a16:creationId xmlns:a16="http://schemas.microsoft.com/office/drawing/2014/main" id="{17132858-3690-C942-AE55-74072A035C61}"/>
              </a:ext>
            </a:extLst>
          </p:cNvPr>
          <p:cNvSpPr>
            <a:spLocks noGrp="1"/>
          </p:cNvSpPr>
          <p:nvPr>
            <p:ph type="pic" sz="quarter" idx="17"/>
          </p:nvPr>
        </p:nvSpPr>
        <p:spPr>
          <a:xfrm>
            <a:off x="1" y="1"/>
            <a:ext cx="5711211" cy="6857999"/>
          </a:xfrm>
          <a:custGeom>
            <a:avLst/>
            <a:gdLst>
              <a:gd name="connsiteX0" fmla="*/ 3888681 w 5711211"/>
              <a:gd name="connsiteY0" fmla="*/ 0 h 6857999"/>
              <a:gd name="connsiteX1" fmla="*/ 5711211 w 5711211"/>
              <a:gd name="connsiteY1" fmla="*/ 0 h 6857999"/>
              <a:gd name="connsiteX2" fmla="*/ 5711211 w 5711211"/>
              <a:gd name="connsiteY2" fmla="*/ 4103993 h 6857999"/>
              <a:gd name="connsiteX3" fmla="*/ 1739709 w 5711211"/>
              <a:gd name="connsiteY3" fmla="*/ 6857999 h 6857999"/>
              <a:gd name="connsiteX4" fmla="*/ 0 w 5711211"/>
              <a:gd name="connsiteY4" fmla="*/ 6857999 h 6857999"/>
              <a:gd name="connsiteX5" fmla="*/ 0 w 5711211"/>
              <a:gd name="connsiteY5" fmla="*/ 271410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1211" h="6857999">
                <a:moveTo>
                  <a:pt x="3888681" y="0"/>
                </a:moveTo>
                <a:lnTo>
                  <a:pt x="5711211" y="0"/>
                </a:lnTo>
                <a:lnTo>
                  <a:pt x="5711211" y="4103993"/>
                </a:lnTo>
                <a:lnTo>
                  <a:pt x="1739709" y="6857999"/>
                </a:lnTo>
                <a:lnTo>
                  <a:pt x="0" y="6857999"/>
                </a:lnTo>
                <a:lnTo>
                  <a:pt x="0" y="2714106"/>
                </a:lnTo>
                <a:close/>
              </a:path>
            </a:pathLst>
          </a:custGeom>
          <a:solidFill>
            <a:schemeClr val="accent6"/>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60" name="Text Placeholder 10">
            <a:extLst>
              <a:ext uri="{FF2B5EF4-FFF2-40B4-BE49-F238E27FC236}">
                <a16:creationId xmlns:a16="http://schemas.microsoft.com/office/drawing/2014/main" id="{86B13E25-8F4C-4776-AE12-AE1FB57ACDAC}"/>
              </a:ext>
            </a:extLst>
          </p:cNvPr>
          <p:cNvSpPr>
            <a:spLocks noGrp="1"/>
          </p:cNvSpPr>
          <p:nvPr>
            <p:ph type="body" sz="quarter" idx="16" hasCustomPrompt="1"/>
          </p:nvPr>
        </p:nvSpPr>
        <p:spPr>
          <a:xfrm>
            <a:off x="6942414" y="2259127"/>
            <a:ext cx="4004633" cy="381000"/>
          </a:xfrm>
          <a:prstGeom prst="rect">
            <a:avLst/>
          </a:prstGeom>
        </p:spPr>
        <p:txBody>
          <a:bodyPr lIns="0" anchor="b">
            <a:noAutofit/>
          </a:bodyPr>
          <a:lstStyle>
            <a:lvl1pPr marL="0" indent="0">
              <a:buNone/>
              <a:tabLst>
                <a:tab pos="2509838" algn="l"/>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Subtitle goes here</a:t>
            </a:r>
            <a:endParaRPr lang="en-US"/>
          </a:p>
        </p:txBody>
      </p:sp>
      <p:sp>
        <p:nvSpPr>
          <p:cNvPr id="11" name="Title 1">
            <a:extLst>
              <a:ext uri="{FF2B5EF4-FFF2-40B4-BE49-F238E27FC236}">
                <a16:creationId xmlns:a16="http://schemas.microsoft.com/office/drawing/2014/main" id="{7F0A4E75-D008-4A3D-9E2B-EFA56AA2C7A3}"/>
              </a:ext>
            </a:extLst>
          </p:cNvPr>
          <p:cNvSpPr>
            <a:spLocks noGrp="1"/>
          </p:cNvSpPr>
          <p:nvPr>
            <p:ph type="title" hasCustomPrompt="1"/>
          </p:nvPr>
        </p:nvSpPr>
        <p:spPr>
          <a:xfrm>
            <a:off x="6942415" y="3100375"/>
            <a:ext cx="4004632" cy="990000"/>
          </a:xfrm>
        </p:spPr>
        <p:txBody>
          <a:bodyPr vert="horz" lIns="0" tIns="0" rIns="0" bIns="0" rtlCol="0" anchor="b">
            <a:noAutofit/>
          </a:bodyPr>
          <a:lstStyle>
            <a:lvl1pPr>
              <a:defRPr lang="en-GB" sz="4000" b="0">
                <a:solidFill>
                  <a:schemeClr val="tx2"/>
                </a:solidFill>
              </a:defRPr>
            </a:lvl1pPr>
          </a:lstStyle>
          <a:p>
            <a:pPr marR="0" lvl="0" fontAlgn="auto">
              <a:lnSpc>
                <a:spcPct val="90000"/>
              </a:lnSpc>
              <a:spcBef>
                <a:spcPts val="1000"/>
              </a:spcBef>
              <a:spcAft>
                <a:spcPts val="0"/>
              </a:spcAft>
              <a:buClrTx/>
              <a:buSzTx/>
              <a:tabLst/>
            </a:pPr>
            <a:r>
              <a:rPr lang="en-US"/>
              <a:t>Title of the deck</a:t>
            </a:r>
            <a:endParaRPr lang="en-GB"/>
          </a:p>
        </p:txBody>
      </p:sp>
      <p:sp>
        <p:nvSpPr>
          <p:cNvPr id="9" name="Text Placeholder 10">
            <a:extLst>
              <a:ext uri="{FF2B5EF4-FFF2-40B4-BE49-F238E27FC236}">
                <a16:creationId xmlns:a16="http://schemas.microsoft.com/office/drawing/2014/main" id="{E850966A-A907-44E5-AD4A-B2C25296B1D2}"/>
              </a:ext>
            </a:extLst>
          </p:cNvPr>
          <p:cNvSpPr>
            <a:spLocks noGrp="1"/>
          </p:cNvSpPr>
          <p:nvPr>
            <p:ph type="body" sz="quarter" idx="15" hasCustomPrompt="1"/>
          </p:nvPr>
        </p:nvSpPr>
        <p:spPr>
          <a:xfrm>
            <a:off x="6942415" y="4550622"/>
            <a:ext cx="4004632" cy="581046"/>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5" name="Freeform: Shape 38">
            <a:extLst>
              <a:ext uri="{FF2B5EF4-FFF2-40B4-BE49-F238E27FC236}">
                <a16:creationId xmlns:a16="http://schemas.microsoft.com/office/drawing/2014/main" id="{CF0C42AB-56AB-4CD9-BC29-E642601C21CA}"/>
              </a:ext>
            </a:extLst>
          </p:cNvPr>
          <p:cNvSpPr/>
          <p:nvPr/>
        </p:nvSpPr>
        <p:spPr>
          <a:xfrm>
            <a:off x="1173742" y="4827938"/>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1">
                  <a:alpha val="1000"/>
                </a:schemeClr>
              </a:gs>
              <a:gs pos="74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38">
            <a:extLst>
              <a:ext uri="{FF2B5EF4-FFF2-40B4-BE49-F238E27FC236}">
                <a16:creationId xmlns:a16="http://schemas.microsoft.com/office/drawing/2014/main" id="{64FAF79B-779C-47A3-89F1-134187E543EF}"/>
              </a:ext>
            </a:extLst>
          </p:cNvPr>
          <p:cNvSpPr/>
          <p:nvPr/>
        </p:nvSpPr>
        <p:spPr>
          <a:xfrm rot="10800000">
            <a:off x="137450" y="1"/>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2">
                  <a:alpha val="0"/>
                </a:schemeClr>
              </a:gs>
              <a:gs pos="74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Footer Placeholder 1">
            <a:extLst>
              <a:ext uri="{FF2B5EF4-FFF2-40B4-BE49-F238E27FC236}">
                <a16:creationId xmlns:a16="http://schemas.microsoft.com/office/drawing/2014/main" id="{1D96DC3D-7488-477F-B5D0-C4E18D0F845B}"/>
              </a:ext>
            </a:extLst>
          </p:cNvPr>
          <p:cNvSpPr>
            <a:spLocks noGrp="1"/>
          </p:cNvSpPr>
          <p:nvPr>
            <p:ph type="ftr" sz="quarter" idx="18"/>
          </p:nvPr>
        </p:nvSpPr>
        <p:spPr>
          <a:xfrm>
            <a:off x="9325244" y="6480000"/>
            <a:ext cx="2396518" cy="123111"/>
          </a:xfrm>
        </p:spPr>
        <p:txBody>
          <a:bodyPr/>
          <a:lstStyle/>
          <a:p>
            <a:endParaRPr lang="en-US"/>
          </a:p>
        </p:txBody>
      </p:sp>
      <p:pic>
        <p:nvPicPr>
          <p:cNvPr id="3" name="Graphic 16">
            <a:extLst>
              <a:ext uri="{FF2B5EF4-FFF2-40B4-BE49-F238E27FC236}">
                <a16:creationId xmlns:a16="http://schemas.microsoft.com/office/drawing/2014/main" id="{61A54FDC-2C02-13D7-0FFB-3DA8A32274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17887" y="78394"/>
            <a:ext cx="2715762" cy="1227001"/>
          </a:xfrm>
          <a:prstGeom prst="rect">
            <a:avLst/>
          </a:prstGeom>
        </p:spPr>
      </p:pic>
    </p:spTree>
    <p:extLst>
      <p:ext uri="{BB962C8B-B14F-4D97-AF65-F5344CB8AC3E}">
        <p14:creationId xmlns:p14="http://schemas.microsoft.com/office/powerpoint/2010/main" val="258237144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A67C8A7-566E-6245-9CD3-9765B4FA6600}"/>
              </a:ext>
            </a:extLst>
          </p:cNvPr>
          <p:cNvSpPr>
            <a:spLocks noGrp="1"/>
          </p:cNvSpPr>
          <p:nvPr>
            <p:ph type="body" sz="quarter" idx="11" hasCustomPrompt="1"/>
          </p:nvPr>
        </p:nvSpPr>
        <p:spPr>
          <a:xfrm>
            <a:off x="442800" y="1366979"/>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13" name="Text Placeholder 5">
            <a:extLst>
              <a:ext uri="{FF2B5EF4-FFF2-40B4-BE49-F238E27FC236}">
                <a16:creationId xmlns:a16="http://schemas.microsoft.com/office/drawing/2014/main" id="{824EB0EA-8635-6443-A050-B3327AB2731C}"/>
              </a:ext>
            </a:extLst>
          </p:cNvPr>
          <p:cNvSpPr>
            <a:spLocks noGrp="1"/>
          </p:cNvSpPr>
          <p:nvPr>
            <p:ph type="body" sz="quarter" idx="13"/>
          </p:nvPr>
        </p:nvSpPr>
        <p:spPr>
          <a:xfrm>
            <a:off x="1015360" y="1392819"/>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pic>
        <p:nvPicPr>
          <p:cNvPr id="25" name="Graphic 24">
            <a:extLst>
              <a:ext uri="{FF2B5EF4-FFF2-40B4-BE49-F238E27FC236}">
                <a16:creationId xmlns:a16="http://schemas.microsoft.com/office/drawing/2014/main" id="{1D83DD92-09D1-EE43-BC80-83A0DE3D952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17298" y="6396668"/>
            <a:ext cx="931790" cy="271466"/>
          </a:xfrm>
          <a:prstGeom prst="rect">
            <a:avLst/>
          </a:prstGeom>
        </p:spPr>
      </p:pic>
      <p:sp>
        <p:nvSpPr>
          <p:cNvPr id="26" name="Title 1">
            <a:extLst>
              <a:ext uri="{FF2B5EF4-FFF2-40B4-BE49-F238E27FC236}">
                <a16:creationId xmlns:a16="http://schemas.microsoft.com/office/drawing/2014/main" id="{FBCBEE40-2AEA-476A-BD9F-C1BB812005C3}"/>
              </a:ext>
            </a:extLst>
          </p:cNvPr>
          <p:cNvSpPr>
            <a:spLocks noGrp="1"/>
          </p:cNvSpPr>
          <p:nvPr>
            <p:ph type="title" hasCustomPrompt="1"/>
          </p:nvPr>
        </p:nvSpPr>
        <p:spPr>
          <a:xfrm>
            <a:off x="442800" y="417059"/>
            <a:ext cx="5049102" cy="570443"/>
          </a:xfrm>
        </p:spPr>
        <p:txBody>
          <a:bodyPr vert="horz" lIns="0" tIns="0" rIns="0" bIns="0" rtlCol="0" anchor="t">
            <a:noAutofit/>
          </a:bodyPr>
          <a:lstStyle>
            <a:lvl1pPr>
              <a:defRPr lang="en-GB" dirty="0">
                <a:solidFill>
                  <a:schemeClr val="tx2"/>
                </a:solidFill>
              </a:defRPr>
            </a:lvl1pPr>
          </a:lstStyle>
          <a:p>
            <a:pPr marR="0" lvl="0" fontAlgn="auto">
              <a:lnSpc>
                <a:spcPct val="90000"/>
              </a:lnSpc>
              <a:spcBef>
                <a:spcPts val="1000"/>
              </a:spcBef>
              <a:spcAft>
                <a:spcPts val="0"/>
              </a:spcAft>
              <a:buClrTx/>
              <a:buSzTx/>
              <a:tabLst/>
            </a:pPr>
            <a:r>
              <a:rPr lang="en-US"/>
              <a:t>Agenda</a:t>
            </a:r>
            <a:endParaRPr lang="en-GB"/>
          </a:p>
        </p:txBody>
      </p:sp>
      <p:sp>
        <p:nvSpPr>
          <p:cNvPr id="27" name="Text Placeholder 12">
            <a:extLst>
              <a:ext uri="{FF2B5EF4-FFF2-40B4-BE49-F238E27FC236}">
                <a16:creationId xmlns:a16="http://schemas.microsoft.com/office/drawing/2014/main" id="{BBB72AD8-123F-41E4-AA6D-10D40E09748E}"/>
              </a:ext>
            </a:extLst>
          </p:cNvPr>
          <p:cNvSpPr>
            <a:spLocks noGrp="1"/>
          </p:cNvSpPr>
          <p:nvPr>
            <p:ph type="body" sz="quarter" idx="23" hasCustomPrompt="1"/>
          </p:nvPr>
        </p:nvSpPr>
        <p:spPr>
          <a:xfrm>
            <a:off x="442800" y="2146908"/>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29" name="Text Placeholder 5">
            <a:extLst>
              <a:ext uri="{FF2B5EF4-FFF2-40B4-BE49-F238E27FC236}">
                <a16:creationId xmlns:a16="http://schemas.microsoft.com/office/drawing/2014/main" id="{6CA4F9AE-634E-4C58-9C8D-2B1FAD50BD7D}"/>
              </a:ext>
            </a:extLst>
          </p:cNvPr>
          <p:cNvSpPr>
            <a:spLocks noGrp="1"/>
          </p:cNvSpPr>
          <p:nvPr>
            <p:ph type="body" sz="quarter" idx="24"/>
          </p:nvPr>
        </p:nvSpPr>
        <p:spPr>
          <a:xfrm>
            <a:off x="1015360" y="2172748"/>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0" name="Text Placeholder 18">
            <a:extLst>
              <a:ext uri="{FF2B5EF4-FFF2-40B4-BE49-F238E27FC236}">
                <a16:creationId xmlns:a16="http://schemas.microsoft.com/office/drawing/2014/main" id="{AB83DAD6-F2E4-42E1-A4EE-C687615A3E0F}"/>
              </a:ext>
            </a:extLst>
          </p:cNvPr>
          <p:cNvSpPr>
            <a:spLocks noGrp="1"/>
          </p:cNvSpPr>
          <p:nvPr>
            <p:ph type="body" sz="quarter" idx="25" hasCustomPrompt="1"/>
          </p:nvPr>
        </p:nvSpPr>
        <p:spPr>
          <a:xfrm>
            <a:off x="442800" y="2899597"/>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1" name="Text Placeholder 5">
            <a:extLst>
              <a:ext uri="{FF2B5EF4-FFF2-40B4-BE49-F238E27FC236}">
                <a16:creationId xmlns:a16="http://schemas.microsoft.com/office/drawing/2014/main" id="{90EDD940-259E-4829-8E35-E18B2D80EE67}"/>
              </a:ext>
            </a:extLst>
          </p:cNvPr>
          <p:cNvSpPr>
            <a:spLocks noGrp="1"/>
          </p:cNvSpPr>
          <p:nvPr>
            <p:ph type="body" sz="quarter" idx="26"/>
          </p:nvPr>
        </p:nvSpPr>
        <p:spPr>
          <a:xfrm>
            <a:off x="1015360" y="2925437"/>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2" name="Text Placeholder 19">
            <a:extLst>
              <a:ext uri="{FF2B5EF4-FFF2-40B4-BE49-F238E27FC236}">
                <a16:creationId xmlns:a16="http://schemas.microsoft.com/office/drawing/2014/main" id="{9802C2BE-B1B2-4E86-82FE-3D0646E91890}"/>
              </a:ext>
            </a:extLst>
          </p:cNvPr>
          <p:cNvSpPr>
            <a:spLocks noGrp="1"/>
          </p:cNvSpPr>
          <p:nvPr>
            <p:ph type="body" sz="quarter" idx="27" hasCustomPrompt="1"/>
          </p:nvPr>
        </p:nvSpPr>
        <p:spPr>
          <a:xfrm>
            <a:off x="442800" y="3679526"/>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3" name="Text Placeholder 5">
            <a:extLst>
              <a:ext uri="{FF2B5EF4-FFF2-40B4-BE49-F238E27FC236}">
                <a16:creationId xmlns:a16="http://schemas.microsoft.com/office/drawing/2014/main" id="{18EBD071-CF30-4469-9F10-CB42C7916FAF}"/>
              </a:ext>
            </a:extLst>
          </p:cNvPr>
          <p:cNvSpPr>
            <a:spLocks noGrp="1"/>
          </p:cNvSpPr>
          <p:nvPr>
            <p:ph type="body" sz="quarter" idx="28"/>
          </p:nvPr>
        </p:nvSpPr>
        <p:spPr>
          <a:xfrm>
            <a:off x="1015360" y="3705366"/>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5" name="Text Placeholder 22">
            <a:extLst>
              <a:ext uri="{FF2B5EF4-FFF2-40B4-BE49-F238E27FC236}">
                <a16:creationId xmlns:a16="http://schemas.microsoft.com/office/drawing/2014/main" id="{B3C1887B-BFF0-4968-B8C3-0F83E6652465}"/>
              </a:ext>
            </a:extLst>
          </p:cNvPr>
          <p:cNvSpPr>
            <a:spLocks noGrp="1"/>
          </p:cNvSpPr>
          <p:nvPr>
            <p:ph type="body" sz="quarter" idx="29" hasCustomPrompt="1"/>
          </p:nvPr>
        </p:nvSpPr>
        <p:spPr>
          <a:xfrm>
            <a:off x="442800" y="4434106"/>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6" name="Text Placeholder 5">
            <a:extLst>
              <a:ext uri="{FF2B5EF4-FFF2-40B4-BE49-F238E27FC236}">
                <a16:creationId xmlns:a16="http://schemas.microsoft.com/office/drawing/2014/main" id="{AA1582F3-1BA9-4358-BFE5-9640A017A06E}"/>
              </a:ext>
            </a:extLst>
          </p:cNvPr>
          <p:cNvSpPr>
            <a:spLocks noGrp="1"/>
          </p:cNvSpPr>
          <p:nvPr>
            <p:ph type="body" sz="quarter" idx="30"/>
          </p:nvPr>
        </p:nvSpPr>
        <p:spPr>
          <a:xfrm>
            <a:off x="1015360" y="4459946"/>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7" name="Text Placeholder 23">
            <a:extLst>
              <a:ext uri="{FF2B5EF4-FFF2-40B4-BE49-F238E27FC236}">
                <a16:creationId xmlns:a16="http://schemas.microsoft.com/office/drawing/2014/main" id="{1D0E6C05-C89A-499C-9021-D2FEEC605C57}"/>
              </a:ext>
            </a:extLst>
          </p:cNvPr>
          <p:cNvSpPr>
            <a:spLocks noGrp="1"/>
          </p:cNvSpPr>
          <p:nvPr>
            <p:ph type="body" sz="quarter" idx="31" hasCustomPrompt="1"/>
          </p:nvPr>
        </p:nvSpPr>
        <p:spPr>
          <a:xfrm>
            <a:off x="442800" y="5214035"/>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8" name="Text Placeholder 5">
            <a:extLst>
              <a:ext uri="{FF2B5EF4-FFF2-40B4-BE49-F238E27FC236}">
                <a16:creationId xmlns:a16="http://schemas.microsoft.com/office/drawing/2014/main" id="{C9F730AD-E09A-4443-8E8F-D5734BB2D7E5}"/>
              </a:ext>
            </a:extLst>
          </p:cNvPr>
          <p:cNvSpPr>
            <a:spLocks noGrp="1"/>
          </p:cNvSpPr>
          <p:nvPr>
            <p:ph type="body" sz="quarter" idx="32"/>
          </p:nvPr>
        </p:nvSpPr>
        <p:spPr>
          <a:xfrm>
            <a:off x="1015360" y="5239875"/>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21" name="Picture Placeholder 28">
            <a:extLst>
              <a:ext uri="{FF2B5EF4-FFF2-40B4-BE49-F238E27FC236}">
                <a16:creationId xmlns:a16="http://schemas.microsoft.com/office/drawing/2014/main" id="{53D3D8CF-E605-4768-9603-689E5785C0A2}"/>
              </a:ext>
            </a:extLst>
          </p:cNvPr>
          <p:cNvSpPr>
            <a:spLocks noGrp="1"/>
          </p:cNvSpPr>
          <p:nvPr>
            <p:ph type="pic" sz="quarter" idx="10"/>
          </p:nvPr>
        </p:nvSpPr>
        <p:spPr>
          <a:xfrm>
            <a:off x="5205400" y="1"/>
            <a:ext cx="6986601" cy="4853941"/>
          </a:xfrm>
          <a:custGeom>
            <a:avLst/>
            <a:gdLst>
              <a:gd name="connsiteX0" fmla="*/ 0 w 6986601"/>
              <a:gd name="connsiteY0" fmla="*/ 0 h 4853941"/>
              <a:gd name="connsiteX1" fmla="*/ 5002307 w 6986601"/>
              <a:gd name="connsiteY1" fmla="*/ 0 h 4853941"/>
              <a:gd name="connsiteX2" fmla="*/ 6986601 w 6986601"/>
              <a:gd name="connsiteY2" fmla="*/ 1372945 h 4853941"/>
              <a:gd name="connsiteX3" fmla="*/ 6986601 w 6986601"/>
              <a:gd name="connsiteY3" fmla="*/ 4853941 h 4853941"/>
            </a:gdLst>
            <a:ahLst/>
            <a:cxnLst>
              <a:cxn ang="0">
                <a:pos x="connsiteX0" y="connsiteY0"/>
              </a:cxn>
              <a:cxn ang="0">
                <a:pos x="connsiteX1" y="connsiteY1"/>
              </a:cxn>
              <a:cxn ang="0">
                <a:pos x="connsiteX2" y="connsiteY2"/>
              </a:cxn>
              <a:cxn ang="0">
                <a:pos x="connsiteX3" y="connsiteY3"/>
              </a:cxn>
            </a:cxnLst>
            <a:rect l="l" t="t" r="r" b="b"/>
            <a:pathLst>
              <a:path w="6986601" h="4853941">
                <a:moveTo>
                  <a:pt x="0" y="0"/>
                </a:moveTo>
                <a:lnTo>
                  <a:pt x="5002307" y="0"/>
                </a:lnTo>
                <a:lnTo>
                  <a:pt x="6986601" y="1372945"/>
                </a:lnTo>
                <a:lnTo>
                  <a:pt x="6986601" y="4853941"/>
                </a:lnTo>
                <a:close/>
              </a:path>
            </a:pathLst>
          </a:custGeom>
          <a:solidFill>
            <a:schemeClr val="accent6"/>
          </a:solidFill>
        </p:spPr>
        <p:txBody>
          <a:bodyPr wrap="square" bIns="1080000"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23" name="Rectangle 22">
            <a:extLst>
              <a:ext uri="{FF2B5EF4-FFF2-40B4-BE49-F238E27FC236}">
                <a16:creationId xmlns:a16="http://schemas.microsoft.com/office/drawing/2014/main" id="{7F0447E7-2370-40EB-9592-91B302D0C289}"/>
              </a:ext>
            </a:extLst>
          </p:cNvPr>
          <p:cNvSpPr/>
          <p:nvPr/>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 name="Footer Placeholder 1">
            <a:extLst>
              <a:ext uri="{FF2B5EF4-FFF2-40B4-BE49-F238E27FC236}">
                <a16:creationId xmlns:a16="http://schemas.microsoft.com/office/drawing/2014/main" id="{4320A95C-EC8F-41D4-AF1A-5BAA8A39A130}"/>
              </a:ext>
            </a:extLst>
          </p:cNvPr>
          <p:cNvSpPr>
            <a:spLocks noGrp="1"/>
          </p:cNvSpPr>
          <p:nvPr>
            <p:ph type="ftr" sz="quarter" idx="33"/>
          </p:nvPr>
        </p:nvSpPr>
        <p:spPr/>
        <p:txBody>
          <a:bodyPr/>
          <a:lstStyle/>
          <a:p>
            <a:endParaRPr lang="en-US"/>
          </a:p>
        </p:txBody>
      </p:sp>
      <p:sp>
        <p:nvSpPr>
          <p:cNvPr id="22" name="Freeform: Shape 21">
            <a:extLst>
              <a:ext uri="{FF2B5EF4-FFF2-40B4-BE49-F238E27FC236}">
                <a16:creationId xmlns:a16="http://schemas.microsoft.com/office/drawing/2014/main" id="{78C5B83D-D9AA-4B70-AD78-85BFC25F5E85}"/>
              </a:ext>
            </a:extLst>
          </p:cNvPr>
          <p:cNvSpPr/>
          <p:nvPr/>
        </p:nvSpPr>
        <p:spPr>
          <a:xfrm rot="4191016">
            <a:off x="4839921" y="-500976"/>
            <a:ext cx="4556496" cy="3926865"/>
          </a:xfrm>
          <a:custGeom>
            <a:avLst/>
            <a:gdLst>
              <a:gd name="connsiteX0" fmla="*/ 0 w 4334440"/>
              <a:gd name="connsiteY0" fmla="*/ 3511955 h 3511955"/>
              <a:gd name="connsiteX1" fmla="*/ 262493 w 4334440"/>
              <a:gd name="connsiteY1" fmla="*/ 2796583 h 3511955"/>
              <a:gd name="connsiteX2" fmla="*/ 262496 w 4334440"/>
              <a:gd name="connsiteY2" fmla="*/ 2796578 h 3511955"/>
              <a:gd name="connsiteX3" fmla="*/ 4248813 w 4334440"/>
              <a:gd name="connsiteY3" fmla="*/ 0 h 3511955"/>
              <a:gd name="connsiteX4" fmla="*/ 4334440 w 4334440"/>
              <a:gd name="connsiteY4" fmla="*/ 478363 h 3511955"/>
              <a:gd name="connsiteX0" fmla="*/ 0 w 4486684"/>
              <a:gd name="connsiteY0" fmla="*/ 3926865 h 3926865"/>
              <a:gd name="connsiteX1" fmla="*/ 414737 w 4486684"/>
              <a:gd name="connsiteY1" fmla="*/ 2796583 h 3926865"/>
              <a:gd name="connsiteX2" fmla="*/ 414740 w 4486684"/>
              <a:gd name="connsiteY2" fmla="*/ 2796578 h 3926865"/>
              <a:gd name="connsiteX3" fmla="*/ 4401057 w 4486684"/>
              <a:gd name="connsiteY3" fmla="*/ 0 h 3926865"/>
              <a:gd name="connsiteX4" fmla="*/ 4486684 w 4486684"/>
              <a:gd name="connsiteY4" fmla="*/ 478363 h 3926865"/>
              <a:gd name="connsiteX5" fmla="*/ 0 w 4486684"/>
              <a:gd name="connsiteY5" fmla="*/ 3926865 h 3926865"/>
              <a:gd name="connsiteX0" fmla="*/ 0 w 4558884"/>
              <a:gd name="connsiteY0" fmla="*/ 3926865 h 3926865"/>
              <a:gd name="connsiteX1" fmla="*/ 414737 w 4558884"/>
              <a:gd name="connsiteY1" fmla="*/ 2796583 h 3926865"/>
              <a:gd name="connsiteX2" fmla="*/ 414740 w 4558884"/>
              <a:gd name="connsiteY2" fmla="*/ 2796578 h 3926865"/>
              <a:gd name="connsiteX3" fmla="*/ 4401057 w 4558884"/>
              <a:gd name="connsiteY3" fmla="*/ 0 h 3926865"/>
              <a:gd name="connsiteX4" fmla="*/ 4558884 w 4558884"/>
              <a:gd name="connsiteY4" fmla="*/ 724009 h 3926865"/>
              <a:gd name="connsiteX5" fmla="*/ 0 w 4558884"/>
              <a:gd name="connsiteY5" fmla="*/ 3926865 h 3926865"/>
              <a:gd name="connsiteX0" fmla="*/ 0 w 4510808"/>
              <a:gd name="connsiteY0" fmla="*/ 3926865 h 3926865"/>
              <a:gd name="connsiteX1" fmla="*/ 414737 w 4510808"/>
              <a:gd name="connsiteY1" fmla="*/ 2796583 h 3926865"/>
              <a:gd name="connsiteX2" fmla="*/ 414740 w 4510808"/>
              <a:gd name="connsiteY2" fmla="*/ 2796578 h 3926865"/>
              <a:gd name="connsiteX3" fmla="*/ 4401057 w 4510808"/>
              <a:gd name="connsiteY3" fmla="*/ 0 h 3926865"/>
              <a:gd name="connsiteX4" fmla="*/ 4510808 w 4510808"/>
              <a:gd name="connsiteY4" fmla="*/ 652256 h 3926865"/>
              <a:gd name="connsiteX5" fmla="*/ 0 w 4510808"/>
              <a:gd name="connsiteY5" fmla="*/ 3926865 h 3926865"/>
              <a:gd name="connsiteX0" fmla="*/ 0 w 4556496"/>
              <a:gd name="connsiteY0" fmla="*/ 3926865 h 3926865"/>
              <a:gd name="connsiteX1" fmla="*/ 414737 w 4556496"/>
              <a:gd name="connsiteY1" fmla="*/ 2796583 h 3926865"/>
              <a:gd name="connsiteX2" fmla="*/ 414740 w 4556496"/>
              <a:gd name="connsiteY2" fmla="*/ 2796578 h 3926865"/>
              <a:gd name="connsiteX3" fmla="*/ 4401057 w 4556496"/>
              <a:gd name="connsiteY3" fmla="*/ 0 h 3926865"/>
              <a:gd name="connsiteX4" fmla="*/ 4556496 w 4556496"/>
              <a:gd name="connsiteY4" fmla="*/ 712633 h 3926865"/>
              <a:gd name="connsiteX5" fmla="*/ 0 w 4556496"/>
              <a:gd name="connsiteY5" fmla="*/ 3926865 h 39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496" h="3926865">
                <a:moveTo>
                  <a:pt x="0" y="3926865"/>
                </a:moveTo>
                <a:lnTo>
                  <a:pt x="414737" y="2796583"/>
                </a:lnTo>
                <a:cubicBezTo>
                  <a:pt x="414738" y="2796581"/>
                  <a:pt x="414739" y="2796580"/>
                  <a:pt x="414740" y="2796578"/>
                </a:cubicBezTo>
                <a:lnTo>
                  <a:pt x="4401057" y="0"/>
                </a:lnTo>
                <a:lnTo>
                  <a:pt x="4556496" y="712633"/>
                </a:lnTo>
                <a:lnTo>
                  <a:pt x="0" y="3926865"/>
                </a:lnTo>
                <a:close/>
              </a:path>
            </a:pathLst>
          </a:custGeom>
          <a:gradFill>
            <a:gsLst>
              <a:gs pos="0">
                <a:schemeClr val="accent2"/>
              </a:gs>
              <a:gs pos="85000">
                <a:schemeClr val="accent2">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B4700A33-6DF5-4783-B61A-C9245483BD6A}"/>
              </a:ext>
            </a:extLst>
          </p:cNvPr>
          <p:cNvSpPr/>
          <p:nvPr/>
        </p:nvSpPr>
        <p:spPr>
          <a:xfrm flipH="1">
            <a:off x="9184940" y="3117122"/>
            <a:ext cx="3007058" cy="2897317"/>
          </a:xfrm>
          <a:custGeom>
            <a:avLst/>
            <a:gdLst>
              <a:gd name="connsiteX0" fmla="*/ 1859431 w 3013735"/>
              <a:gd name="connsiteY0" fmla="*/ 0 h 2897317"/>
              <a:gd name="connsiteX1" fmla="*/ 0 w 3013735"/>
              <a:gd name="connsiteY1" fmla="*/ 1291679 h 2897317"/>
              <a:gd name="connsiteX2" fmla="*/ 0 w 3013735"/>
              <a:gd name="connsiteY2" fmla="*/ 2897317 h 2897317"/>
              <a:gd name="connsiteX3" fmla="*/ 3013735 w 3013735"/>
              <a:gd name="connsiteY3" fmla="*/ 797615 h 2897317"/>
            </a:gdLst>
            <a:ahLst/>
            <a:cxnLst>
              <a:cxn ang="0">
                <a:pos x="connsiteX0" y="connsiteY0"/>
              </a:cxn>
              <a:cxn ang="0">
                <a:pos x="connsiteX1" y="connsiteY1"/>
              </a:cxn>
              <a:cxn ang="0">
                <a:pos x="connsiteX2" y="connsiteY2"/>
              </a:cxn>
              <a:cxn ang="0">
                <a:pos x="connsiteX3" y="connsiteY3"/>
              </a:cxn>
            </a:cxnLst>
            <a:rect l="l" t="t" r="r" b="b"/>
            <a:pathLst>
              <a:path w="3013735" h="2897317">
                <a:moveTo>
                  <a:pt x="1859431" y="0"/>
                </a:moveTo>
                <a:lnTo>
                  <a:pt x="0" y="1291679"/>
                </a:lnTo>
                <a:lnTo>
                  <a:pt x="0" y="2897317"/>
                </a:lnTo>
                <a:lnTo>
                  <a:pt x="3013735" y="797615"/>
                </a:lnTo>
                <a:close/>
              </a:path>
            </a:pathLst>
          </a:custGeom>
          <a:gradFill>
            <a:gsLst>
              <a:gs pos="3000">
                <a:schemeClr val="accent1"/>
              </a:gs>
              <a:gs pos="85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8">
            <a:extLst>
              <a:ext uri="{FF2B5EF4-FFF2-40B4-BE49-F238E27FC236}">
                <a16:creationId xmlns:a16="http://schemas.microsoft.com/office/drawing/2014/main" id="{3EA723EF-E362-4384-AE04-AB89112E4BC0}"/>
              </a:ext>
            </a:extLst>
          </p:cNvPr>
          <p:cNvSpPr/>
          <p:nvPr/>
        </p:nvSpPr>
        <p:spPr>
          <a:xfrm rot="4191016">
            <a:off x="10193741" y="-235643"/>
            <a:ext cx="2181945" cy="1879451"/>
          </a:xfrm>
          <a:custGeom>
            <a:avLst/>
            <a:gdLst>
              <a:gd name="connsiteX0" fmla="*/ 0 w 4334440"/>
              <a:gd name="connsiteY0" fmla="*/ 3511955 h 3511955"/>
              <a:gd name="connsiteX1" fmla="*/ 262493 w 4334440"/>
              <a:gd name="connsiteY1" fmla="*/ 2796583 h 3511955"/>
              <a:gd name="connsiteX2" fmla="*/ 262496 w 4334440"/>
              <a:gd name="connsiteY2" fmla="*/ 2796578 h 3511955"/>
              <a:gd name="connsiteX3" fmla="*/ 4248813 w 4334440"/>
              <a:gd name="connsiteY3" fmla="*/ 0 h 3511955"/>
              <a:gd name="connsiteX4" fmla="*/ 4334440 w 4334440"/>
              <a:gd name="connsiteY4" fmla="*/ 478363 h 3511955"/>
              <a:gd name="connsiteX0" fmla="*/ 0 w 4486684"/>
              <a:gd name="connsiteY0" fmla="*/ 3926865 h 3926865"/>
              <a:gd name="connsiteX1" fmla="*/ 414737 w 4486684"/>
              <a:gd name="connsiteY1" fmla="*/ 2796583 h 3926865"/>
              <a:gd name="connsiteX2" fmla="*/ 414740 w 4486684"/>
              <a:gd name="connsiteY2" fmla="*/ 2796578 h 3926865"/>
              <a:gd name="connsiteX3" fmla="*/ 4401057 w 4486684"/>
              <a:gd name="connsiteY3" fmla="*/ 0 h 3926865"/>
              <a:gd name="connsiteX4" fmla="*/ 4486684 w 4486684"/>
              <a:gd name="connsiteY4" fmla="*/ 478363 h 3926865"/>
              <a:gd name="connsiteX5" fmla="*/ 0 w 4486684"/>
              <a:gd name="connsiteY5" fmla="*/ 3926865 h 3926865"/>
              <a:gd name="connsiteX0" fmla="*/ 0 w 4558884"/>
              <a:gd name="connsiteY0" fmla="*/ 3926865 h 3926865"/>
              <a:gd name="connsiteX1" fmla="*/ 414737 w 4558884"/>
              <a:gd name="connsiteY1" fmla="*/ 2796583 h 3926865"/>
              <a:gd name="connsiteX2" fmla="*/ 414740 w 4558884"/>
              <a:gd name="connsiteY2" fmla="*/ 2796578 h 3926865"/>
              <a:gd name="connsiteX3" fmla="*/ 4401057 w 4558884"/>
              <a:gd name="connsiteY3" fmla="*/ 0 h 3926865"/>
              <a:gd name="connsiteX4" fmla="*/ 4558884 w 4558884"/>
              <a:gd name="connsiteY4" fmla="*/ 724009 h 3926865"/>
              <a:gd name="connsiteX5" fmla="*/ 0 w 4558884"/>
              <a:gd name="connsiteY5" fmla="*/ 3926865 h 39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8884" h="3926865">
                <a:moveTo>
                  <a:pt x="0" y="3926865"/>
                </a:moveTo>
                <a:lnTo>
                  <a:pt x="414737" y="2796583"/>
                </a:lnTo>
                <a:cubicBezTo>
                  <a:pt x="414738" y="2796581"/>
                  <a:pt x="414739" y="2796580"/>
                  <a:pt x="414740" y="2796578"/>
                </a:cubicBezTo>
                <a:lnTo>
                  <a:pt x="4401057" y="0"/>
                </a:lnTo>
                <a:lnTo>
                  <a:pt x="4558884" y="724009"/>
                </a:lnTo>
                <a:lnTo>
                  <a:pt x="0" y="3926865"/>
                </a:lnTo>
                <a:close/>
              </a:path>
            </a:pathLst>
          </a:custGeom>
          <a:gradFill>
            <a:gsLst>
              <a:gs pos="0">
                <a:schemeClr val="accent6"/>
              </a:gs>
              <a:gs pos="85000">
                <a:schemeClr val="accent6">
                  <a:alpha val="1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971988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1">
    <p:bg>
      <p:bgPr>
        <a:solidFill>
          <a:schemeClr val="bg1"/>
        </a:solidFill>
        <a:effectLst/>
      </p:bgPr>
    </p:bg>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AD3AE23F-988B-564F-876F-C0158BED6563}"/>
              </a:ext>
            </a:extLst>
          </p:cNvPr>
          <p:cNvSpPr/>
          <p:nvPr/>
        </p:nvSpPr>
        <p:spPr>
          <a:xfrm>
            <a:off x="0" y="-3821"/>
            <a:ext cx="3119527" cy="2170074"/>
          </a:xfrm>
          <a:custGeom>
            <a:avLst/>
            <a:gdLst>
              <a:gd name="connsiteX0" fmla="*/ 0 w 3119527"/>
              <a:gd name="connsiteY0" fmla="*/ 0 h 2170074"/>
              <a:gd name="connsiteX1" fmla="*/ 3119527 w 3119527"/>
              <a:gd name="connsiteY1" fmla="*/ 1224 h 2170074"/>
              <a:gd name="connsiteX2" fmla="*/ 0 w 3119527"/>
              <a:gd name="connsiteY2" fmla="*/ 2170074 h 2170074"/>
            </a:gdLst>
            <a:ahLst/>
            <a:cxnLst>
              <a:cxn ang="0">
                <a:pos x="connsiteX0" y="connsiteY0"/>
              </a:cxn>
              <a:cxn ang="0">
                <a:pos x="connsiteX1" y="connsiteY1"/>
              </a:cxn>
              <a:cxn ang="0">
                <a:pos x="connsiteX2" y="connsiteY2"/>
              </a:cxn>
            </a:cxnLst>
            <a:rect l="l" t="t" r="r" b="b"/>
            <a:pathLst>
              <a:path w="3119527" h="2170074">
                <a:moveTo>
                  <a:pt x="0" y="0"/>
                </a:moveTo>
                <a:lnTo>
                  <a:pt x="3119527" y="1224"/>
                </a:lnTo>
                <a:lnTo>
                  <a:pt x="0" y="2170074"/>
                </a:lnTo>
                <a:close/>
              </a:path>
            </a:pathLst>
          </a:custGeom>
          <a:gradFill>
            <a:gsLst>
              <a:gs pos="0">
                <a:srgbClr val="007199"/>
              </a:gs>
              <a:gs pos="100000">
                <a:srgbClr val="00AECF"/>
              </a:gs>
            </a:gsLst>
            <a:lin ang="6600000" scaled="0"/>
          </a:gradFill>
          <a:ln w="12700" cap="flat" cmpd="sng" algn="ctr">
            <a:noFill/>
            <a:prstDash val="solid"/>
            <a:miter lim="800000"/>
          </a:ln>
          <a:effectLst/>
        </p:spPr>
        <p:txBody>
          <a:bodyPr wrap="square" rtlCol="0" anchor="ctr">
            <a:noAutofit/>
          </a:bodyPr>
          <a:lstStyle/>
          <a:p>
            <a:pPr marL="0" marR="0" lvl="0" indent="0" algn="ctr" defTabSz="914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8" name="Freeform 17">
            <a:extLst>
              <a:ext uri="{FF2B5EF4-FFF2-40B4-BE49-F238E27FC236}">
                <a16:creationId xmlns:a16="http://schemas.microsoft.com/office/drawing/2014/main" id="{64203167-F8D4-5045-BC57-8D5D46A2DF5D}"/>
              </a:ext>
            </a:extLst>
          </p:cNvPr>
          <p:cNvSpPr/>
          <p:nvPr/>
        </p:nvSpPr>
        <p:spPr>
          <a:xfrm>
            <a:off x="0" y="-9519"/>
            <a:ext cx="2249484" cy="1571852"/>
          </a:xfrm>
          <a:custGeom>
            <a:avLst/>
            <a:gdLst>
              <a:gd name="connsiteX0" fmla="*/ 2249484 w 2249484"/>
              <a:gd name="connsiteY0" fmla="*/ 0 h 1571852"/>
              <a:gd name="connsiteX1" fmla="*/ 0 w 2249484"/>
              <a:gd name="connsiteY1" fmla="*/ 1571852 h 1571852"/>
              <a:gd name="connsiteX2" fmla="*/ 0 w 2249484"/>
              <a:gd name="connsiteY2" fmla="*/ 5454 h 1571852"/>
            </a:gdLst>
            <a:ahLst/>
            <a:cxnLst>
              <a:cxn ang="0">
                <a:pos x="connsiteX0" y="connsiteY0"/>
              </a:cxn>
              <a:cxn ang="0">
                <a:pos x="connsiteX1" y="connsiteY1"/>
              </a:cxn>
              <a:cxn ang="0">
                <a:pos x="connsiteX2" y="connsiteY2"/>
              </a:cxn>
            </a:cxnLst>
            <a:rect l="l" t="t" r="r" b="b"/>
            <a:pathLst>
              <a:path w="2249484" h="1571852">
                <a:moveTo>
                  <a:pt x="2249484" y="0"/>
                </a:moveTo>
                <a:lnTo>
                  <a:pt x="0" y="1571852"/>
                </a:lnTo>
                <a:lnTo>
                  <a:pt x="0" y="5454"/>
                </a:lnTo>
                <a:close/>
              </a:path>
            </a:pathLst>
          </a:custGeom>
          <a:gradFill>
            <a:gsLst>
              <a:gs pos="0">
                <a:srgbClr val="FF555F"/>
              </a:gs>
              <a:gs pos="62000">
                <a:srgbClr val="073262"/>
              </a:gs>
            </a:gsLst>
            <a:lin ang="66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 name="Freeform: Shape 15">
            <a:extLst>
              <a:ext uri="{FF2B5EF4-FFF2-40B4-BE49-F238E27FC236}">
                <a16:creationId xmlns:a16="http://schemas.microsoft.com/office/drawing/2014/main" id="{BD1E0693-F664-448A-9D7A-93A03D6B7E90}"/>
              </a:ext>
            </a:extLst>
          </p:cNvPr>
          <p:cNvSpPr/>
          <p:nvPr/>
        </p:nvSpPr>
        <p:spPr>
          <a:xfrm>
            <a:off x="-11983" y="1997929"/>
            <a:ext cx="887194" cy="1242604"/>
          </a:xfrm>
          <a:custGeom>
            <a:avLst/>
            <a:gdLst>
              <a:gd name="connsiteX0" fmla="*/ 19050 w 1838325"/>
              <a:gd name="connsiteY0" fmla="*/ 0 h 1276350"/>
              <a:gd name="connsiteX1" fmla="*/ 1838325 w 1838325"/>
              <a:gd name="connsiteY1" fmla="*/ 1276350 h 1276350"/>
              <a:gd name="connsiteX2" fmla="*/ 0 w 1838325"/>
              <a:gd name="connsiteY2" fmla="*/ 1276350 h 1276350"/>
              <a:gd name="connsiteX3" fmla="*/ 19050 w 1838325"/>
              <a:gd name="connsiteY3" fmla="*/ 0 h 1276350"/>
              <a:gd name="connsiteX0" fmla="*/ 0 w 1819275"/>
              <a:gd name="connsiteY0" fmla="*/ 0 h 1276350"/>
              <a:gd name="connsiteX1" fmla="*/ 1819275 w 1819275"/>
              <a:gd name="connsiteY1" fmla="*/ 1276350 h 1276350"/>
              <a:gd name="connsiteX2" fmla="*/ 20790 w 1819275"/>
              <a:gd name="connsiteY2" fmla="*/ 1276350 h 1276350"/>
              <a:gd name="connsiteX3" fmla="*/ 0 w 1819275"/>
              <a:gd name="connsiteY3" fmla="*/ 0 h 1276350"/>
              <a:gd name="connsiteX0" fmla="*/ 0 w 1807892"/>
              <a:gd name="connsiteY0" fmla="*/ 0 h 1276350"/>
              <a:gd name="connsiteX1" fmla="*/ 1807892 w 1807892"/>
              <a:gd name="connsiteY1" fmla="*/ 1276350 h 1276350"/>
              <a:gd name="connsiteX2" fmla="*/ 9407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2046931"/>
              <a:gd name="connsiteY0" fmla="*/ 0 h 1274281"/>
              <a:gd name="connsiteX1" fmla="*/ 2046931 w 2046931"/>
              <a:gd name="connsiteY1" fmla="*/ 1268074 h 1274281"/>
              <a:gd name="connsiteX2" fmla="*/ 3717 w 2046931"/>
              <a:gd name="connsiteY2" fmla="*/ 1274281 h 1274281"/>
              <a:gd name="connsiteX3" fmla="*/ 0 w 2046931"/>
              <a:gd name="connsiteY3" fmla="*/ 0 h 1274281"/>
              <a:gd name="connsiteX0" fmla="*/ 0 w 2046931"/>
              <a:gd name="connsiteY0" fmla="*/ 0 h 1141859"/>
              <a:gd name="connsiteX1" fmla="*/ 2046931 w 2046931"/>
              <a:gd name="connsiteY1" fmla="*/ 1135652 h 1141859"/>
              <a:gd name="connsiteX2" fmla="*/ 3717 w 2046931"/>
              <a:gd name="connsiteY2" fmla="*/ 1141859 h 1141859"/>
              <a:gd name="connsiteX3" fmla="*/ 0 w 2046931"/>
              <a:gd name="connsiteY3" fmla="*/ 0 h 1141859"/>
              <a:gd name="connsiteX0" fmla="*/ 19318 w 2066249"/>
              <a:gd name="connsiteY0" fmla="*/ 0 h 1994325"/>
              <a:gd name="connsiteX1" fmla="*/ 2066249 w 2066249"/>
              <a:gd name="connsiteY1" fmla="*/ 1135652 h 1994325"/>
              <a:gd name="connsiteX2" fmla="*/ 269 w 2066249"/>
              <a:gd name="connsiteY2" fmla="*/ 1994325 h 1994325"/>
              <a:gd name="connsiteX3" fmla="*/ 19318 w 2066249"/>
              <a:gd name="connsiteY3" fmla="*/ 0 h 1994325"/>
              <a:gd name="connsiteX0" fmla="*/ 19318 w 2043483"/>
              <a:gd name="connsiteY0" fmla="*/ 0 h 1994325"/>
              <a:gd name="connsiteX1" fmla="*/ 2043483 w 2043483"/>
              <a:gd name="connsiteY1" fmla="*/ 1110823 h 1994325"/>
              <a:gd name="connsiteX2" fmla="*/ 269 w 2043483"/>
              <a:gd name="connsiteY2" fmla="*/ 1994325 h 1994325"/>
              <a:gd name="connsiteX3" fmla="*/ 19318 w 2043483"/>
              <a:gd name="connsiteY3" fmla="*/ 0 h 1994325"/>
              <a:gd name="connsiteX0" fmla="*/ 8129 w 2032294"/>
              <a:gd name="connsiteY0" fmla="*/ 0 h 2159852"/>
              <a:gd name="connsiteX1" fmla="*/ 2032294 w 2032294"/>
              <a:gd name="connsiteY1" fmla="*/ 1110823 h 2159852"/>
              <a:gd name="connsiteX2" fmla="*/ 463 w 2032294"/>
              <a:gd name="connsiteY2" fmla="*/ 2159852 h 2159852"/>
              <a:gd name="connsiteX3" fmla="*/ 8129 w 2032294"/>
              <a:gd name="connsiteY3" fmla="*/ 0 h 2159852"/>
              <a:gd name="connsiteX0" fmla="*/ 0 w 2104430"/>
              <a:gd name="connsiteY0" fmla="*/ 0 h 1843086"/>
              <a:gd name="connsiteX1" fmla="*/ 2104430 w 2104430"/>
              <a:gd name="connsiteY1" fmla="*/ 794057 h 1843086"/>
              <a:gd name="connsiteX2" fmla="*/ 72599 w 2104430"/>
              <a:gd name="connsiteY2" fmla="*/ 1843086 h 1843086"/>
              <a:gd name="connsiteX3" fmla="*/ 0 w 2104430"/>
              <a:gd name="connsiteY3" fmla="*/ 0 h 1843086"/>
              <a:gd name="connsiteX0" fmla="*/ 0 w 2044232"/>
              <a:gd name="connsiteY0" fmla="*/ 0 h 2152308"/>
              <a:gd name="connsiteX1" fmla="*/ 2044232 w 2044232"/>
              <a:gd name="connsiteY1" fmla="*/ 1103279 h 2152308"/>
              <a:gd name="connsiteX2" fmla="*/ 12401 w 2044232"/>
              <a:gd name="connsiteY2" fmla="*/ 2152308 h 2152308"/>
              <a:gd name="connsiteX3" fmla="*/ 0 w 2044232"/>
              <a:gd name="connsiteY3" fmla="*/ 0 h 2152308"/>
            </a:gdLst>
            <a:ahLst/>
            <a:cxnLst>
              <a:cxn ang="0">
                <a:pos x="connsiteX0" y="connsiteY0"/>
              </a:cxn>
              <a:cxn ang="0">
                <a:pos x="connsiteX1" y="connsiteY1"/>
              </a:cxn>
              <a:cxn ang="0">
                <a:pos x="connsiteX2" y="connsiteY2"/>
              </a:cxn>
              <a:cxn ang="0">
                <a:pos x="connsiteX3" y="connsiteY3"/>
              </a:cxn>
            </a:cxnLst>
            <a:rect l="l" t="t" r="r" b="b"/>
            <a:pathLst>
              <a:path w="2044232" h="2152308">
                <a:moveTo>
                  <a:pt x="0" y="0"/>
                </a:moveTo>
                <a:lnTo>
                  <a:pt x="2044232" y="1103279"/>
                </a:lnTo>
                <a:lnTo>
                  <a:pt x="12401" y="2152308"/>
                </a:lnTo>
                <a:cubicBezTo>
                  <a:pt x="9265" y="1726858"/>
                  <a:pt x="3136" y="425450"/>
                  <a:pt x="0" y="0"/>
                </a:cubicBezTo>
                <a:close/>
              </a:path>
            </a:pathLst>
          </a:custGeom>
          <a:gradFill>
            <a:gsLst>
              <a:gs pos="9000">
                <a:srgbClr val="FF555F">
                  <a:alpha val="0"/>
                </a:srgbClr>
              </a:gs>
              <a:gs pos="100000">
                <a:srgbClr val="FF555F"/>
              </a:gs>
            </a:gsLst>
            <a:lin ang="4200000" scaled="0"/>
          </a:gra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Picture Placeholder 16">
            <a:extLst>
              <a:ext uri="{FF2B5EF4-FFF2-40B4-BE49-F238E27FC236}">
                <a16:creationId xmlns:a16="http://schemas.microsoft.com/office/drawing/2014/main" id="{D5BDCB9F-EF00-4740-A039-6C5374289B01}"/>
              </a:ext>
            </a:extLst>
          </p:cNvPr>
          <p:cNvSpPr>
            <a:spLocks noGrp="1"/>
          </p:cNvSpPr>
          <p:nvPr>
            <p:ph type="pic" sz="quarter" idx="10"/>
          </p:nvPr>
        </p:nvSpPr>
        <p:spPr>
          <a:xfrm>
            <a:off x="3648114" y="0"/>
            <a:ext cx="8543886" cy="5941720"/>
          </a:xfrm>
          <a:custGeom>
            <a:avLst/>
            <a:gdLst>
              <a:gd name="connsiteX0" fmla="*/ 0 w 8543886"/>
              <a:gd name="connsiteY0" fmla="*/ 0 h 5941720"/>
              <a:gd name="connsiteX1" fmla="*/ 8543886 w 8543886"/>
              <a:gd name="connsiteY1" fmla="*/ 0 h 5941720"/>
              <a:gd name="connsiteX2" fmla="*/ 8543886 w 8543886"/>
              <a:gd name="connsiteY2" fmla="*/ 5941720 h 5941720"/>
            </a:gdLst>
            <a:ahLst/>
            <a:cxnLst>
              <a:cxn ang="0">
                <a:pos x="connsiteX0" y="connsiteY0"/>
              </a:cxn>
              <a:cxn ang="0">
                <a:pos x="connsiteX1" y="connsiteY1"/>
              </a:cxn>
              <a:cxn ang="0">
                <a:pos x="connsiteX2" y="connsiteY2"/>
              </a:cxn>
            </a:cxnLst>
            <a:rect l="l" t="t" r="r" b="b"/>
            <a:pathLst>
              <a:path w="8543886" h="5941720">
                <a:moveTo>
                  <a:pt x="0" y="0"/>
                </a:moveTo>
                <a:lnTo>
                  <a:pt x="8543886" y="0"/>
                </a:lnTo>
                <a:lnTo>
                  <a:pt x="8543886" y="5941720"/>
                </a:lnTo>
                <a:close/>
              </a:path>
            </a:pathLst>
          </a:custGeom>
          <a:solidFill>
            <a:schemeClr val="bg2"/>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9" name="Text Placeholder 10">
            <a:extLst>
              <a:ext uri="{FF2B5EF4-FFF2-40B4-BE49-F238E27FC236}">
                <a16:creationId xmlns:a16="http://schemas.microsoft.com/office/drawing/2014/main" id="{31F7ED88-D0CF-434E-AF66-2A6C617A15B9}"/>
              </a:ext>
            </a:extLst>
          </p:cNvPr>
          <p:cNvSpPr>
            <a:spLocks noGrp="1"/>
          </p:cNvSpPr>
          <p:nvPr>
            <p:ph type="body" sz="quarter" idx="15" hasCustomPrompt="1"/>
          </p:nvPr>
        </p:nvSpPr>
        <p:spPr>
          <a:xfrm>
            <a:off x="442800" y="4972997"/>
            <a:ext cx="5986800" cy="579600"/>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Description goes here</a:t>
            </a:r>
            <a:endParaRPr lang="en-US"/>
          </a:p>
        </p:txBody>
      </p:sp>
      <p:pic>
        <p:nvPicPr>
          <p:cNvPr id="23" name="Graphic 22">
            <a:extLst>
              <a:ext uri="{FF2B5EF4-FFF2-40B4-BE49-F238E27FC236}">
                <a16:creationId xmlns:a16="http://schemas.microsoft.com/office/drawing/2014/main" id="{B87D776C-79F6-D44E-9FFA-CA482D54AFB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17298" y="6396668"/>
            <a:ext cx="931790" cy="271466"/>
          </a:xfrm>
          <a:prstGeom prst="rect">
            <a:avLst/>
          </a:prstGeom>
        </p:spPr>
      </p:pic>
      <p:sp>
        <p:nvSpPr>
          <p:cNvPr id="14" name="Title 1">
            <a:extLst>
              <a:ext uri="{FF2B5EF4-FFF2-40B4-BE49-F238E27FC236}">
                <a16:creationId xmlns:a16="http://schemas.microsoft.com/office/drawing/2014/main" id="{ACEF1787-A2E1-458A-BF2D-A3E6A5C67824}"/>
              </a:ext>
            </a:extLst>
          </p:cNvPr>
          <p:cNvSpPr>
            <a:spLocks noGrp="1"/>
          </p:cNvSpPr>
          <p:nvPr>
            <p:ph type="title" hasCustomPrompt="1"/>
          </p:nvPr>
        </p:nvSpPr>
        <p:spPr>
          <a:xfrm>
            <a:off x="442800" y="3560262"/>
            <a:ext cx="5983255" cy="970378"/>
          </a:xfrm>
        </p:spPr>
        <p:txBody>
          <a:bodyPr vert="horz" lIns="0" tIns="0" rIns="0" bIns="0" rtlCol="0" anchor="b">
            <a:noAutofit/>
          </a:bodyPr>
          <a:lstStyle>
            <a:lvl1pPr>
              <a:defRPr lang="en-GB" sz="4000" b="0" dirty="0"/>
            </a:lvl1pPr>
          </a:lstStyle>
          <a:p>
            <a:pPr marR="0" lvl="0" fontAlgn="auto">
              <a:lnSpc>
                <a:spcPct val="90000"/>
              </a:lnSpc>
              <a:spcBef>
                <a:spcPts val="1000"/>
              </a:spcBef>
              <a:spcAft>
                <a:spcPts val="0"/>
              </a:spcAft>
              <a:buClrTx/>
              <a:buSzTx/>
              <a:tabLst/>
            </a:pPr>
            <a:r>
              <a:rPr lang="en-US"/>
              <a:t>Slide divider option-1</a:t>
            </a:r>
            <a:endParaRPr lang="en-GB"/>
          </a:p>
        </p:txBody>
      </p:sp>
      <p:sp>
        <p:nvSpPr>
          <p:cNvPr id="20" name="Freeform 17">
            <a:extLst>
              <a:ext uri="{FF2B5EF4-FFF2-40B4-BE49-F238E27FC236}">
                <a16:creationId xmlns:a16="http://schemas.microsoft.com/office/drawing/2014/main" id="{667D5848-2C00-434A-95F4-0BB2E59ACF12}"/>
              </a:ext>
            </a:extLst>
          </p:cNvPr>
          <p:cNvSpPr/>
          <p:nvPr/>
        </p:nvSpPr>
        <p:spPr>
          <a:xfrm>
            <a:off x="0" y="-9519"/>
            <a:ext cx="2249484" cy="1571852"/>
          </a:xfrm>
          <a:custGeom>
            <a:avLst/>
            <a:gdLst>
              <a:gd name="connsiteX0" fmla="*/ 2249484 w 2249484"/>
              <a:gd name="connsiteY0" fmla="*/ 0 h 1571852"/>
              <a:gd name="connsiteX1" fmla="*/ 0 w 2249484"/>
              <a:gd name="connsiteY1" fmla="*/ 1571852 h 1571852"/>
              <a:gd name="connsiteX2" fmla="*/ 0 w 2249484"/>
              <a:gd name="connsiteY2" fmla="*/ 5454 h 1571852"/>
            </a:gdLst>
            <a:ahLst/>
            <a:cxnLst>
              <a:cxn ang="0">
                <a:pos x="connsiteX0" y="connsiteY0"/>
              </a:cxn>
              <a:cxn ang="0">
                <a:pos x="connsiteX1" y="connsiteY1"/>
              </a:cxn>
              <a:cxn ang="0">
                <a:pos x="connsiteX2" y="connsiteY2"/>
              </a:cxn>
            </a:cxnLst>
            <a:rect l="l" t="t" r="r" b="b"/>
            <a:pathLst>
              <a:path w="2249484" h="1571852">
                <a:moveTo>
                  <a:pt x="2249484" y="0"/>
                </a:moveTo>
                <a:lnTo>
                  <a:pt x="0" y="1571852"/>
                </a:lnTo>
                <a:lnTo>
                  <a:pt x="0" y="5454"/>
                </a:lnTo>
                <a:close/>
              </a:path>
            </a:pathLst>
          </a:custGeom>
          <a:gradFill>
            <a:gsLst>
              <a:gs pos="0">
                <a:srgbClr val="FF555F"/>
              </a:gs>
              <a:gs pos="62000">
                <a:srgbClr val="073262"/>
              </a:gs>
            </a:gsLst>
            <a:lin ang="66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B97E7568-823C-4CBD-8378-DB4576EA10FD}"/>
              </a:ext>
            </a:extLst>
          </p:cNvPr>
          <p:cNvSpPr/>
          <p:nvPr/>
        </p:nvSpPr>
        <p:spPr>
          <a:xfrm>
            <a:off x="-11983" y="1997929"/>
            <a:ext cx="887194" cy="1242604"/>
          </a:xfrm>
          <a:custGeom>
            <a:avLst/>
            <a:gdLst>
              <a:gd name="connsiteX0" fmla="*/ 19050 w 1838325"/>
              <a:gd name="connsiteY0" fmla="*/ 0 h 1276350"/>
              <a:gd name="connsiteX1" fmla="*/ 1838325 w 1838325"/>
              <a:gd name="connsiteY1" fmla="*/ 1276350 h 1276350"/>
              <a:gd name="connsiteX2" fmla="*/ 0 w 1838325"/>
              <a:gd name="connsiteY2" fmla="*/ 1276350 h 1276350"/>
              <a:gd name="connsiteX3" fmla="*/ 19050 w 1838325"/>
              <a:gd name="connsiteY3" fmla="*/ 0 h 1276350"/>
              <a:gd name="connsiteX0" fmla="*/ 0 w 1819275"/>
              <a:gd name="connsiteY0" fmla="*/ 0 h 1276350"/>
              <a:gd name="connsiteX1" fmla="*/ 1819275 w 1819275"/>
              <a:gd name="connsiteY1" fmla="*/ 1276350 h 1276350"/>
              <a:gd name="connsiteX2" fmla="*/ 20790 w 1819275"/>
              <a:gd name="connsiteY2" fmla="*/ 1276350 h 1276350"/>
              <a:gd name="connsiteX3" fmla="*/ 0 w 1819275"/>
              <a:gd name="connsiteY3" fmla="*/ 0 h 1276350"/>
              <a:gd name="connsiteX0" fmla="*/ 0 w 1807892"/>
              <a:gd name="connsiteY0" fmla="*/ 0 h 1276350"/>
              <a:gd name="connsiteX1" fmla="*/ 1807892 w 1807892"/>
              <a:gd name="connsiteY1" fmla="*/ 1276350 h 1276350"/>
              <a:gd name="connsiteX2" fmla="*/ 9407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2046931"/>
              <a:gd name="connsiteY0" fmla="*/ 0 h 1274281"/>
              <a:gd name="connsiteX1" fmla="*/ 2046931 w 2046931"/>
              <a:gd name="connsiteY1" fmla="*/ 1268074 h 1274281"/>
              <a:gd name="connsiteX2" fmla="*/ 3717 w 2046931"/>
              <a:gd name="connsiteY2" fmla="*/ 1274281 h 1274281"/>
              <a:gd name="connsiteX3" fmla="*/ 0 w 2046931"/>
              <a:gd name="connsiteY3" fmla="*/ 0 h 1274281"/>
              <a:gd name="connsiteX0" fmla="*/ 0 w 2046931"/>
              <a:gd name="connsiteY0" fmla="*/ 0 h 1141859"/>
              <a:gd name="connsiteX1" fmla="*/ 2046931 w 2046931"/>
              <a:gd name="connsiteY1" fmla="*/ 1135652 h 1141859"/>
              <a:gd name="connsiteX2" fmla="*/ 3717 w 2046931"/>
              <a:gd name="connsiteY2" fmla="*/ 1141859 h 1141859"/>
              <a:gd name="connsiteX3" fmla="*/ 0 w 2046931"/>
              <a:gd name="connsiteY3" fmla="*/ 0 h 1141859"/>
              <a:gd name="connsiteX0" fmla="*/ 19318 w 2066249"/>
              <a:gd name="connsiteY0" fmla="*/ 0 h 1994325"/>
              <a:gd name="connsiteX1" fmla="*/ 2066249 w 2066249"/>
              <a:gd name="connsiteY1" fmla="*/ 1135652 h 1994325"/>
              <a:gd name="connsiteX2" fmla="*/ 269 w 2066249"/>
              <a:gd name="connsiteY2" fmla="*/ 1994325 h 1994325"/>
              <a:gd name="connsiteX3" fmla="*/ 19318 w 2066249"/>
              <a:gd name="connsiteY3" fmla="*/ 0 h 1994325"/>
              <a:gd name="connsiteX0" fmla="*/ 19318 w 2043483"/>
              <a:gd name="connsiteY0" fmla="*/ 0 h 1994325"/>
              <a:gd name="connsiteX1" fmla="*/ 2043483 w 2043483"/>
              <a:gd name="connsiteY1" fmla="*/ 1110823 h 1994325"/>
              <a:gd name="connsiteX2" fmla="*/ 269 w 2043483"/>
              <a:gd name="connsiteY2" fmla="*/ 1994325 h 1994325"/>
              <a:gd name="connsiteX3" fmla="*/ 19318 w 2043483"/>
              <a:gd name="connsiteY3" fmla="*/ 0 h 1994325"/>
              <a:gd name="connsiteX0" fmla="*/ 8129 w 2032294"/>
              <a:gd name="connsiteY0" fmla="*/ 0 h 2159852"/>
              <a:gd name="connsiteX1" fmla="*/ 2032294 w 2032294"/>
              <a:gd name="connsiteY1" fmla="*/ 1110823 h 2159852"/>
              <a:gd name="connsiteX2" fmla="*/ 463 w 2032294"/>
              <a:gd name="connsiteY2" fmla="*/ 2159852 h 2159852"/>
              <a:gd name="connsiteX3" fmla="*/ 8129 w 2032294"/>
              <a:gd name="connsiteY3" fmla="*/ 0 h 2159852"/>
              <a:gd name="connsiteX0" fmla="*/ 0 w 2104430"/>
              <a:gd name="connsiteY0" fmla="*/ 0 h 1843086"/>
              <a:gd name="connsiteX1" fmla="*/ 2104430 w 2104430"/>
              <a:gd name="connsiteY1" fmla="*/ 794057 h 1843086"/>
              <a:gd name="connsiteX2" fmla="*/ 72599 w 2104430"/>
              <a:gd name="connsiteY2" fmla="*/ 1843086 h 1843086"/>
              <a:gd name="connsiteX3" fmla="*/ 0 w 2104430"/>
              <a:gd name="connsiteY3" fmla="*/ 0 h 1843086"/>
              <a:gd name="connsiteX0" fmla="*/ 0 w 2044232"/>
              <a:gd name="connsiteY0" fmla="*/ 0 h 2152308"/>
              <a:gd name="connsiteX1" fmla="*/ 2044232 w 2044232"/>
              <a:gd name="connsiteY1" fmla="*/ 1103279 h 2152308"/>
              <a:gd name="connsiteX2" fmla="*/ 12401 w 2044232"/>
              <a:gd name="connsiteY2" fmla="*/ 2152308 h 2152308"/>
              <a:gd name="connsiteX3" fmla="*/ 0 w 2044232"/>
              <a:gd name="connsiteY3" fmla="*/ 0 h 2152308"/>
            </a:gdLst>
            <a:ahLst/>
            <a:cxnLst>
              <a:cxn ang="0">
                <a:pos x="connsiteX0" y="connsiteY0"/>
              </a:cxn>
              <a:cxn ang="0">
                <a:pos x="connsiteX1" y="connsiteY1"/>
              </a:cxn>
              <a:cxn ang="0">
                <a:pos x="connsiteX2" y="connsiteY2"/>
              </a:cxn>
              <a:cxn ang="0">
                <a:pos x="connsiteX3" y="connsiteY3"/>
              </a:cxn>
            </a:cxnLst>
            <a:rect l="l" t="t" r="r" b="b"/>
            <a:pathLst>
              <a:path w="2044232" h="2152308">
                <a:moveTo>
                  <a:pt x="0" y="0"/>
                </a:moveTo>
                <a:lnTo>
                  <a:pt x="2044232" y="1103279"/>
                </a:lnTo>
                <a:lnTo>
                  <a:pt x="12401" y="2152308"/>
                </a:lnTo>
                <a:cubicBezTo>
                  <a:pt x="9265" y="1726858"/>
                  <a:pt x="3136" y="425450"/>
                  <a:pt x="0" y="0"/>
                </a:cubicBezTo>
                <a:close/>
              </a:path>
            </a:pathLst>
          </a:custGeom>
          <a:gradFill>
            <a:gsLst>
              <a:gs pos="9000">
                <a:srgbClr val="FF555F">
                  <a:alpha val="0"/>
                </a:srgbClr>
              </a:gs>
              <a:gs pos="100000">
                <a:srgbClr val="FF555F"/>
              </a:gs>
            </a:gsLst>
            <a:lin ang="4200000" scaled="0"/>
          </a:gra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 name="Footer Placeholder 1">
            <a:extLst>
              <a:ext uri="{FF2B5EF4-FFF2-40B4-BE49-F238E27FC236}">
                <a16:creationId xmlns:a16="http://schemas.microsoft.com/office/drawing/2014/main" id="{E2F7F916-A56A-41E0-AB16-47964E93C7BA}"/>
              </a:ext>
            </a:extLst>
          </p:cNvPr>
          <p:cNvSpPr>
            <a:spLocks noGrp="1"/>
          </p:cNvSpPr>
          <p:nvPr>
            <p:ph type="ftr" sz="quarter" idx="16"/>
          </p:nvPr>
        </p:nvSpPr>
        <p:spPr/>
        <p:txBody>
          <a:bodyPr/>
          <a:lstStyle/>
          <a:p>
            <a:endParaRPr lang="en-US"/>
          </a:p>
        </p:txBody>
      </p:sp>
      <p:sp>
        <p:nvSpPr>
          <p:cNvPr id="24" name="Freeform: Shape 23">
            <a:extLst>
              <a:ext uri="{FF2B5EF4-FFF2-40B4-BE49-F238E27FC236}">
                <a16:creationId xmlns:a16="http://schemas.microsoft.com/office/drawing/2014/main" id="{77A96C76-0097-4274-9DA2-D1F8E7937F33}"/>
              </a:ext>
            </a:extLst>
          </p:cNvPr>
          <p:cNvSpPr/>
          <p:nvPr/>
        </p:nvSpPr>
        <p:spPr>
          <a:xfrm rot="4191016">
            <a:off x="3401016" y="-500975"/>
            <a:ext cx="4556496" cy="3926865"/>
          </a:xfrm>
          <a:custGeom>
            <a:avLst/>
            <a:gdLst>
              <a:gd name="connsiteX0" fmla="*/ 0 w 4334440"/>
              <a:gd name="connsiteY0" fmla="*/ 3511955 h 3511955"/>
              <a:gd name="connsiteX1" fmla="*/ 262493 w 4334440"/>
              <a:gd name="connsiteY1" fmla="*/ 2796583 h 3511955"/>
              <a:gd name="connsiteX2" fmla="*/ 262496 w 4334440"/>
              <a:gd name="connsiteY2" fmla="*/ 2796578 h 3511955"/>
              <a:gd name="connsiteX3" fmla="*/ 4248813 w 4334440"/>
              <a:gd name="connsiteY3" fmla="*/ 0 h 3511955"/>
              <a:gd name="connsiteX4" fmla="*/ 4334440 w 4334440"/>
              <a:gd name="connsiteY4" fmla="*/ 478363 h 3511955"/>
              <a:gd name="connsiteX0" fmla="*/ 0 w 4486684"/>
              <a:gd name="connsiteY0" fmla="*/ 3926865 h 3926865"/>
              <a:gd name="connsiteX1" fmla="*/ 414737 w 4486684"/>
              <a:gd name="connsiteY1" fmla="*/ 2796583 h 3926865"/>
              <a:gd name="connsiteX2" fmla="*/ 414740 w 4486684"/>
              <a:gd name="connsiteY2" fmla="*/ 2796578 h 3926865"/>
              <a:gd name="connsiteX3" fmla="*/ 4401057 w 4486684"/>
              <a:gd name="connsiteY3" fmla="*/ 0 h 3926865"/>
              <a:gd name="connsiteX4" fmla="*/ 4486684 w 4486684"/>
              <a:gd name="connsiteY4" fmla="*/ 478363 h 3926865"/>
              <a:gd name="connsiteX5" fmla="*/ 0 w 4486684"/>
              <a:gd name="connsiteY5" fmla="*/ 3926865 h 3926865"/>
              <a:gd name="connsiteX0" fmla="*/ 0 w 4558884"/>
              <a:gd name="connsiteY0" fmla="*/ 3926865 h 3926865"/>
              <a:gd name="connsiteX1" fmla="*/ 414737 w 4558884"/>
              <a:gd name="connsiteY1" fmla="*/ 2796583 h 3926865"/>
              <a:gd name="connsiteX2" fmla="*/ 414740 w 4558884"/>
              <a:gd name="connsiteY2" fmla="*/ 2796578 h 3926865"/>
              <a:gd name="connsiteX3" fmla="*/ 4401057 w 4558884"/>
              <a:gd name="connsiteY3" fmla="*/ 0 h 3926865"/>
              <a:gd name="connsiteX4" fmla="*/ 4558884 w 4558884"/>
              <a:gd name="connsiteY4" fmla="*/ 724009 h 3926865"/>
              <a:gd name="connsiteX5" fmla="*/ 0 w 4558884"/>
              <a:gd name="connsiteY5" fmla="*/ 3926865 h 3926865"/>
              <a:gd name="connsiteX0" fmla="*/ 0 w 4510808"/>
              <a:gd name="connsiteY0" fmla="*/ 3926865 h 3926865"/>
              <a:gd name="connsiteX1" fmla="*/ 414737 w 4510808"/>
              <a:gd name="connsiteY1" fmla="*/ 2796583 h 3926865"/>
              <a:gd name="connsiteX2" fmla="*/ 414740 w 4510808"/>
              <a:gd name="connsiteY2" fmla="*/ 2796578 h 3926865"/>
              <a:gd name="connsiteX3" fmla="*/ 4401057 w 4510808"/>
              <a:gd name="connsiteY3" fmla="*/ 0 h 3926865"/>
              <a:gd name="connsiteX4" fmla="*/ 4510808 w 4510808"/>
              <a:gd name="connsiteY4" fmla="*/ 652256 h 3926865"/>
              <a:gd name="connsiteX5" fmla="*/ 0 w 4510808"/>
              <a:gd name="connsiteY5" fmla="*/ 3926865 h 3926865"/>
              <a:gd name="connsiteX0" fmla="*/ 0 w 4556496"/>
              <a:gd name="connsiteY0" fmla="*/ 3926865 h 3926865"/>
              <a:gd name="connsiteX1" fmla="*/ 414737 w 4556496"/>
              <a:gd name="connsiteY1" fmla="*/ 2796583 h 3926865"/>
              <a:gd name="connsiteX2" fmla="*/ 414740 w 4556496"/>
              <a:gd name="connsiteY2" fmla="*/ 2796578 h 3926865"/>
              <a:gd name="connsiteX3" fmla="*/ 4401057 w 4556496"/>
              <a:gd name="connsiteY3" fmla="*/ 0 h 3926865"/>
              <a:gd name="connsiteX4" fmla="*/ 4556496 w 4556496"/>
              <a:gd name="connsiteY4" fmla="*/ 712633 h 3926865"/>
              <a:gd name="connsiteX5" fmla="*/ 0 w 4556496"/>
              <a:gd name="connsiteY5" fmla="*/ 3926865 h 39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496" h="3926865">
                <a:moveTo>
                  <a:pt x="0" y="3926865"/>
                </a:moveTo>
                <a:lnTo>
                  <a:pt x="414737" y="2796583"/>
                </a:lnTo>
                <a:cubicBezTo>
                  <a:pt x="414738" y="2796581"/>
                  <a:pt x="414739" y="2796580"/>
                  <a:pt x="414740" y="2796578"/>
                </a:cubicBezTo>
                <a:lnTo>
                  <a:pt x="4401057" y="0"/>
                </a:lnTo>
                <a:lnTo>
                  <a:pt x="4556496" y="712633"/>
                </a:lnTo>
                <a:lnTo>
                  <a:pt x="0" y="3926865"/>
                </a:lnTo>
                <a:close/>
              </a:path>
            </a:pathLst>
          </a:custGeom>
          <a:gradFill>
            <a:gsLst>
              <a:gs pos="0">
                <a:schemeClr val="accent2"/>
              </a:gs>
              <a:gs pos="85000">
                <a:schemeClr val="accent2">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D4A7702-172F-4F6B-8FA4-0097A75DF785}"/>
              </a:ext>
            </a:extLst>
          </p:cNvPr>
          <p:cNvSpPr/>
          <p:nvPr/>
        </p:nvSpPr>
        <p:spPr>
          <a:xfrm flipH="1">
            <a:off x="9184940" y="3705794"/>
            <a:ext cx="3007058" cy="2897317"/>
          </a:xfrm>
          <a:custGeom>
            <a:avLst/>
            <a:gdLst>
              <a:gd name="connsiteX0" fmla="*/ 1859431 w 3013735"/>
              <a:gd name="connsiteY0" fmla="*/ 0 h 2897317"/>
              <a:gd name="connsiteX1" fmla="*/ 0 w 3013735"/>
              <a:gd name="connsiteY1" fmla="*/ 1291679 h 2897317"/>
              <a:gd name="connsiteX2" fmla="*/ 0 w 3013735"/>
              <a:gd name="connsiteY2" fmla="*/ 2897317 h 2897317"/>
              <a:gd name="connsiteX3" fmla="*/ 3013735 w 3013735"/>
              <a:gd name="connsiteY3" fmla="*/ 797615 h 2897317"/>
            </a:gdLst>
            <a:ahLst/>
            <a:cxnLst>
              <a:cxn ang="0">
                <a:pos x="connsiteX0" y="connsiteY0"/>
              </a:cxn>
              <a:cxn ang="0">
                <a:pos x="connsiteX1" y="connsiteY1"/>
              </a:cxn>
              <a:cxn ang="0">
                <a:pos x="connsiteX2" y="connsiteY2"/>
              </a:cxn>
              <a:cxn ang="0">
                <a:pos x="connsiteX3" y="connsiteY3"/>
              </a:cxn>
            </a:cxnLst>
            <a:rect l="l" t="t" r="r" b="b"/>
            <a:pathLst>
              <a:path w="3013735" h="2897317">
                <a:moveTo>
                  <a:pt x="1859431" y="0"/>
                </a:moveTo>
                <a:lnTo>
                  <a:pt x="0" y="1291679"/>
                </a:lnTo>
                <a:lnTo>
                  <a:pt x="0" y="2897317"/>
                </a:lnTo>
                <a:lnTo>
                  <a:pt x="3013735" y="797615"/>
                </a:lnTo>
                <a:close/>
              </a:path>
            </a:pathLst>
          </a:custGeom>
          <a:gradFill>
            <a:gsLst>
              <a:gs pos="3000">
                <a:schemeClr val="accent1"/>
              </a:gs>
              <a:gs pos="85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8570700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37363E61-7CF1-A94D-B206-5B49A9CC194D}"/>
              </a:ext>
            </a:extLst>
          </p:cNvPr>
          <p:cNvSpPr>
            <a:spLocks noGrp="1"/>
          </p:cNvSpPr>
          <p:nvPr>
            <p:ph type="pic" sz="quarter" idx="10"/>
          </p:nvPr>
        </p:nvSpPr>
        <p:spPr>
          <a:xfrm>
            <a:off x="2528966" y="141209"/>
            <a:ext cx="9663034" cy="6716791"/>
          </a:xfrm>
          <a:custGeom>
            <a:avLst/>
            <a:gdLst>
              <a:gd name="connsiteX0" fmla="*/ 9663034 w 9663034"/>
              <a:gd name="connsiteY0" fmla="*/ 0 h 6716791"/>
              <a:gd name="connsiteX1" fmla="*/ 9663034 w 9663034"/>
              <a:gd name="connsiteY1" fmla="*/ 4814575 h 6716791"/>
              <a:gd name="connsiteX2" fmla="*/ 6941731 w 9663034"/>
              <a:gd name="connsiteY2" fmla="*/ 6716791 h 6716791"/>
              <a:gd name="connsiteX3" fmla="*/ 0 w 9663034"/>
              <a:gd name="connsiteY3" fmla="*/ 6716791 h 6716791"/>
            </a:gdLst>
            <a:ahLst/>
            <a:cxnLst>
              <a:cxn ang="0">
                <a:pos x="connsiteX0" y="connsiteY0"/>
              </a:cxn>
              <a:cxn ang="0">
                <a:pos x="connsiteX1" y="connsiteY1"/>
              </a:cxn>
              <a:cxn ang="0">
                <a:pos x="connsiteX2" y="connsiteY2"/>
              </a:cxn>
              <a:cxn ang="0">
                <a:pos x="connsiteX3" y="connsiteY3"/>
              </a:cxn>
            </a:cxnLst>
            <a:rect l="l" t="t" r="r" b="b"/>
            <a:pathLst>
              <a:path w="9663034" h="6716791">
                <a:moveTo>
                  <a:pt x="9663034" y="0"/>
                </a:moveTo>
                <a:lnTo>
                  <a:pt x="9663034" y="4814575"/>
                </a:lnTo>
                <a:lnTo>
                  <a:pt x="6941731" y="6716791"/>
                </a:lnTo>
                <a:lnTo>
                  <a:pt x="0" y="6716791"/>
                </a:lnTo>
                <a:close/>
              </a:path>
            </a:pathLst>
          </a:custGeom>
          <a:solidFill>
            <a:schemeClr val="bg2"/>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9" name="Text Placeholder 10">
            <a:extLst>
              <a:ext uri="{FF2B5EF4-FFF2-40B4-BE49-F238E27FC236}">
                <a16:creationId xmlns:a16="http://schemas.microsoft.com/office/drawing/2014/main" id="{31F7ED88-D0CF-434E-AF66-2A6C617A15B9}"/>
              </a:ext>
            </a:extLst>
          </p:cNvPr>
          <p:cNvSpPr>
            <a:spLocks noGrp="1"/>
          </p:cNvSpPr>
          <p:nvPr>
            <p:ph type="body" sz="quarter" idx="15" hasCustomPrompt="1"/>
          </p:nvPr>
        </p:nvSpPr>
        <p:spPr>
          <a:xfrm>
            <a:off x="442800" y="2645439"/>
            <a:ext cx="5986800" cy="579600"/>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Description goes here</a:t>
            </a:r>
            <a:endParaRPr lang="en-US"/>
          </a:p>
        </p:txBody>
      </p:sp>
      <p:pic>
        <p:nvPicPr>
          <p:cNvPr id="31" name="Graphic 30">
            <a:extLst>
              <a:ext uri="{FF2B5EF4-FFF2-40B4-BE49-F238E27FC236}">
                <a16:creationId xmlns:a16="http://schemas.microsoft.com/office/drawing/2014/main" id="{6A93C236-DDC8-AB42-B158-C3A75D57257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17298" y="6396668"/>
            <a:ext cx="931790" cy="271466"/>
          </a:xfrm>
          <a:prstGeom prst="rect">
            <a:avLst/>
          </a:prstGeom>
        </p:spPr>
      </p:pic>
      <p:sp>
        <p:nvSpPr>
          <p:cNvPr id="15" name="Title 1">
            <a:extLst>
              <a:ext uri="{FF2B5EF4-FFF2-40B4-BE49-F238E27FC236}">
                <a16:creationId xmlns:a16="http://schemas.microsoft.com/office/drawing/2014/main" id="{EB28338C-0118-4339-8B11-1628D97DA4BA}"/>
              </a:ext>
            </a:extLst>
          </p:cNvPr>
          <p:cNvSpPr>
            <a:spLocks noGrp="1"/>
          </p:cNvSpPr>
          <p:nvPr>
            <p:ph type="title" hasCustomPrompt="1"/>
          </p:nvPr>
        </p:nvSpPr>
        <p:spPr>
          <a:xfrm>
            <a:off x="442800" y="1246559"/>
            <a:ext cx="5983255" cy="970378"/>
          </a:xfrm>
        </p:spPr>
        <p:txBody>
          <a:bodyPr vert="horz" lIns="0" tIns="0" rIns="0" bIns="0" rtlCol="0" anchor="b">
            <a:noAutofit/>
          </a:bodyPr>
          <a:lstStyle>
            <a:lvl1pPr>
              <a:defRPr lang="en-GB" sz="4000" dirty="0">
                <a:solidFill>
                  <a:schemeClr val="tx2"/>
                </a:solidFill>
              </a:defRPr>
            </a:lvl1pPr>
          </a:lstStyle>
          <a:p>
            <a:pPr marR="0" lvl="0" fontAlgn="auto">
              <a:lnSpc>
                <a:spcPct val="90000"/>
              </a:lnSpc>
              <a:spcBef>
                <a:spcPts val="1000"/>
              </a:spcBef>
              <a:spcAft>
                <a:spcPts val="0"/>
              </a:spcAft>
              <a:buClrTx/>
              <a:buSzTx/>
              <a:tabLst/>
            </a:pPr>
            <a:r>
              <a:rPr lang="en-US"/>
              <a:t>Slide divider option-2</a:t>
            </a:r>
            <a:endParaRPr lang="en-GB"/>
          </a:p>
        </p:txBody>
      </p:sp>
      <p:sp>
        <p:nvSpPr>
          <p:cNvPr id="18" name="Freeform 17">
            <a:extLst>
              <a:ext uri="{FF2B5EF4-FFF2-40B4-BE49-F238E27FC236}">
                <a16:creationId xmlns:a16="http://schemas.microsoft.com/office/drawing/2014/main" id="{842DA984-1D2F-2140-8491-B516D776CAC4}"/>
              </a:ext>
            </a:extLst>
          </p:cNvPr>
          <p:cNvSpPr/>
          <p:nvPr/>
        </p:nvSpPr>
        <p:spPr>
          <a:xfrm>
            <a:off x="0" y="4910678"/>
            <a:ext cx="4279900" cy="1947322"/>
          </a:xfrm>
          <a:custGeom>
            <a:avLst/>
            <a:gdLst>
              <a:gd name="connsiteX0" fmla="*/ 1467015 w 4279900"/>
              <a:gd name="connsiteY0" fmla="*/ 0 h 1947322"/>
              <a:gd name="connsiteX1" fmla="*/ 4279900 w 4279900"/>
              <a:gd name="connsiteY1" fmla="*/ 1947322 h 1947322"/>
              <a:gd name="connsiteX2" fmla="*/ 0 w 4279900"/>
              <a:gd name="connsiteY2" fmla="*/ 1947322 h 1947322"/>
              <a:gd name="connsiteX3" fmla="*/ 0 w 4279900"/>
              <a:gd name="connsiteY3" fmla="*/ 1020577 h 1947322"/>
            </a:gdLst>
            <a:ahLst/>
            <a:cxnLst>
              <a:cxn ang="0">
                <a:pos x="connsiteX0" y="connsiteY0"/>
              </a:cxn>
              <a:cxn ang="0">
                <a:pos x="connsiteX1" y="connsiteY1"/>
              </a:cxn>
              <a:cxn ang="0">
                <a:pos x="connsiteX2" y="connsiteY2"/>
              </a:cxn>
              <a:cxn ang="0">
                <a:pos x="connsiteX3" y="connsiteY3"/>
              </a:cxn>
            </a:cxnLst>
            <a:rect l="l" t="t" r="r" b="b"/>
            <a:pathLst>
              <a:path w="4279900" h="1947322">
                <a:moveTo>
                  <a:pt x="1467015" y="0"/>
                </a:moveTo>
                <a:lnTo>
                  <a:pt x="4279900" y="1947322"/>
                </a:lnTo>
                <a:lnTo>
                  <a:pt x="0" y="1947322"/>
                </a:lnTo>
                <a:lnTo>
                  <a:pt x="0" y="1020577"/>
                </a:lnTo>
                <a:close/>
              </a:path>
            </a:pathLst>
          </a:custGeom>
          <a:gradFill>
            <a:gsLst>
              <a:gs pos="0">
                <a:srgbClr val="FF555F"/>
              </a:gs>
              <a:gs pos="93000">
                <a:schemeClr val="accent2">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sp>
        <p:nvSpPr>
          <p:cNvPr id="24" name="Freeform 23">
            <a:extLst>
              <a:ext uri="{FF2B5EF4-FFF2-40B4-BE49-F238E27FC236}">
                <a16:creationId xmlns:a16="http://schemas.microsoft.com/office/drawing/2014/main" id="{321975A5-5726-314A-B546-DA0044580E14}"/>
              </a:ext>
            </a:extLst>
          </p:cNvPr>
          <p:cNvSpPr/>
          <p:nvPr/>
        </p:nvSpPr>
        <p:spPr>
          <a:xfrm>
            <a:off x="1745857" y="5440650"/>
            <a:ext cx="2442751" cy="1417350"/>
          </a:xfrm>
          <a:custGeom>
            <a:avLst/>
            <a:gdLst>
              <a:gd name="connsiteX0" fmla="*/ 2031703 w 2442751"/>
              <a:gd name="connsiteY0" fmla="*/ 0 h 1417350"/>
              <a:gd name="connsiteX1" fmla="*/ 2442751 w 2442751"/>
              <a:gd name="connsiteY1" fmla="*/ 267995 h 1417350"/>
              <a:gd name="connsiteX2" fmla="*/ 783199 w 2442751"/>
              <a:gd name="connsiteY2" fmla="*/ 1417350 h 1417350"/>
              <a:gd name="connsiteX3" fmla="*/ 0 w 2442751"/>
              <a:gd name="connsiteY3" fmla="*/ 1417350 h 1417350"/>
            </a:gdLst>
            <a:ahLst/>
            <a:cxnLst>
              <a:cxn ang="0">
                <a:pos x="connsiteX0" y="connsiteY0"/>
              </a:cxn>
              <a:cxn ang="0">
                <a:pos x="connsiteX1" y="connsiteY1"/>
              </a:cxn>
              <a:cxn ang="0">
                <a:pos x="connsiteX2" y="connsiteY2"/>
              </a:cxn>
              <a:cxn ang="0">
                <a:pos x="connsiteX3" y="connsiteY3"/>
              </a:cxn>
            </a:cxnLst>
            <a:rect l="l" t="t" r="r" b="b"/>
            <a:pathLst>
              <a:path w="2442751" h="1417350">
                <a:moveTo>
                  <a:pt x="2031703" y="0"/>
                </a:moveTo>
                <a:lnTo>
                  <a:pt x="2442751" y="267995"/>
                </a:lnTo>
                <a:lnTo>
                  <a:pt x="783199" y="1417350"/>
                </a:lnTo>
                <a:lnTo>
                  <a:pt x="0" y="1417350"/>
                </a:lnTo>
                <a:close/>
              </a:path>
            </a:pathLst>
          </a:custGeom>
          <a:gradFill>
            <a:gsLst>
              <a:gs pos="0">
                <a:schemeClr val="accent1"/>
              </a:gs>
              <a:gs pos="89000">
                <a:schemeClr val="accent1">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sp>
        <p:nvSpPr>
          <p:cNvPr id="2" name="Footer Placeholder 1">
            <a:extLst>
              <a:ext uri="{FF2B5EF4-FFF2-40B4-BE49-F238E27FC236}">
                <a16:creationId xmlns:a16="http://schemas.microsoft.com/office/drawing/2014/main" id="{838D284C-7154-401F-9518-EB35035E34D3}"/>
              </a:ext>
            </a:extLst>
          </p:cNvPr>
          <p:cNvSpPr>
            <a:spLocks noGrp="1"/>
          </p:cNvSpPr>
          <p:nvPr>
            <p:ph type="ftr" sz="quarter" idx="16"/>
          </p:nvPr>
        </p:nvSpPr>
        <p:spPr/>
        <p:txBody>
          <a:bodyPr/>
          <a:lstStyle>
            <a:lvl1pPr>
              <a:defRPr>
                <a:solidFill>
                  <a:schemeClr val="bg1"/>
                </a:solidFill>
              </a:defRPr>
            </a:lvl1pPr>
          </a:lstStyle>
          <a:p>
            <a:endParaRPr lang="en-US"/>
          </a:p>
        </p:txBody>
      </p:sp>
      <p:sp>
        <p:nvSpPr>
          <p:cNvPr id="30" name="Freeform 28">
            <a:extLst>
              <a:ext uri="{FF2B5EF4-FFF2-40B4-BE49-F238E27FC236}">
                <a16:creationId xmlns:a16="http://schemas.microsoft.com/office/drawing/2014/main" id="{447BDDC6-505D-4732-B677-284CBEC734D1}"/>
              </a:ext>
            </a:extLst>
          </p:cNvPr>
          <p:cNvSpPr/>
          <p:nvPr/>
        </p:nvSpPr>
        <p:spPr>
          <a:xfrm rot="10800000">
            <a:off x="9763185" y="-1"/>
            <a:ext cx="2428815" cy="1426848"/>
          </a:xfrm>
          <a:custGeom>
            <a:avLst/>
            <a:gdLst>
              <a:gd name="connsiteX0" fmla="*/ 991465 w 2428815"/>
              <a:gd name="connsiteY0" fmla="*/ 1426848 h 1426848"/>
              <a:gd name="connsiteX1" fmla="*/ 0 w 2428815"/>
              <a:gd name="connsiteY1" fmla="*/ 1426848 h 1426848"/>
              <a:gd name="connsiteX2" fmla="*/ 0 w 2428815"/>
              <a:gd name="connsiteY2" fmla="*/ 1283606 h 1426848"/>
              <a:gd name="connsiteX3" fmla="*/ 1845489 w 2428815"/>
              <a:gd name="connsiteY3" fmla="*/ 0 h 1426848"/>
              <a:gd name="connsiteX4" fmla="*/ 2428815 w 2428815"/>
              <a:gd name="connsiteY4" fmla="*/ 399380 h 142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15" h="1426848">
                <a:moveTo>
                  <a:pt x="991465" y="1426848"/>
                </a:moveTo>
                <a:lnTo>
                  <a:pt x="0" y="1426848"/>
                </a:lnTo>
                <a:lnTo>
                  <a:pt x="0" y="1283606"/>
                </a:lnTo>
                <a:lnTo>
                  <a:pt x="1845489" y="0"/>
                </a:lnTo>
                <a:lnTo>
                  <a:pt x="2428815" y="399380"/>
                </a:lnTo>
                <a:close/>
              </a:path>
            </a:pathLst>
          </a:custGeom>
          <a:gradFill>
            <a:gsLst>
              <a:gs pos="0">
                <a:schemeClr val="accent2"/>
              </a:gs>
              <a:gs pos="89000">
                <a:schemeClr val="accent2">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sp>
        <p:nvSpPr>
          <p:cNvPr id="16" name="TextBox 15">
            <a:extLst>
              <a:ext uri="{FF2B5EF4-FFF2-40B4-BE49-F238E27FC236}">
                <a16:creationId xmlns:a16="http://schemas.microsoft.com/office/drawing/2014/main" id="{07A5D467-3077-47DD-939A-561425A39FE1}"/>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solidFill>
                  <a:schemeClr val="bg1"/>
                </a:solidFill>
              </a:rPr>
              <a:pPr lvl="0"/>
              <a:t>‹#›</a:t>
            </a:fld>
            <a:endParaRPr lang="en-US">
              <a:solidFill>
                <a:schemeClr val="bg1"/>
              </a:solidFill>
            </a:endParaRPr>
          </a:p>
        </p:txBody>
      </p:sp>
    </p:spTree>
    <p:extLst>
      <p:ext uri="{BB962C8B-B14F-4D97-AF65-F5344CB8AC3E}">
        <p14:creationId xmlns:p14="http://schemas.microsoft.com/office/powerpoint/2010/main" val="40604352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Content w/ Subtitle">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49B78C9-7BB7-49D7-954F-5AA9382FC932}"/>
              </a:ext>
            </a:extLst>
          </p:cNvPr>
          <p:cNvSpPr/>
          <p:nvPr/>
        </p:nvSpPr>
        <p:spPr>
          <a:xfrm rot="3341389" flipH="1">
            <a:off x="1622745" y="-3539070"/>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2">
            <a:extLst>
              <a:ext uri="{FF2B5EF4-FFF2-40B4-BE49-F238E27FC236}">
                <a16:creationId xmlns:a16="http://schemas.microsoft.com/office/drawing/2014/main" id="{0B949801-D1CB-4FAA-AA6A-7CA71D329D2D}"/>
              </a:ext>
            </a:extLst>
          </p:cNvPr>
          <p:cNvSpPr>
            <a:spLocks noGrp="1"/>
          </p:cNvSpPr>
          <p:nvPr>
            <p:ph type="body" sz="quarter" idx="12" hasCustomPrompt="1"/>
            <p:custDataLst>
              <p:tags r:id="rId1"/>
            </p:custDataLst>
          </p:nvPr>
        </p:nvSpPr>
        <p:spPr>
          <a:xfrm>
            <a:off x="442799" y="1457999"/>
            <a:ext cx="11288344" cy="276998"/>
          </a:xfrm>
          <a:prstGeom prst="rect">
            <a:avLst/>
          </a:prstGeom>
        </p:spPr>
        <p:txBody>
          <a:bodyPr vert="horz" lIns="0" anchor="t">
            <a:sp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amet, </a:t>
            </a:r>
            <a:r>
              <a:rPr lang="en-US" err="1"/>
              <a:t>consectetur</a:t>
            </a:r>
            <a:r>
              <a:rPr lang="en-US"/>
              <a:t> </a:t>
            </a:r>
            <a:r>
              <a:rPr lang="en-US" err="1"/>
              <a:t>adipisicing</a:t>
            </a:r>
            <a:r>
              <a:rPr lang="en-US"/>
              <a:t> </a:t>
            </a:r>
            <a:r>
              <a:rPr lang="en-US" err="1"/>
              <a:t>elit</a:t>
            </a:r>
            <a:endParaRPr lang="en-US"/>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17298" y="6396668"/>
            <a:ext cx="931790" cy="271466"/>
          </a:xfrm>
          <a:prstGeom prst="rect">
            <a:avLst/>
          </a:prstGeom>
        </p:spPr>
      </p:pic>
      <p:sp>
        <p:nvSpPr>
          <p:cNvPr id="25" name="Text Placeholder 2">
            <a:extLst>
              <a:ext uri="{FF2B5EF4-FFF2-40B4-BE49-F238E27FC236}">
                <a16:creationId xmlns:a16="http://schemas.microsoft.com/office/drawing/2014/main" id="{09D40800-6625-A94C-8460-63F6730AD1F3}"/>
              </a:ext>
            </a:extLst>
          </p:cNvPr>
          <p:cNvSpPr>
            <a:spLocks noGrp="1"/>
          </p:cNvSpPr>
          <p:nvPr>
            <p:ph type="body" sz="quarter" idx="14"/>
          </p:nvPr>
        </p:nvSpPr>
        <p:spPr>
          <a:xfrm>
            <a:off x="4428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6" name="Title 3">
            <a:extLst>
              <a:ext uri="{FF2B5EF4-FFF2-40B4-BE49-F238E27FC236}">
                <a16:creationId xmlns:a16="http://schemas.microsoft.com/office/drawing/2014/main" id="{7AB5DCBE-1D2A-43D5-A777-58863EDF1C5A}"/>
              </a:ext>
            </a:extLst>
          </p:cNvPr>
          <p:cNvSpPr>
            <a:spLocks noGrp="1"/>
          </p:cNvSpPr>
          <p:nvPr>
            <p:ph type="title" hasCustomPrompt="1"/>
          </p:nvPr>
        </p:nvSpPr>
        <p:spPr>
          <a:xfrm>
            <a:off x="442799" y="388845"/>
            <a:ext cx="11303999" cy="990001"/>
          </a:xfrm>
        </p:spPr>
        <p:txBody>
          <a:bodyPr vert="horz" lIns="0" tIns="45720" rIns="91440" bIns="45720" rtlCol="0" anchor="ctr" anchorCtr="0">
            <a:noAutofit/>
          </a:bodyPr>
          <a:lstStyle>
            <a:lvl1pPr>
              <a:defRPr lang="en-GB" dirty="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3" name="Rectangle 22">
            <a:extLst>
              <a:ext uri="{FF2B5EF4-FFF2-40B4-BE49-F238E27FC236}">
                <a16:creationId xmlns:a16="http://schemas.microsoft.com/office/drawing/2014/main" id="{9716A898-5A89-4CA5-9B40-95FBB2829B5C}"/>
              </a:ext>
            </a:extLst>
          </p:cNvPr>
          <p:cNvSpPr/>
          <p:nvPr/>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5" name="Freeform: Shape 14">
            <a:extLst>
              <a:ext uri="{FF2B5EF4-FFF2-40B4-BE49-F238E27FC236}">
                <a16:creationId xmlns:a16="http://schemas.microsoft.com/office/drawing/2014/main" id="{E1BEBC27-A4DD-4672-8056-53320A57DF87}"/>
              </a:ext>
            </a:extLst>
          </p:cNvPr>
          <p:cNvSpPr/>
          <p:nvPr/>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6" name="Freeform: Shape 15">
            <a:extLst>
              <a:ext uri="{FF2B5EF4-FFF2-40B4-BE49-F238E27FC236}">
                <a16:creationId xmlns:a16="http://schemas.microsoft.com/office/drawing/2014/main" id="{6ECBC53C-7DFD-4D73-BD13-DCA234AEE227}"/>
              </a:ext>
            </a:extLst>
          </p:cNvPr>
          <p:cNvSpPr/>
          <p:nvPr/>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8" name="Footer Placeholder 3">
            <a:extLst>
              <a:ext uri="{FF2B5EF4-FFF2-40B4-BE49-F238E27FC236}">
                <a16:creationId xmlns:a16="http://schemas.microsoft.com/office/drawing/2014/main" id="{761282A5-D45A-4A07-8CAF-7B8F97E7B803}"/>
              </a:ext>
            </a:extLst>
          </p:cNvPr>
          <p:cNvSpPr>
            <a:spLocks noGrp="1"/>
          </p:cNvSpPr>
          <p:nvPr>
            <p:ph type="ftr" sz="quarter" idx="3"/>
          </p:nvPr>
        </p:nvSpPr>
        <p:spPr>
          <a:xfrm>
            <a:off x="714713"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19" name="TextBox 18">
            <a:extLst>
              <a:ext uri="{FF2B5EF4-FFF2-40B4-BE49-F238E27FC236}">
                <a16:creationId xmlns:a16="http://schemas.microsoft.com/office/drawing/2014/main" id="{E1D3BC51-7691-417E-9C98-81FFA8F3AC8C}"/>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pPr lvl="0"/>
              <a:t>‹#›</a:t>
            </a:fld>
            <a:endParaRPr lang="en-US"/>
          </a:p>
        </p:txBody>
      </p:sp>
      <p:sp>
        <p:nvSpPr>
          <p:cNvPr id="5" name="Content Placeholder 4">
            <a:extLst>
              <a:ext uri="{FF2B5EF4-FFF2-40B4-BE49-F238E27FC236}">
                <a16:creationId xmlns:a16="http://schemas.microsoft.com/office/drawing/2014/main" id="{7DD5333B-D8D6-491C-8EAC-53588F8C3FCC}"/>
              </a:ext>
            </a:extLst>
          </p:cNvPr>
          <p:cNvSpPr>
            <a:spLocks noGrp="1"/>
          </p:cNvSpPr>
          <p:nvPr>
            <p:ph sz="quarter" idx="15" hasCustomPrompt="1"/>
          </p:nvPr>
        </p:nvSpPr>
        <p:spPr>
          <a:xfrm>
            <a:off x="442799" y="2249827"/>
            <a:ext cx="11303999" cy="3888000"/>
          </a:xfrm>
        </p:spPr>
        <p:txBody>
          <a:bodyPr/>
          <a:lstStyle>
            <a:lvl1pPr>
              <a:defRPr/>
            </a:lvl1pPr>
          </a:lstStyle>
          <a:p>
            <a:pPr lvl="0"/>
            <a:r>
              <a:rPr lang="en-US"/>
              <a:t>Click to add text and use Alt, Shift plus the arrow keys to change to other placeholder text styles, such as bullet levels and body headings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161893"/>
      </p:ext>
    </p:extLst>
  </p:cSld>
  <p:clrMapOvr>
    <a:masterClrMapping/>
  </p:clrMapOvr>
  <p:extLst>
    <p:ext uri="{DCECCB84-F9BA-43D5-87BE-67443E8EF086}">
      <p15:sldGuideLst xmlns:p15="http://schemas.microsoft.com/office/powerpoint/2012/main">
        <p15:guide id="1" orient="horz" pos="14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w/ Subtitle">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D11DE4A4-8A73-47DE-998E-AEEEE66D8A3D}"/>
              </a:ext>
            </a:extLst>
          </p:cNvPr>
          <p:cNvSpPr/>
          <p:nvPr/>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22">
            <a:extLst>
              <a:ext uri="{FF2B5EF4-FFF2-40B4-BE49-F238E27FC236}">
                <a16:creationId xmlns:a16="http://schemas.microsoft.com/office/drawing/2014/main" id="{F004A700-4D6B-794D-9E1F-B688ED6936D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17298" y="6396668"/>
            <a:ext cx="931790" cy="271466"/>
          </a:xfrm>
          <a:prstGeom prst="rect">
            <a:avLst/>
          </a:prstGeom>
        </p:spPr>
      </p:pic>
      <p:sp>
        <p:nvSpPr>
          <p:cNvPr id="25" name="Title 3">
            <a:extLst>
              <a:ext uri="{FF2B5EF4-FFF2-40B4-BE49-F238E27FC236}">
                <a16:creationId xmlns:a16="http://schemas.microsoft.com/office/drawing/2014/main" id="{F679A7A8-7517-400C-92F2-47DF5DFAE4D7}"/>
              </a:ext>
            </a:extLst>
          </p:cNvPr>
          <p:cNvSpPr>
            <a:spLocks noGrp="1"/>
          </p:cNvSpPr>
          <p:nvPr>
            <p:ph type="title" hasCustomPrompt="1"/>
          </p:nvPr>
        </p:nvSpPr>
        <p:spPr>
          <a:xfrm>
            <a:off x="442799" y="388845"/>
            <a:ext cx="11303999" cy="990001"/>
          </a:xfrm>
        </p:spPr>
        <p:txBody>
          <a:bodyPr vert="horz" lIns="0" tIns="45720" rIns="91440" bIns="45720" rtlCol="0" anchor="ctr" anchorCtr="0">
            <a:noAutofit/>
          </a:bodyPr>
          <a:lstStyle>
            <a:lvl1pPr>
              <a:defRPr lang="en-GB" dirty="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6" name="Text Placeholder 22">
            <a:extLst>
              <a:ext uri="{FF2B5EF4-FFF2-40B4-BE49-F238E27FC236}">
                <a16:creationId xmlns:a16="http://schemas.microsoft.com/office/drawing/2014/main" id="{C5BFAF6D-F9A4-4082-BB3E-3585BE018455}"/>
              </a:ext>
            </a:extLst>
          </p:cNvPr>
          <p:cNvSpPr>
            <a:spLocks noGrp="1"/>
          </p:cNvSpPr>
          <p:nvPr>
            <p:ph type="body" sz="quarter" idx="12" hasCustomPrompt="1"/>
            <p:custDataLst>
              <p:tags r:id="rId1"/>
            </p:custDataLst>
          </p:nvPr>
        </p:nvSpPr>
        <p:spPr>
          <a:xfrm>
            <a:off x="442799" y="1457999"/>
            <a:ext cx="11288344" cy="276999"/>
          </a:xfrm>
          <a:prstGeom prst="rect">
            <a:avLst/>
          </a:prstGeom>
        </p:spPr>
        <p:txBody>
          <a:bodyPr vert="horz" lIns="0" tIns="0" rIns="0" bIns="0" rtlCol="0" anchor="t">
            <a:spAutoFit/>
          </a:bodyPr>
          <a:lstStyle>
            <a:lvl1pPr marL="0" indent="0">
              <a:lnSpc>
                <a:spcPct val="100000"/>
              </a:lnSpc>
              <a:spcBef>
                <a:spcPts val="0"/>
              </a:spcBef>
              <a:buNone/>
              <a:defRPr lang="en-US" sz="1800" b="0" dirty="0">
                <a:solidFill>
                  <a:schemeClr val="tx2"/>
                </a:solidFill>
                <a:latin typeface="+mn-lt"/>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Rectangle 15">
            <a:extLst>
              <a:ext uri="{FF2B5EF4-FFF2-40B4-BE49-F238E27FC236}">
                <a16:creationId xmlns:a16="http://schemas.microsoft.com/office/drawing/2014/main" id="{F022FA43-3E87-4FEF-93E8-E316AF48C481}"/>
              </a:ext>
            </a:extLst>
          </p:cNvPr>
          <p:cNvSpPr/>
          <p:nvPr/>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9" name="Freeform: Shape 18">
            <a:extLst>
              <a:ext uri="{FF2B5EF4-FFF2-40B4-BE49-F238E27FC236}">
                <a16:creationId xmlns:a16="http://schemas.microsoft.com/office/drawing/2014/main" id="{122699F3-A2B0-491D-9618-7F1A6C8D6248}"/>
              </a:ext>
            </a:extLst>
          </p:cNvPr>
          <p:cNvSpPr/>
          <p:nvPr/>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7" name="Freeform: Shape 26">
            <a:extLst>
              <a:ext uri="{FF2B5EF4-FFF2-40B4-BE49-F238E27FC236}">
                <a16:creationId xmlns:a16="http://schemas.microsoft.com/office/drawing/2014/main" id="{839A74A5-0B9E-494D-AA42-59356F87032E}"/>
              </a:ext>
            </a:extLst>
          </p:cNvPr>
          <p:cNvSpPr/>
          <p:nvPr/>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3" name="Text Placeholder 2">
            <a:extLst>
              <a:ext uri="{FF2B5EF4-FFF2-40B4-BE49-F238E27FC236}">
                <a16:creationId xmlns:a16="http://schemas.microsoft.com/office/drawing/2014/main" id="{F225A138-8D03-4E68-8998-611A6F18F6F3}"/>
              </a:ext>
            </a:extLst>
          </p:cNvPr>
          <p:cNvSpPr>
            <a:spLocks noGrp="1"/>
          </p:cNvSpPr>
          <p:nvPr>
            <p:ph type="body" sz="quarter" idx="24"/>
          </p:nvPr>
        </p:nvSpPr>
        <p:spPr>
          <a:xfrm>
            <a:off x="442799"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34" name="Footer Placeholder 3">
            <a:extLst>
              <a:ext uri="{FF2B5EF4-FFF2-40B4-BE49-F238E27FC236}">
                <a16:creationId xmlns:a16="http://schemas.microsoft.com/office/drawing/2014/main" id="{DBB6325D-B9C6-4FE6-85DB-5848971DFBB9}"/>
              </a:ext>
            </a:extLst>
          </p:cNvPr>
          <p:cNvSpPr>
            <a:spLocks noGrp="1"/>
          </p:cNvSpPr>
          <p:nvPr>
            <p:ph type="ftr" sz="quarter" idx="3"/>
          </p:nvPr>
        </p:nvSpPr>
        <p:spPr>
          <a:xfrm>
            <a:off x="714713"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36" name="TextBox 35">
            <a:extLst>
              <a:ext uri="{FF2B5EF4-FFF2-40B4-BE49-F238E27FC236}">
                <a16:creationId xmlns:a16="http://schemas.microsoft.com/office/drawing/2014/main" id="{E76EB3F0-47D8-4109-9506-E465830BA776}"/>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pPr lvl="0"/>
              <a:t>‹#›</a:t>
            </a:fld>
            <a:endParaRPr lang="en-US"/>
          </a:p>
        </p:txBody>
      </p:sp>
    </p:spTree>
    <p:extLst>
      <p:ext uri="{BB962C8B-B14F-4D97-AF65-F5344CB8AC3E}">
        <p14:creationId xmlns:p14="http://schemas.microsoft.com/office/powerpoint/2010/main" val="70055856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962B6-595A-4E12-A0A9-6972DDBE6BFF}"/>
              </a:ext>
            </a:extLst>
          </p:cNvPr>
          <p:cNvSpPr>
            <a:spLocks noGrp="1"/>
          </p:cNvSpPr>
          <p:nvPr>
            <p:ph type="title"/>
          </p:nvPr>
        </p:nvSpPr>
        <p:spPr>
          <a:xfrm>
            <a:off x="444001" y="388800"/>
            <a:ext cx="11303999" cy="990001"/>
          </a:xfrm>
          <a:prstGeom prst="rect">
            <a:avLst/>
          </a:prstGeom>
        </p:spPr>
        <p:txBody>
          <a:bodyPr vert="horz" lIns="0" tIns="0" rIns="0" bIns="0" rtlCol="0" anchor="ctr" anchorCtr="0">
            <a:noAutofit/>
          </a:bodyPr>
          <a:lstStyle/>
          <a:p>
            <a:r>
              <a:rPr lang="en-US"/>
              <a:t>Click to edit Master title style</a:t>
            </a:r>
          </a:p>
        </p:txBody>
      </p:sp>
      <p:sp>
        <p:nvSpPr>
          <p:cNvPr id="4" name="Footer Placeholder 3">
            <a:extLst>
              <a:ext uri="{FF2B5EF4-FFF2-40B4-BE49-F238E27FC236}">
                <a16:creationId xmlns:a16="http://schemas.microsoft.com/office/drawing/2014/main" id="{0AEB6CFD-A46F-4D8C-9DC4-9F9723DA0E37}"/>
              </a:ext>
            </a:extLst>
          </p:cNvPr>
          <p:cNvSpPr>
            <a:spLocks noGrp="1"/>
          </p:cNvSpPr>
          <p:nvPr>
            <p:ph type="ftr" sz="quarter" idx="3"/>
          </p:nvPr>
        </p:nvSpPr>
        <p:spPr>
          <a:xfrm>
            <a:off x="714713" y="6480000"/>
            <a:ext cx="2396518" cy="123111"/>
          </a:xfrm>
          <a:prstGeom prst="rect">
            <a:avLst/>
          </a:prstGeom>
        </p:spPr>
        <p:txBody>
          <a:bodyPr vert="horz" lIns="0" tIns="0" rIns="0" bIns="0" rtlCol="0" anchor="t">
            <a:spAutoFit/>
          </a:bodyPr>
          <a:lstStyle>
            <a:lvl1pPr algn="l">
              <a:defRPr sz="800">
                <a:solidFill>
                  <a:schemeClr val="bg2"/>
                </a:solidFill>
              </a:defRPr>
            </a:lvl1pPr>
          </a:lstStyle>
          <a:p>
            <a:endParaRPr lang="en-US"/>
          </a:p>
        </p:txBody>
      </p:sp>
      <p:sp>
        <p:nvSpPr>
          <p:cNvPr id="11" name="TextBox 10">
            <a:extLst>
              <a:ext uri="{FF2B5EF4-FFF2-40B4-BE49-F238E27FC236}">
                <a16:creationId xmlns:a16="http://schemas.microsoft.com/office/drawing/2014/main" id="{0730104F-10D5-4E69-8AD4-DB626BE7DA18}"/>
              </a:ext>
            </a:extLst>
          </p:cNvPr>
          <p:cNvSpPr txBox="1"/>
          <p:nvPr/>
        </p:nvSpPr>
        <p:spPr>
          <a:xfrm>
            <a:off x="442800" y="6480000"/>
            <a:ext cx="125034" cy="123111"/>
          </a:xfrm>
          <a:prstGeom prst="rect">
            <a:avLst/>
          </a:prstGeom>
        </p:spPr>
        <p:txBody>
          <a:bodyPr wrap="none" lIns="0" tIns="0" rIns="0" bIns="0" anchor="ctr">
            <a:spAutoFit/>
          </a:bodyPr>
          <a:lstStyle>
            <a:defPPr>
              <a:defRPr lang="en-US"/>
            </a:defPPr>
            <a:lvl1pPr>
              <a:defRPr sz="800" b="1">
                <a:solidFill>
                  <a:schemeClr val="bg2"/>
                </a:solidFill>
                <a:ea typeface="Cambria" panose="02040503050406030204" pitchFamily="18" charset="0"/>
                <a:cs typeface="Georgia" charset="0"/>
              </a:defRPr>
            </a:lvl1pPr>
          </a:lstStyle>
          <a:p>
            <a:pPr lvl="0"/>
            <a:fld id="{F614F82A-B1F0-497E-B440-1AC0EA5CDB07}" type="slidenum">
              <a:rPr lang="en-US"/>
              <a:pPr lvl="0"/>
              <a:t>‹#›</a:t>
            </a:fld>
            <a:endParaRPr lang="en-US"/>
          </a:p>
        </p:txBody>
      </p:sp>
      <p:sp>
        <p:nvSpPr>
          <p:cNvPr id="12" name="Text Placeholder 11">
            <a:extLst>
              <a:ext uri="{FF2B5EF4-FFF2-40B4-BE49-F238E27FC236}">
                <a16:creationId xmlns:a16="http://schemas.microsoft.com/office/drawing/2014/main" id="{E4D6728C-E3C6-4747-8236-8CE4E25255B2}"/>
              </a:ext>
            </a:extLst>
          </p:cNvPr>
          <p:cNvSpPr>
            <a:spLocks noGrp="1"/>
          </p:cNvSpPr>
          <p:nvPr>
            <p:ph type="body" idx="1"/>
          </p:nvPr>
        </p:nvSpPr>
        <p:spPr>
          <a:xfrm>
            <a:off x="444000" y="1799999"/>
            <a:ext cx="11303999" cy="4320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empower - DO NOT DELETE!!!" hidden="1">
            <a:extLst>
              <a:ext uri="{FF2B5EF4-FFF2-40B4-BE49-F238E27FC236}">
                <a16:creationId xmlns:a16="http://schemas.microsoft.com/office/drawing/2014/main" id="{F8138B8F-DC43-4331-9714-179CEC0AB132}"/>
              </a:ext>
            </a:extLst>
          </p:cNvPr>
          <p:cNvSpPr/>
          <p:nvPr>
            <p:custDataLst>
              <p:tags r:id="rId20"/>
            </p:custDataLst>
          </p:nvPr>
        </p:nvSpPr>
        <p:spPr>
          <a:xfrm>
            <a:off x="0" y="0"/>
            <a:ext cx="0" cy="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25469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9" r:id="rId15"/>
    <p:sldLayoutId id="2147483680" r:id="rId16"/>
    <p:sldLayoutId id="2147483681" r:id="rId17"/>
    <p:sldLayoutId id="2147483682" r:id="rId18"/>
  </p:sldLayoutIdLst>
  <p:txStyles>
    <p:titleStyle>
      <a:lvl1pPr marL="0" indent="0" algn="l" defTabSz="914400" rtl="0" eaLnBrk="1" latinLnBrk="0" hangingPunct="1">
        <a:lnSpc>
          <a:spcPct val="100000"/>
        </a:lnSpc>
        <a:spcBef>
          <a:spcPts val="0"/>
        </a:spcBef>
        <a:spcAft>
          <a:spcPts val="600"/>
        </a:spcAft>
        <a:buClr>
          <a:schemeClr val="bg1"/>
        </a:buClr>
        <a:buSzPct val="100000"/>
        <a:buFont typeface="Arial" panose="020B0604020202020204" pitchFamily="34" charset="0"/>
        <a:buNone/>
        <a:defRPr lang="en-GB" sz="3200" b="0" kern="1200" dirty="0">
          <a:solidFill>
            <a:schemeClr val="tx2"/>
          </a:solidFill>
          <a:latin typeface="+mj-lt"/>
          <a:ea typeface="Cambria" panose="02040503050406030204" pitchFamily="18" charset="0"/>
          <a:cs typeface="Calibri" panose="020F0502020204030204" pitchFamily="34" charset="0"/>
        </a:defRPr>
      </a:lvl1pPr>
    </p:titleStyle>
    <p:bodyStyle>
      <a:lvl1pPr marL="0" indent="0" algn="l" defTabSz="914400" rtl="0" eaLnBrk="1" latinLnBrk="0" hangingPunct="1">
        <a:lnSpc>
          <a:spcPct val="105000"/>
        </a:lnSpc>
        <a:spcBef>
          <a:spcPts val="1200"/>
        </a:spcBef>
        <a:spcAft>
          <a:spcPts val="0"/>
        </a:spcAft>
        <a:buClr>
          <a:schemeClr val="accent1"/>
        </a:buClr>
        <a:buSzPct val="100000"/>
        <a:buFont typeface="Arial" panose="020B0604020202020204" pitchFamily="34" charset="0"/>
        <a:buNone/>
        <a:defRPr lang="en-US" sz="1400" b="0" kern="1200" dirty="0">
          <a:solidFill>
            <a:schemeClr val="tx2"/>
          </a:solidFill>
          <a:latin typeface="+mn-lt"/>
          <a:ea typeface="Cambria" panose="02040503050406030204" pitchFamily="18" charset="0"/>
          <a:cs typeface="Calibri" panose="020F0502020204030204" pitchFamily="34" charset="0"/>
        </a:defRPr>
      </a:lvl1pPr>
      <a:lvl2pPr marL="252000" indent="-252000" algn="l" defTabSz="914400" rtl="0" eaLnBrk="1" latinLnBrk="0" hangingPunct="1">
        <a:lnSpc>
          <a:spcPct val="105000"/>
        </a:lnSpc>
        <a:spcBef>
          <a:spcPts val="1200"/>
        </a:spcBef>
        <a:spcAft>
          <a:spcPts val="0"/>
        </a:spcAft>
        <a:buClr>
          <a:schemeClr val="accent1"/>
        </a:buClr>
        <a:buFont typeface="Arial" panose="020B0604020202020204" pitchFamily="34" charset="0"/>
        <a:buChar char="■"/>
        <a:defRPr lang="en-US" sz="1400" b="0" kern="1200" dirty="0">
          <a:solidFill>
            <a:schemeClr val="tx2"/>
          </a:solidFill>
          <a:latin typeface="+mn-lt"/>
          <a:ea typeface="Cambria" panose="02040503050406030204" pitchFamily="18" charset="0"/>
          <a:cs typeface="Calibri" panose="020F0502020204030204" pitchFamily="34" charset="0"/>
        </a:defRPr>
      </a:lvl2pPr>
      <a:lvl3pPr marL="504000" indent="-252000" algn="l" defTabSz="914400" rtl="0" eaLnBrk="1" latinLnBrk="0" hangingPunct="1">
        <a:lnSpc>
          <a:spcPct val="105000"/>
        </a:lnSpc>
        <a:spcBef>
          <a:spcPts val="600"/>
        </a:spcBef>
        <a:spcAft>
          <a:spcPts val="0"/>
        </a:spcAft>
        <a:buClr>
          <a:schemeClr val="accent1"/>
        </a:buClr>
        <a:buSzPct val="80000"/>
        <a:buFont typeface="Arial" panose="020B0604020202020204" pitchFamily="34" charset="0"/>
        <a:buChar char="►"/>
        <a:defRPr lang="en-US" sz="1200" kern="1200" dirty="0">
          <a:solidFill>
            <a:schemeClr val="tx2"/>
          </a:solidFill>
          <a:latin typeface="+mn-lt"/>
          <a:ea typeface="Cambria" panose="02040503050406030204" pitchFamily="18" charset="0"/>
          <a:cs typeface="Calibri" panose="020F0502020204030204" pitchFamily="34" charset="0"/>
        </a:defRPr>
      </a:lvl3pPr>
      <a:lvl4pPr marL="756000" indent="-252000" algn="l" defTabSz="914400" rtl="0" eaLnBrk="1" latinLnBrk="0" hangingPunct="1">
        <a:lnSpc>
          <a:spcPct val="105000"/>
        </a:lnSpc>
        <a:spcBef>
          <a:spcPts val="300"/>
        </a:spcBef>
        <a:spcAft>
          <a:spcPts val="0"/>
        </a:spcAft>
        <a:buClr>
          <a:schemeClr val="accent1"/>
        </a:buClr>
        <a:buSzPct val="100000"/>
        <a:buFont typeface="Arial" panose="020B0604020202020204" pitchFamily="34" charset="0"/>
        <a:buChar char="•"/>
        <a:defRPr lang="en-US" sz="1100" kern="1200" dirty="0">
          <a:solidFill>
            <a:schemeClr val="tx2"/>
          </a:solidFill>
          <a:latin typeface="+mn-lt"/>
          <a:ea typeface="+mn-ea"/>
          <a:cs typeface="+mn-cs"/>
        </a:defRPr>
      </a:lvl4pPr>
      <a:lvl5pPr marL="0" indent="0" algn="l" defTabSz="914400" rtl="0" eaLnBrk="1" latinLnBrk="0" hangingPunct="1">
        <a:lnSpc>
          <a:spcPct val="105000"/>
        </a:lnSpc>
        <a:spcBef>
          <a:spcPts val="1800"/>
        </a:spcBef>
        <a:spcAft>
          <a:spcPts val="0"/>
        </a:spcAft>
        <a:buFontTx/>
        <a:buNone/>
        <a:defRPr lang="en-GB" sz="1600" b="1" kern="1200" dirty="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79">
          <p15:clr>
            <a:srgbClr val="F26B43"/>
          </p15:clr>
        </p15:guide>
        <p15:guide id="3" pos="7401">
          <p15:clr>
            <a:srgbClr val="F26B43"/>
          </p15:clr>
        </p15:guide>
        <p15:guide id="4" orient="horz" pos="4088">
          <p15:clr>
            <a:srgbClr val="F26B43"/>
          </p15:clr>
        </p15:guide>
        <p15:guide id="11" orient="horz" pos="232">
          <p15:clr>
            <a:srgbClr val="F26B43"/>
          </p15:clr>
        </p15:guide>
        <p15:guide id="12" orient="horz" pos="777">
          <p15:clr>
            <a:srgbClr val="F26B43"/>
          </p15:clr>
        </p15:guide>
        <p15:guide id="13" orient="horz" pos="913">
          <p15:clr>
            <a:srgbClr val="F26B43"/>
          </p15:clr>
        </p15:guide>
        <p15:guide id="14" orient="horz" pos="1117">
          <p15:clr>
            <a:srgbClr val="F26B43"/>
          </p15:clr>
        </p15:guide>
        <p15:guide id="15" orient="horz" pos="3861">
          <p15:clr>
            <a:srgbClr val="F26B43"/>
          </p15:clr>
        </p15:guide>
        <p15:guide id="16" orient="horz" pos="1412">
          <p15:clr>
            <a:srgbClr val="F26B43"/>
          </p15:clr>
        </p15:guide>
        <p15:guide id="17"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0.gif"/><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sv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2E7AA47-6FDC-400E-49B6-DFC606C625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400484"/>
            <a:ext cx="6095999" cy="5457516"/>
          </a:xfrm>
          <a:prstGeom prst="rect">
            <a:avLst/>
          </a:prstGeom>
        </p:spPr>
      </p:pic>
      <p:sp>
        <p:nvSpPr>
          <p:cNvPr id="15" name="Rectangle 14">
            <a:extLst>
              <a:ext uri="{FF2B5EF4-FFF2-40B4-BE49-F238E27FC236}">
                <a16:creationId xmlns:a16="http://schemas.microsoft.com/office/drawing/2014/main" id="{98C450B5-207B-40BE-960A-1817EBFCA963}"/>
              </a:ext>
            </a:extLst>
          </p:cNvPr>
          <p:cNvSpPr/>
          <p:nvPr/>
        </p:nvSpPr>
        <p:spPr>
          <a:xfrm flipH="1" flipV="1">
            <a:off x="0" y="0"/>
            <a:ext cx="9601200" cy="2627310"/>
          </a:xfrm>
          <a:prstGeom prst="rect">
            <a:avLst/>
          </a:prstGeom>
          <a:gradFill flip="none" rotWithShape="1">
            <a:gsLst>
              <a:gs pos="52000">
                <a:schemeClr val="accent2">
                  <a:alpha val="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9E907EC9-933F-8C29-077A-D785931C65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4400" y="457616"/>
            <a:ext cx="2344600" cy="684000"/>
          </a:xfrm>
          <a:prstGeom prst="rect">
            <a:avLst/>
          </a:prstGeom>
        </p:spPr>
      </p:pic>
      <p:grpSp>
        <p:nvGrpSpPr>
          <p:cNvPr id="16" name="Group 15">
            <a:extLst>
              <a:ext uri="{FF2B5EF4-FFF2-40B4-BE49-F238E27FC236}">
                <a16:creationId xmlns:a16="http://schemas.microsoft.com/office/drawing/2014/main" id="{8DADCDBF-F073-991B-0EAC-D74AEDEB91BD}"/>
              </a:ext>
            </a:extLst>
          </p:cNvPr>
          <p:cNvGrpSpPr/>
          <p:nvPr/>
        </p:nvGrpSpPr>
        <p:grpSpPr>
          <a:xfrm>
            <a:off x="16370" y="1433160"/>
            <a:ext cx="8609028" cy="2616939"/>
            <a:chOff x="0" y="2035707"/>
            <a:chExt cx="8609028" cy="2616939"/>
          </a:xfrm>
        </p:grpSpPr>
        <p:sp>
          <p:nvSpPr>
            <p:cNvPr id="7" name="TextBox 6">
              <a:extLst>
                <a:ext uri="{FF2B5EF4-FFF2-40B4-BE49-F238E27FC236}">
                  <a16:creationId xmlns:a16="http://schemas.microsoft.com/office/drawing/2014/main" id="{B1D868B1-2B25-47EF-543E-F8AB7A0A501F}"/>
                </a:ext>
              </a:extLst>
            </p:cNvPr>
            <p:cNvSpPr txBox="1"/>
            <p:nvPr/>
          </p:nvSpPr>
          <p:spPr>
            <a:xfrm>
              <a:off x="303587" y="2035707"/>
              <a:ext cx="8305441" cy="1292662"/>
            </a:xfrm>
            <a:prstGeom prst="rect">
              <a:avLst/>
            </a:prstGeom>
            <a:noFill/>
          </p:spPr>
          <p:txBody>
            <a:bodyPr wrap="square" lIns="0" tIns="0" rIns="0" bIns="0">
              <a:spAutoFit/>
            </a:bodyPr>
            <a:lstStyle/>
            <a:p>
              <a:r>
                <a:rPr lang="en-US" sz="4200" dirty="0">
                  <a:solidFill>
                    <a:schemeClr val="bg1"/>
                  </a:solidFill>
                  <a:latin typeface="+mj-lt"/>
                </a:rPr>
                <a:t>Automating Testing with CORA Code GenY</a:t>
              </a:r>
            </a:p>
          </p:txBody>
        </p:sp>
        <p:cxnSp>
          <p:nvCxnSpPr>
            <p:cNvPr id="8" name="Straight Connector 7">
              <a:extLst>
                <a:ext uri="{FF2B5EF4-FFF2-40B4-BE49-F238E27FC236}">
                  <a16:creationId xmlns:a16="http://schemas.microsoft.com/office/drawing/2014/main" id="{2FC0DC2B-394D-FB9F-AB0A-5B8C50DAC442}"/>
                </a:ext>
              </a:extLst>
            </p:cNvPr>
            <p:cNvCxnSpPr>
              <a:cxnSpLocks/>
            </p:cNvCxnSpPr>
            <p:nvPr/>
          </p:nvCxnSpPr>
          <p:spPr>
            <a:xfrm>
              <a:off x="0" y="4652646"/>
              <a:ext cx="5819775" cy="0"/>
            </a:xfrm>
            <a:prstGeom prst="line">
              <a:avLst/>
            </a:prstGeom>
            <a:ln>
              <a:gradFill>
                <a:gsLst>
                  <a:gs pos="66000">
                    <a:schemeClr val="tx1"/>
                  </a:gs>
                  <a:gs pos="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013F0CE-0912-5149-4B46-2A23BECAD50A}"/>
                </a:ext>
              </a:extLst>
            </p:cNvPr>
            <p:cNvSpPr/>
            <p:nvPr/>
          </p:nvSpPr>
          <p:spPr>
            <a:xfrm>
              <a:off x="0" y="3913679"/>
              <a:ext cx="1939522" cy="403733"/>
            </a:xfrm>
            <a:prstGeom prst="rect">
              <a:avLst/>
            </a:prstGeom>
            <a:gradFill>
              <a:gsLst>
                <a:gs pos="0">
                  <a:schemeClr val="tx1"/>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540000" rtlCol="0" anchor="ctr"/>
            <a:lstStyle/>
            <a:p>
              <a:r>
                <a:rPr lang="en-US" sz="1200" b="1" dirty="0">
                  <a:solidFill>
                    <a:schemeClr val="bg1"/>
                  </a:solidFill>
                </a:rPr>
                <a:t>June  2024</a:t>
              </a:r>
            </a:p>
          </p:txBody>
        </p:sp>
      </p:grpSp>
      <p:pic>
        <p:nvPicPr>
          <p:cNvPr id="26" name="Picture 25">
            <a:extLst>
              <a:ext uri="{FF2B5EF4-FFF2-40B4-BE49-F238E27FC236}">
                <a16:creationId xmlns:a16="http://schemas.microsoft.com/office/drawing/2014/main" id="{65A4B713-913C-AA4D-333B-3A875D14B3E5}"/>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0" y="6800400"/>
            <a:ext cx="12192000" cy="57600"/>
          </a:xfrm>
          <a:prstGeom prst="rect">
            <a:avLst/>
          </a:prstGeom>
        </p:spPr>
      </p:pic>
      <p:sp>
        <p:nvSpPr>
          <p:cNvPr id="3" name="Text Placeholder 5">
            <a:extLst>
              <a:ext uri="{FF2B5EF4-FFF2-40B4-BE49-F238E27FC236}">
                <a16:creationId xmlns:a16="http://schemas.microsoft.com/office/drawing/2014/main" id="{C7087CE7-7FEF-9C1F-46F8-55FF966C80A6}"/>
              </a:ext>
            </a:extLst>
          </p:cNvPr>
          <p:cNvSpPr>
            <a:spLocks noGrp="1"/>
          </p:cNvSpPr>
          <p:nvPr/>
        </p:nvSpPr>
        <p:spPr>
          <a:xfrm>
            <a:off x="318831" y="4185547"/>
            <a:ext cx="9551914" cy="1474751"/>
          </a:xfrm>
          <a:prstGeom prst="rect">
            <a:avLst/>
          </a:prstGeom>
        </p:spPr>
        <p:txBody>
          <a:bodyPr vert="horz" lIns="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0"/>
              </a:spcAft>
            </a:pPr>
            <a:endParaRPr lang="en-US" sz="1600" dirty="0">
              <a:solidFill>
                <a:schemeClr val="bg1"/>
              </a:solidFill>
              <a:latin typeface="+mj-lt"/>
            </a:endParaRPr>
          </a:p>
          <a:p>
            <a:pPr>
              <a:spcAft>
                <a:spcPts val="0"/>
              </a:spcAft>
            </a:pPr>
            <a:endParaRPr lang="en-US" sz="1600" dirty="0">
              <a:solidFill>
                <a:schemeClr val="bg1"/>
              </a:solidFill>
              <a:latin typeface="+mj-lt"/>
            </a:endParaRPr>
          </a:p>
          <a:p>
            <a:pPr>
              <a:spcAft>
                <a:spcPts val="0"/>
              </a:spcAft>
            </a:pPr>
            <a:endParaRPr lang="en-US" sz="1600" dirty="0">
              <a:solidFill>
                <a:schemeClr val="bg1"/>
              </a:solidFill>
              <a:latin typeface="+mj-lt"/>
            </a:endParaRPr>
          </a:p>
          <a:p>
            <a:pPr>
              <a:spcAft>
                <a:spcPts val="0"/>
              </a:spcAft>
            </a:pPr>
            <a:endParaRPr lang="en-US" sz="1600" dirty="0">
              <a:solidFill>
                <a:schemeClr val="bg1"/>
              </a:solidFill>
              <a:latin typeface="+mj-lt"/>
            </a:endParaRPr>
          </a:p>
          <a:p>
            <a:endParaRPr lang="en-US" sz="1600" dirty="0">
              <a:solidFill>
                <a:schemeClr val="bg1"/>
              </a:solidFill>
              <a:latin typeface="+mj-lt"/>
            </a:endParaRPr>
          </a:p>
        </p:txBody>
      </p:sp>
    </p:spTree>
    <p:extLst>
      <p:ext uri="{BB962C8B-B14F-4D97-AF65-F5344CB8AC3E}">
        <p14:creationId xmlns:p14="http://schemas.microsoft.com/office/powerpoint/2010/main" val="3283226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37E0C9-2180-40CA-B4C1-44FE0CFD11DA}"/>
              </a:ext>
            </a:extLst>
          </p:cNvPr>
          <p:cNvSpPr>
            <a:spLocks noGrp="1"/>
          </p:cNvSpPr>
          <p:nvPr>
            <p:ph type="body" sz="quarter" idx="12"/>
          </p:nvPr>
        </p:nvSpPr>
        <p:spPr>
          <a:xfrm>
            <a:off x="362241" y="1344996"/>
            <a:ext cx="11299456" cy="1007413"/>
          </a:xfrm>
        </p:spPr>
        <p:txBody>
          <a:bodyPr lIns="0" tIns="45720" rIns="91440" bIns="45720" anchor="t"/>
          <a:lstStyle/>
          <a:p>
            <a:r>
              <a:rPr lang="en-US" sz="2000" dirty="0">
                <a:solidFill>
                  <a:schemeClr val="bg1"/>
                </a:solidFill>
                <a:latin typeface="Georgia"/>
              </a:rPr>
              <a:t>Genpact’s SDLC solution for an American investment company </a:t>
            </a:r>
            <a:endParaRPr lang="en-IN" sz="2000" dirty="0">
              <a:solidFill>
                <a:schemeClr val="bg1"/>
              </a:solidFill>
            </a:endParaRPr>
          </a:p>
        </p:txBody>
      </p:sp>
      <p:sp>
        <p:nvSpPr>
          <p:cNvPr id="8" name="Title 7">
            <a:extLst>
              <a:ext uri="{FF2B5EF4-FFF2-40B4-BE49-F238E27FC236}">
                <a16:creationId xmlns:a16="http://schemas.microsoft.com/office/drawing/2014/main" id="{E9B2A520-2DB2-4BA4-9482-0E56A4320F5B}"/>
              </a:ext>
            </a:extLst>
          </p:cNvPr>
          <p:cNvSpPr>
            <a:spLocks noGrp="1"/>
          </p:cNvSpPr>
          <p:nvPr>
            <p:ph type="title"/>
          </p:nvPr>
        </p:nvSpPr>
        <p:spPr>
          <a:xfrm>
            <a:off x="313489" y="1018552"/>
            <a:ext cx="11299457" cy="48333"/>
          </a:xfrm>
        </p:spPr>
        <p:txBody>
          <a:bodyPr>
            <a:normAutofit fontScale="90000"/>
          </a:bodyPr>
          <a:lstStyle/>
          <a:p>
            <a:endParaRPr lang="en-IN" sz="3200" dirty="0">
              <a:solidFill>
                <a:schemeClr val="tx2"/>
              </a:solidFill>
              <a:latin typeface="+mj-lt"/>
              <a:ea typeface="Cambria" panose="02040503050406030204" pitchFamily="18" charset="0"/>
              <a:cs typeface="Calibri" panose="020F0502020204030204" pitchFamily="34" charset="0"/>
            </a:endParaRPr>
          </a:p>
        </p:txBody>
      </p:sp>
      <p:grpSp>
        <p:nvGrpSpPr>
          <p:cNvPr id="100" name="Group 99"/>
          <p:cNvGrpSpPr/>
          <p:nvPr/>
        </p:nvGrpSpPr>
        <p:grpSpPr>
          <a:xfrm>
            <a:off x="300679" y="2081948"/>
            <a:ext cx="11510227" cy="4491040"/>
            <a:chOff x="249973" y="2214560"/>
            <a:chExt cx="11510227" cy="4491040"/>
          </a:xfrm>
        </p:grpSpPr>
        <p:grpSp>
          <p:nvGrpSpPr>
            <p:cNvPr id="73" name="Group 72"/>
            <p:cNvGrpSpPr/>
            <p:nvPr/>
          </p:nvGrpSpPr>
          <p:grpSpPr>
            <a:xfrm>
              <a:off x="249973" y="2214560"/>
              <a:ext cx="3795366" cy="4491040"/>
              <a:chOff x="249973" y="2214560"/>
              <a:chExt cx="3795366" cy="4491040"/>
            </a:xfrm>
          </p:grpSpPr>
          <p:grpSp>
            <p:nvGrpSpPr>
              <p:cNvPr id="41" name="Group 40"/>
              <p:cNvGrpSpPr/>
              <p:nvPr/>
            </p:nvGrpSpPr>
            <p:grpSpPr>
              <a:xfrm>
                <a:off x="249973" y="2979420"/>
                <a:ext cx="3758326" cy="3726180"/>
                <a:chOff x="259498" y="2979420"/>
                <a:chExt cx="3758326" cy="3726180"/>
              </a:xfrm>
            </p:grpSpPr>
            <p:sp>
              <p:nvSpPr>
                <p:cNvPr id="25" name="Oval 24"/>
                <p:cNvSpPr/>
                <p:nvPr/>
              </p:nvSpPr>
              <p:spPr>
                <a:xfrm>
                  <a:off x="259498"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24" name="Oval 23"/>
                <p:cNvSpPr/>
                <p:nvPr/>
              </p:nvSpPr>
              <p:spPr>
                <a:xfrm>
                  <a:off x="3111937"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10" name="Rectangle 9"/>
                <p:cNvSpPr/>
                <p:nvPr/>
              </p:nvSpPr>
              <p:spPr>
                <a:xfrm>
                  <a:off x="474684" y="2989670"/>
                  <a:ext cx="3327954" cy="3417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43" name="Freeform 42"/>
              <p:cNvSpPr/>
              <p:nvPr/>
            </p:nvSpPr>
            <p:spPr>
              <a:xfrm>
                <a:off x="457200" y="2869118"/>
                <a:ext cx="3391722" cy="450252"/>
              </a:xfrm>
              <a:custGeom>
                <a:avLst/>
                <a:gdLst>
                  <a:gd name="connsiteX0" fmla="*/ 0 w 3391722"/>
                  <a:gd name="connsiteY0" fmla="*/ 0 h 450252"/>
                  <a:gd name="connsiteX1" fmla="*/ 3391722 w 3391722"/>
                  <a:gd name="connsiteY1" fmla="*/ 0 h 450252"/>
                  <a:gd name="connsiteX2" fmla="*/ 3189622 w 3391722"/>
                  <a:gd name="connsiteY2" fmla="*/ 450252 h 450252"/>
                  <a:gd name="connsiteX3" fmla="*/ 0 w 3391722"/>
                  <a:gd name="connsiteY3" fmla="*/ 450252 h 450252"/>
                </a:gdLst>
                <a:ahLst/>
                <a:cxnLst>
                  <a:cxn ang="0">
                    <a:pos x="connsiteX0" y="connsiteY0"/>
                  </a:cxn>
                  <a:cxn ang="0">
                    <a:pos x="connsiteX1" y="connsiteY1"/>
                  </a:cxn>
                  <a:cxn ang="0">
                    <a:pos x="connsiteX2" y="connsiteY2"/>
                  </a:cxn>
                  <a:cxn ang="0">
                    <a:pos x="connsiteX3" y="connsiteY3"/>
                  </a:cxn>
                </a:cxnLst>
                <a:rect l="l" t="t" r="r" b="b"/>
                <a:pathLst>
                  <a:path w="3391722" h="450252">
                    <a:moveTo>
                      <a:pt x="0" y="0"/>
                    </a:moveTo>
                    <a:lnTo>
                      <a:pt x="3391722" y="0"/>
                    </a:lnTo>
                    <a:lnTo>
                      <a:pt x="3189622" y="450252"/>
                    </a:lnTo>
                    <a:lnTo>
                      <a:pt x="0" y="450252"/>
                    </a:lnTo>
                    <a:close/>
                  </a:path>
                </a:pathLst>
              </a:custGeom>
              <a:solidFill>
                <a:srgbClr val="00AF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87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Challenges</a:t>
                </a:r>
                <a:endParaRPr kumimoji="0" lang="en-GB" sz="1400" b="1" i="0" u="none" strike="noStrike" kern="1200" cap="none" spc="0" normalizeH="0" baseline="0" noProof="0">
                  <a:ln>
                    <a:noFill/>
                  </a:ln>
                  <a:solidFill>
                    <a:prstClr val="white"/>
                  </a:solidFill>
                  <a:effectLst/>
                  <a:uLnTx/>
                  <a:uFillTx/>
                  <a:latin typeface="Georgia"/>
                  <a:ea typeface="+mn-ea"/>
                  <a:cs typeface="+mn-cs"/>
                </a:endParaRPr>
              </a:p>
            </p:txBody>
          </p:sp>
          <p:sp>
            <p:nvSpPr>
              <p:cNvPr id="30" name="Freeform 29"/>
              <p:cNvSpPr/>
              <p:nvPr/>
            </p:nvSpPr>
            <p:spPr>
              <a:xfrm>
                <a:off x="3674878" y="2869118"/>
                <a:ext cx="293672" cy="450252"/>
              </a:xfrm>
              <a:custGeom>
                <a:avLst/>
                <a:gdLst>
                  <a:gd name="connsiteX0" fmla="*/ 214991 w 312404"/>
                  <a:gd name="connsiteY0" fmla="*/ 0 h 478971"/>
                  <a:gd name="connsiteX1" fmla="*/ 312404 w 312404"/>
                  <a:gd name="connsiteY1" fmla="*/ 0 h 478971"/>
                  <a:gd name="connsiteX2" fmla="*/ 97413 w 312404"/>
                  <a:gd name="connsiteY2" fmla="*/ 478971 h 478971"/>
                  <a:gd name="connsiteX3" fmla="*/ 0 w 312404"/>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312404" h="478971">
                    <a:moveTo>
                      <a:pt x="214991" y="0"/>
                    </a:moveTo>
                    <a:lnTo>
                      <a:pt x="312404" y="0"/>
                    </a:lnTo>
                    <a:lnTo>
                      <a:pt x="97413" y="478971"/>
                    </a:lnTo>
                    <a:lnTo>
                      <a:pt x="0" y="478971"/>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33" name="Freeform 32"/>
              <p:cNvSpPr/>
              <p:nvPr/>
            </p:nvSpPr>
            <p:spPr>
              <a:xfrm>
                <a:off x="3794506" y="2869118"/>
                <a:ext cx="250833" cy="450252"/>
              </a:xfrm>
              <a:custGeom>
                <a:avLst/>
                <a:gdLst>
                  <a:gd name="connsiteX0" fmla="*/ 214991 w 266833"/>
                  <a:gd name="connsiteY0" fmla="*/ 0 h 478971"/>
                  <a:gd name="connsiteX1" fmla="*/ 266833 w 266833"/>
                  <a:gd name="connsiteY1" fmla="*/ 0 h 478971"/>
                  <a:gd name="connsiteX2" fmla="*/ 51842 w 266833"/>
                  <a:gd name="connsiteY2" fmla="*/ 478971 h 478971"/>
                  <a:gd name="connsiteX3" fmla="*/ 0 w 266833"/>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66833" h="478971">
                    <a:moveTo>
                      <a:pt x="214991" y="0"/>
                    </a:moveTo>
                    <a:lnTo>
                      <a:pt x="266833" y="0"/>
                    </a:lnTo>
                    <a:lnTo>
                      <a:pt x="51842" y="478971"/>
                    </a:lnTo>
                    <a:lnTo>
                      <a:pt x="0" y="478971"/>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23" name="Group 22"/>
              <p:cNvGrpSpPr/>
              <p:nvPr/>
            </p:nvGrpSpPr>
            <p:grpSpPr>
              <a:xfrm>
                <a:off x="443714" y="2214560"/>
                <a:ext cx="1102778" cy="1190482"/>
                <a:chOff x="5806015" y="3563038"/>
                <a:chExt cx="1540548" cy="1663072"/>
              </a:xfrm>
            </p:grpSpPr>
            <p:sp>
              <p:nvSpPr>
                <p:cNvPr id="22" name="Oval 21"/>
                <p:cNvSpPr/>
                <p:nvPr/>
              </p:nvSpPr>
              <p:spPr>
                <a:xfrm rot="5400000">
                  <a:off x="5802256" y="3681804"/>
                  <a:ext cx="1548065" cy="1540548"/>
                </a:xfrm>
                <a:prstGeom prst="ellipse">
                  <a:avLst/>
                </a:prstGeom>
                <a:solidFill>
                  <a:schemeClr val="tx2">
                    <a:lumMod val="10000"/>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16" name="Oval 15"/>
                <p:cNvSpPr/>
                <p:nvPr/>
              </p:nvSpPr>
              <p:spPr>
                <a:xfrm rot="5400000">
                  <a:off x="5872383" y="3563273"/>
                  <a:ext cx="1407329" cy="1406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p:cNvSpPr/>
                <p:nvPr/>
              </p:nvSpPr>
              <p:spPr>
                <a:xfrm rot="5400000">
                  <a:off x="5968639" y="3659294"/>
                  <a:ext cx="1214818" cy="1214818"/>
                </a:xfrm>
                <a:prstGeom prst="ellipse">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grpSp>
        </p:grpSp>
        <p:grpSp>
          <p:nvGrpSpPr>
            <p:cNvPr id="74" name="Group 73"/>
            <p:cNvGrpSpPr/>
            <p:nvPr/>
          </p:nvGrpSpPr>
          <p:grpSpPr>
            <a:xfrm>
              <a:off x="4107403" y="2214560"/>
              <a:ext cx="3795366" cy="4491040"/>
              <a:chOff x="249973" y="2214560"/>
              <a:chExt cx="3795366" cy="4491040"/>
            </a:xfrm>
          </p:grpSpPr>
          <p:grpSp>
            <p:nvGrpSpPr>
              <p:cNvPr id="75" name="Group 74"/>
              <p:cNvGrpSpPr/>
              <p:nvPr/>
            </p:nvGrpSpPr>
            <p:grpSpPr>
              <a:xfrm>
                <a:off x="249973" y="2979420"/>
                <a:ext cx="3758326" cy="3726180"/>
                <a:chOff x="259498" y="2979420"/>
                <a:chExt cx="3758326" cy="3726180"/>
              </a:xfrm>
            </p:grpSpPr>
            <p:sp>
              <p:nvSpPr>
                <p:cNvPr id="83" name="Oval 82"/>
                <p:cNvSpPr/>
                <p:nvPr/>
              </p:nvSpPr>
              <p:spPr>
                <a:xfrm>
                  <a:off x="259498"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84" name="Oval 83"/>
                <p:cNvSpPr/>
                <p:nvPr/>
              </p:nvSpPr>
              <p:spPr>
                <a:xfrm>
                  <a:off x="3111937"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85" name="Rectangle 84"/>
                <p:cNvSpPr/>
                <p:nvPr/>
              </p:nvSpPr>
              <p:spPr>
                <a:xfrm>
                  <a:off x="474684" y="2989670"/>
                  <a:ext cx="3327954" cy="3417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76" name="Freeform 75"/>
              <p:cNvSpPr/>
              <p:nvPr/>
            </p:nvSpPr>
            <p:spPr>
              <a:xfrm>
                <a:off x="457200" y="2869118"/>
                <a:ext cx="3391722" cy="450252"/>
              </a:xfrm>
              <a:custGeom>
                <a:avLst/>
                <a:gdLst>
                  <a:gd name="connsiteX0" fmla="*/ 0 w 3391722"/>
                  <a:gd name="connsiteY0" fmla="*/ 0 h 450252"/>
                  <a:gd name="connsiteX1" fmla="*/ 3391722 w 3391722"/>
                  <a:gd name="connsiteY1" fmla="*/ 0 h 450252"/>
                  <a:gd name="connsiteX2" fmla="*/ 3189622 w 3391722"/>
                  <a:gd name="connsiteY2" fmla="*/ 450252 h 450252"/>
                  <a:gd name="connsiteX3" fmla="*/ 0 w 3391722"/>
                  <a:gd name="connsiteY3" fmla="*/ 450252 h 450252"/>
                </a:gdLst>
                <a:ahLst/>
                <a:cxnLst>
                  <a:cxn ang="0">
                    <a:pos x="connsiteX0" y="connsiteY0"/>
                  </a:cxn>
                  <a:cxn ang="0">
                    <a:pos x="connsiteX1" y="connsiteY1"/>
                  </a:cxn>
                  <a:cxn ang="0">
                    <a:pos x="connsiteX2" y="connsiteY2"/>
                  </a:cxn>
                  <a:cxn ang="0">
                    <a:pos x="connsiteX3" y="connsiteY3"/>
                  </a:cxn>
                </a:cxnLst>
                <a:rect l="l" t="t" r="r" b="b"/>
                <a:pathLst>
                  <a:path w="3391722" h="450252">
                    <a:moveTo>
                      <a:pt x="0" y="0"/>
                    </a:moveTo>
                    <a:lnTo>
                      <a:pt x="3391722" y="0"/>
                    </a:lnTo>
                    <a:lnTo>
                      <a:pt x="3189622" y="450252"/>
                    </a:lnTo>
                    <a:lnTo>
                      <a:pt x="0" y="45025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Georgia"/>
                    <a:ea typeface="+mn-ea"/>
                    <a:cs typeface="+mn-cs"/>
                  </a:rPr>
                  <a:t>Our Solution</a:t>
                </a:r>
              </a:p>
            </p:txBody>
          </p:sp>
          <p:sp>
            <p:nvSpPr>
              <p:cNvPr id="77" name="Freeform 76"/>
              <p:cNvSpPr/>
              <p:nvPr/>
            </p:nvSpPr>
            <p:spPr>
              <a:xfrm>
                <a:off x="3674878" y="2869118"/>
                <a:ext cx="293672" cy="450252"/>
              </a:xfrm>
              <a:custGeom>
                <a:avLst/>
                <a:gdLst>
                  <a:gd name="connsiteX0" fmla="*/ 214991 w 312404"/>
                  <a:gd name="connsiteY0" fmla="*/ 0 h 478971"/>
                  <a:gd name="connsiteX1" fmla="*/ 312404 w 312404"/>
                  <a:gd name="connsiteY1" fmla="*/ 0 h 478971"/>
                  <a:gd name="connsiteX2" fmla="*/ 97413 w 312404"/>
                  <a:gd name="connsiteY2" fmla="*/ 478971 h 478971"/>
                  <a:gd name="connsiteX3" fmla="*/ 0 w 312404"/>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312404" h="478971">
                    <a:moveTo>
                      <a:pt x="214991" y="0"/>
                    </a:moveTo>
                    <a:lnTo>
                      <a:pt x="312404" y="0"/>
                    </a:lnTo>
                    <a:lnTo>
                      <a:pt x="97413" y="478971"/>
                    </a:lnTo>
                    <a:lnTo>
                      <a:pt x="0" y="478971"/>
                    </a:lnTo>
                    <a:close/>
                  </a:path>
                </a:pathLst>
              </a:custGeom>
              <a:solidFill>
                <a:srgbClr val="0A4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78" name="Freeform 77"/>
              <p:cNvSpPr/>
              <p:nvPr/>
            </p:nvSpPr>
            <p:spPr>
              <a:xfrm>
                <a:off x="3794506" y="2869118"/>
                <a:ext cx="250833" cy="450252"/>
              </a:xfrm>
              <a:custGeom>
                <a:avLst/>
                <a:gdLst>
                  <a:gd name="connsiteX0" fmla="*/ 214991 w 266833"/>
                  <a:gd name="connsiteY0" fmla="*/ 0 h 478971"/>
                  <a:gd name="connsiteX1" fmla="*/ 266833 w 266833"/>
                  <a:gd name="connsiteY1" fmla="*/ 0 h 478971"/>
                  <a:gd name="connsiteX2" fmla="*/ 51842 w 266833"/>
                  <a:gd name="connsiteY2" fmla="*/ 478971 h 478971"/>
                  <a:gd name="connsiteX3" fmla="*/ 0 w 266833"/>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66833" h="478971">
                    <a:moveTo>
                      <a:pt x="214991" y="0"/>
                    </a:moveTo>
                    <a:lnTo>
                      <a:pt x="266833" y="0"/>
                    </a:lnTo>
                    <a:lnTo>
                      <a:pt x="51842" y="478971"/>
                    </a:lnTo>
                    <a:lnTo>
                      <a:pt x="0" y="478971"/>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79" name="Group 78"/>
              <p:cNvGrpSpPr/>
              <p:nvPr/>
            </p:nvGrpSpPr>
            <p:grpSpPr>
              <a:xfrm>
                <a:off x="443714" y="2214560"/>
                <a:ext cx="1102778" cy="1190482"/>
                <a:chOff x="5806015" y="3563038"/>
                <a:chExt cx="1540548" cy="1663072"/>
              </a:xfrm>
            </p:grpSpPr>
            <p:sp>
              <p:nvSpPr>
                <p:cNvPr id="80" name="Oval 79"/>
                <p:cNvSpPr/>
                <p:nvPr/>
              </p:nvSpPr>
              <p:spPr>
                <a:xfrm rot="5400000">
                  <a:off x="5802256" y="3681804"/>
                  <a:ext cx="1548065" cy="1540548"/>
                </a:xfrm>
                <a:prstGeom prst="ellipse">
                  <a:avLst/>
                </a:prstGeom>
                <a:solidFill>
                  <a:schemeClr val="tx2">
                    <a:lumMod val="10000"/>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81" name="Oval 80"/>
                <p:cNvSpPr/>
                <p:nvPr/>
              </p:nvSpPr>
              <p:spPr>
                <a:xfrm rot="5400000">
                  <a:off x="5872383" y="3563273"/>
                  <a:ext cx="1407329" cy="1406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82" name="Oval 81"/>
                <p:cNvSpPr/>
                <p:nvPr/>
              </p:nvSpPr>
              <p:spPr>
                <a:xfrm rot="5400000">
                  <a:off x="5968639" y="3659294"/>
                  <a:ext cx="1214818" cy="121481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grpSp>
        </p:grpSp>
        <p:grpSp>
          <p:nvGrpSpPr>
            <p:cNvPr id="86" name="Group 85"/>
            <p:cNvGrpSpPr/>
            <p:nvPr/>
          </p:nvGrpSpPr>
          <p:grpSpPr>
            <a:xfrm>
              <a:off x="7964834" y="2214560"/>
              <a:ext cx="3795366" cy="4491040"/>
              <a:chOff x="249973" y="2214560"/>
              <a:chExt cx="3795366" cy="4491040"/>
            </a:xfrm>
          </p:grpSpPr>
          <p:grpSp>
            <p:nvGrpSpPr>
              <p:cNvPr id="87" name="Group 86"/>
              <p:cNvGrpSpPr/>
              <p:nvPr/>
            </p:nvGrpSpPr>
            <p:grpSpPr>
              <a:xfrm>
                <a:off x="249973" y="2979420"/>
                <a:ext cx="3758326" cy="3726180"/>
                <a:chOff x="259498" y="2979420"/>
                <a:chExt cx="3758326" cy="3726180"/>
              </a:xfrm>
            </p:grpSpPr>
            <p:sp>
              <p:nvSpPr>
                <p:cNvPr id="95" name="Oval 94"/>
                <p:cNvSpPr/>
                <p:nvPr/>
              </p:nvSpPr>
              <p:spPr>
                <a:xfrm>
                  <a:off x="259498"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96" name="Oval 95"/>
                <p:cNvSpPr/>
                <p:nvPr/>
              </p:nvSpPr>
              <p:spPr>
                <a:xfrm>
                  <a:off x="3111937"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97" name="Rectangle 96"/>
                <p:cNvSpPr/>
                <p:nvPr/>
              </p:nvSpPr>
              <p:spPr>
                <a:xfrm>
                  <a:off x="474684" y="2989670"/>
                  <a:ext cx="3327954" cy="3417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88" name="Freeform 87"/>
              <p:cNvSpPr/>
              <p:nvPr/>
            </p:nvSpPr>
            <p:spPr>
              <a:xfrm>
                <a:off x="457200" y="2869118"/>
                <a:ext cx="3391722" cy="450252"/>
              </a:xfrm>
              <a:custGeom>
                <a:avLst/>
                <a:gdLst>
                  <a:gd name="connsiteX0" fmla="*/ 0 w 3391722"/>
                  <a:gd name="connsiteY0" fmla="*/ 0 h 450252"/>
                  <a:gd name="connsiteX1" fmla="*/ 3391722 w 3391722"/>
                  <a:gd name="connsiteY1" fmla="*/ 0 h 450252"/>
                  <a:gd name="connsiteX2" fmla="*/ 3189622 w 3391722"/>
                  <a:gd name="connsiteY2" fmla="*/ 450252 h 450252"/>
                  <a:gd name="connsiteX3" fmla="*/ 0 w 3391722"/>
                  <a:gd name="connsiteY3" fmla="*/ 450252 h 450252"/>
                </a:gdLst>
                <a:ahLst/>
                <a:cxnLst>
                  <a:cxn ang="0">
                    <a:pos x="connsiteX0" y="connsiteY0"/>
                  </a:cxn>
                  <a:cxn ang="0">
                    <a:pos x="connsiteX1" y="connsiteY1"/>
                  </a:cxn>
                  <a:cxn ang="0">
                    <a:pos x="connsiteX2" y="connsiteY2"/>
                  </a:cxn>
                  <a:cxn ang="0">
                    <a:pos x="connsiteX3" y="connsiteY3"/>
                  </a:cxn>
                </a:cxnLst>
                <a:rect l="l" t="t" r="r" b="b"/>
                <a:pathLst>
                  <a:path w="3391722" h="450252">
                    <a:moveTo>
                      <a:pt x="0" y="0"/>
                    </a:moveTo>
                    <a:lnTo>
                      <a:pt x="3391722" y="0"/>
                    </a:lnTo>
                    <a:lnTo>
                      <a:pt x="3189622" y="450252"/>
                    </a:lnTo>
                    <a:lnTo>
                      <a:pt x="0" y="450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87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Georgia"/>
                    <a:ea typeface="+mn-ea"/>
                    <a:cs typeface="+mn-cs"/>
                  </a:rPr>
                  <a:t>Impact</a:t>
                </a:r>
              </a:p>
            </p:txBody>
          </p:sp>
          <p:sp>
            <p:nvSpPr>
              <p:cNvPr id="89" name="Freeform 88"/>
              <p:cNvSpPr/>
              <p:nvPr/>
            </p:nvSpPr>
            <p:spPr>
              <a:xfrm>
                <a:off x="3674878" y="2869118"/>
                <a:ext cx="293672" cy="450252"/>
              </a:xfrm>
              <a:custGeom>
                <a:avLst/>
                <a:gdLst>
                  <a:gd name="connsiteX0" fmla="*/ 214991 w 312404"/>
                  <a:gd name="connsiteY0" fmla="*/ 0 h 478971"/>
                  <a:gd name="connsiteX1" fmla="*/ 312404 w 312404"/>
                  <a:gd name="connsiteY1" fmla="*/ 0 h 478971"/>
                  <a:gd name="connsiteX2" fmla="*/ 97413 w 312404"/>
                  <a:gd name="connsiteY2" fmla="*/ 478971 h 478971"/>
                  <a:gd name="connsiteX3" fmla="*/ 0 w 312404"/>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312404" h="478971">
                    <a:moveTo>
                      <a:pt x="214991" y="0"/>
                    </a:moveTo>
                    <a:lnTo>
                      <a:pt x="312404" y="0"/>
                    </a:lnTo>
                    <a:lnTo>
                      <a:pt x="97413" y="478971"/>
                    </a:lnTo>
                    <a:lnTo>
                      <a:pt x="0" y="478971"/>
                    </a:lnTo>
                    <a:close/>
                  </a:path>
                </a:pathLst>
              </a:custGeom>
              <a:solidFill>
                <a:srgbClr val="FF85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90" name="Freeform 89"/>
              <p:cNvSpPr/>
              <p:nvPr/>
            </p:nvSpPr>
            <p:spPr>
              <a:xfrm>
                <a:off x="3794506" y="2869118"/>
                <a:ext cx="250833" cy="450252"/>
              </a:xfrm>
              <a:custGeom>
                <a:avLst/>
                <a:gdLst>
                  <a:gd name="connsiteX0" fmla="*/ 214991 w 266833"/>
                  <a:gd name="connsiteY0" fmla="*/ 0 h 478971"/>
                  <a:gd name="connsiteX1" fmla="*/ 266833 w 266833"/>
                  <a:gd name="connsiteY1" fmla="*/ 0 h 478971"/>
                  <a:gd name="connsiteX2" fmla="*/ 51842 w 266833"/>
                  <a:gd name="connsiteY2" fmla="*/ 478971 h 478971"/>
                  <a:gd name="connsiteX3" fmla="*/ 0 w 266833"/>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66833" h="478971">
                    <a:moveTo>
                      <a:pt x="214991" y="0"/>
                    </a:moveTo>
                    <a:lnTo>
                      <a:pt x="266833" y="0"/>
                    </a:lnTo>
                    <a:lnTo>
                      <a:pt x="51842" y="478971"/>
                    </a:lnTo>
                    <a:lnTo>
                      <a:pt x="0" y="478971"/>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91" name="Group 90"/>
              <p:cNvGrpSpPr/>
              <p:nvPr/>
            </p:nvGrpSpPr>
            <p:grpSpPr>
              <a:xfrm>
                <a:off x="443714" y="2214560"/>
                <a:ext cx="1102778" cy="1190482"/>
                <a:chOff x="5806015" y="3563038"/>
                <a:chExt cx="1540548" cy="1663072"/>
              </a:xfrm>
            </p:grpSpPr>
            <p:sp>
              <p:nvSpPr>
                <p:cNvPr id="92" name="Oval 91"/>
                <p:cNvSpPr/>
                <p:nvPr/>
              </p:nvSpPr>
              <p:spPr>
                <a:xfrm rot="5400000">
                  <a:off x="5802256" y="3681804"/>
                  <a:ext cx="1548065" cy="1540548"/>
                </a:xfrm>
                <a:prstGeom prst="ellipse">
                  <a:avLst/>
                </a:prstGeom>
                <a:solidFill>
                  <a:schemeClr val="tx2">
                    <a:lumMod val="10000"/>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93" name="Oval 92"/>
                <p:cNvSpPr/>
                <p:nvPr/>
              </p:nvSpPr>
              <p:spPr>
                <a:xfrm rot="5400000">
                  <a:off x="5872383" y="3563273"/>
                  <a:ext cx="1407329" cy="1406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94" name="Oval 93"/>
                <p:cNvSpPr/>
                <p:nvPr/>
              </p:nvSpPr>
              <p:spPr>
                <a:xfrm rot="5400000">
                  <a:off x="5968639" y="3659294"/>
                  <a:ext cx="1214818" cy="1214818"/>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grpSp>
        </p:grpSp>
      </p:grpSp>
      <p:sp>
        <p:nvSpPr>
          <p:cNvPr id="98" name="Rectangle 97"/>
          <p:cNvSpPr/>
          <p:nvPr/>
        </p:nvSpPr>
        <p:spPr>
          <a:xfrm>
            <a:off x="675639" y="3543697"/>
            <a:ext cx="3080969" cy="2763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45720" bIns="45720" rtlCol="0" anchor="t" anchorCtr="0">
            <a:noAutofit/>
          </a:bodyPr>
          <a:lstStyle/>
          <a:p>
            <a:pPr marL="171450" indent="-171450">
              <a:spcBef>
                <a:spcPts val="200"/>
              </a:spcBef>
              <a:spcAft>
                <a:spcPts val="200"/>
              </a:spcAft>
              <a:buClr>
                <a:srgbClr val="FF555F"/>
              </a:buClr>
              <a:buFont typeface="Wingdings" panose="05000000000000000000" pitchFamily="2" charset="2"/>
              <a:buChar char="Ø"/>
              <a:defRPr/>
            </a:pPr>
            <a:r>
              <a:rPr lang="en-US" sz="1000">
                <a:solidFill>
                  <a:srgbClr val="00AFD1"/>
                </a:solidFill>
                <a:latin typeface="Arial"/>
                <a:cs typeface="Arial"/>
              </a:rPr>
              <a:t>Manual test scenario creation.</a:t>
            </a:r>
            <a:r>
              <a:rPr lang="en-US" sz="1000">
                <a:solidFill>
                  <a:srgbClr val="073262"/>
                </a:solidFill>
                <a:latin typeface="Arial"/>
                <a:cs typeface="Arial"/>
              </a:rPr>
              <a:t> Writing BDD test scenarios manually is intensive and time-consuming, averaging 30 minutes per user story.</a:t>
            </a:r>
          </a:p>
          <a:p>
            <a:pPr marL="171450" indent="-171450">
              <a:spcBef>
                <a:spcPts val="200"/>
              </a:spcBef>
              <a:spcAft>
                <a:spcPts val="200"/>
              </a:spcAft>
              <a:buClr>
                <a:srgbClr val="FF555F"/>
              </a:buClr>
              <a:buFont typeface="Wingdings" panose="05000000000000000000" pitchFamily="2" charset="2"/>
              <a:buChar char="Ø"/>
              <a:defRPr/>
            </a:pPr>
            <a:r>
              <a:rPr lang="en-US" sz="1000">
                <a:solidFill>
                  <a:srgbClr val="073262"/>
                </a:solidFill>
                <a:latin typeface="Arial"/>
                <a:cs typeface="Arial"/>
              </a:rPr>
              <a:t>Heavy </a:t>
            </a:r>
            <a:r>
              <a:rPr lang="en-US" sz="1000">
                <a:solidFill>
                  <a:srgbClr val="00AFD1"/>
                </a:solidFill>
                <a:latin typeface="Arial"/>
                <a:cs typeface="Arial"/>
              </a:rPr>
              <a:t>reliance on manual creation</a:t>
            </a:r>
            <a:r>
              <a:rPr lang="en-US" sz="1000">
                <a:solidFill>
                  <a:srgbClr val="073262"/>
                </a:solidFill>
                <a:latin typeface="Arial"/>
                <a:cs typeface="Arial"/>
              </a:rPr>
              <a:t> of BDD test scenarios, increasing chances of human error, longer testing cycles, and decreased productivity.</a:t>
            </a:r>
          </a:p>
          <a:p>
            <a:pPr marL="171450" indent="-171450">
              <a:spcBef>
                <a:spcPts val="200"/>
              </a:spcBef>
              <a:spcAft>
                <a:spcPts val="200"/>
              </a:spcAft>
              <a:buClr>
                <a:srgbClr val="FF555F"/>
              </a:buClr>
              <a:buFont typeface="Wingdings" panose="05000000000000000000" pitchFamily="2" charset="2"/>
              <a:buChar char="Ø"/>
              <a:defRPr/>
            </a:pPr>
            <a:r>
              <a:rPr lang="en-US" sz="1000">
                <a:solidFill>
                  <a:srgbClr val="00AFD1"/>
                </a:solidFill>
                <a:latin typeface="Arial"/>
                <a:cs typeface="Arial"/>
              </a:rPr>
              <a:t>Lack of traceability and mapping:</a:t>
            </a:r>
            <a:r>
              <a:rPr lang="en-US" sz="1000">
                <a:solidFill>
                  <a:srgbClr val="073262"/>
                </a:solidFill>
                <a:latin typeface="Arial"/>
                <a:cs typeface="Arial"/>
              </a:rPr>
              <a:t> Absence of a seamless process to trace or map BDD scenarios to user stories in Jira, leading to potential discrepancies and inefficiencies.</a:t>
            </a:r>
          </a:p>
          <a:p>
            <a:pPr marL="171450" indent="-171450">
              <a:spcBef>
                <a:spcPts val="200"/>
              </a:spcBef>
              <a:spcAft>
                <a:spcPts val="200"/>
              </a:spcAft>
              <a:buClr>
                <a:srgbClr val="FF555F"/>
              </a:buClr>
              <a:buFont typeface="Wingdings" panose="05000000000000000000" pitchFamily="2" charset="2"/>
              <a:buChar char="Ø"/>
              <a:defRPr/>
            </a:pPr>
            <a:r>
              <a:rPr lang="en-US" sz="1000">
                <a:solidFill>
                  <a:srgbClr val="00AFD1"/>
                </a:solidFill>
                <a:latin typeface="Arial"/>
                <a:cs typeface="Arial"/>
              </a:rPr>
              <a:t>Overloading the product team</a:t>
            </a:r>
            <a:r>
              <a:rPr lang="en-US" sz="1000">
                <a:solidFill>
                  <a:srgbClr val="073262"/>
                </a:solidFill>
                <a:latin typeface="Arial"/>
                <a:cs typeface="Arial"/>
              </a:rPr>
              <a:t> with the responsibility of writing functional test cases in BDD format for various application business requirements.</a:t>
            </a:r>
          </a:p>
          <a:p>
            <a:pPr marL="171450" indent="-171450">
              <a:spcBef>
                <a:spcPts val="200"/>
              </a:spcBef>
              <a:spcAft>
                <a:spcPts val="200"/>
              </a:spcAft>
              <a:buClr>
                <a:srgbClr val="FF555F"/>
              </a:buClr>
              <a:buFont typeface="Wingdings" panose="05000000000000000000" pitchFamily="2" charset="2"/>
              <a:buChar char="Ø"/>
              <a:defRPr/>
            </a:pPr>
            <a:endParaRPr lang="en-US" sz="1000">
              <a:solidFill>
                <a:srgbClr val="073262"/>
              </a:solidFill>
              <a:latin typeface="Arial" panose="020B0604020202020204" pitchFamily="34" charset="0"/>
              <a:cs typeface="Arial" panose="020B0604020202020204" pitchFamily="34" charset="0"/>
            </a:endParaRPr>
          </a:p>
          <a:p>
            <a:pPr marL="171450" indent="-171450">
              <a:spcBef>
                <a:spcPts val="200"/>
              </a:spcBef>
              <a:spcAft>
                <a:spcPts val="200"/>
              </a:spcAft>
              <a:buClr>
                <a:srgbClr val="FF555F"/>
              </a:buClr>
              <a:buFont typeface="Wingdings" panose="05000000000000000000" pitchFamily="2" charset="2"/>
              <a:buChar char="Ø"/>
              <a:defRPr/>
            </a:pPr>
            <a:endParaRPr lang="en-US" sz="1000">
              <a:solidFill>
                <a:srgbClr val="073262"/>
              </a:solidFill>
              <a:latin typeface="Arial" panose="020B0604020202020204" pitchFamily="34" charset="0"/>
              <a:cs typeface="Arial" panose="020B0604020202020204" pitchFamily="34" charset="0"/>
            </a:endParaRPr>
          </a:p>
        </p:txBody>
      </p:sp>
      <p:sp>
        <p:nvSpPr>
          <p:cNvPr id="99" name="Rectangle 98"/>
          <p:cNvSpPr/>
          <p:nvPr/>
        </p:nvSpPr>
        <p:spPr>
          <a:xfrm>
            <a:off x="8335223" y="3538459"/>
            <a:ext cx="2991941" cy="2763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45720" bIns="45720" rtlCol="0" anchor="t" anchorCtr="0">
            <a:noAutofit/>
          </a:bodyPr>
          <a:lstStyle/>
          <a:p>
            <a:pPr marL="171450" marR="0" lvl="0" indent="-171450" algn="l" defTabSz="914400" rtl="0" eaLnBrk="1" fontAlgn="auto" latinLnBrk="0" hangingPunct="1">
              <a:lnSpc>
                <a:spcPct val="100000"/>
              </a:lnSpc>
              <a:spcBef>
                <a:spcPts val="200"/>
              </a:spcBef>
              <a:spcAft>
                <a:spcPts val="200"/>
              </a:spcAft>
              <a:buClr>
                <a:srgbClr val="FF555F"/>
              </a:buClr>
              <a:buSzTx/>
              <a:buFont typeface="Wingdings" panose="05000000000000000000" pitchFamily="2" charset="2"/>
              <a:buChar char="Ø"/>
              <a:tabLst/>
              <a:defRPr/>
            </a:pPr>
            <a:r>
              <a:rPr lang="en-US" sz="10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Automated BDD scenario creation and mapping against Jira stories have significantly </a:t>
            </a:r>
            <a:r>
              <a:rPr lang="en-US" sz="1000" b="0" i="0" u="none" strike="noStrike" kern="1200" cap="none" spc="0" normalizeH="0" baseline="0" noProof="0">
                <a:ln>
                  <a:noFill/>
                </a:ln>
                <a:solidFill>
                  <a:srgbClr val="00AFD1"/>
                </a:solidFill>
                <a:effectLst/>
                <a:uLnTx/>
                <a:uFillTx/>
                <a:latin typeface="Arial" panose="020B0604020202020204" pitchFamily="34" charset="0"/>
                <a:cs typeface="Arial" panose="020B0604020202020204" pitchFamily="34" charset="0"/>
              </a:rPr>
              <a:t>reduced the Turnaround Time (TAT) for BDD scenario creation and mapping by approximately 35%.</a:t>
            </a:r>
            <a:r>
              <a:rPr lang="en-US" sz="10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  </a:t>
            </a:r>
            <a:endParaRPr lang="en-US" sz="1000">
              <a:solidFill>
                <a:srgbClr val="073262"/>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200"/>
              </a:spcBef>
              <a:spcAft>
                <a:spcPts val="200"/>
              </a:spcAft>
              <a:buClr>
                <a:srgbClr val="FF555F"/>
              </a:buClr>
              <a:buSzTx/>
              <a:buFont typeface="Wingdings" panose="05000000000000000000" pitchFamily="2" charset="2"/>
              <a:buChar char="Ø"/>
              <a:tabLst/>
              <a:defRPr/>
            </a:pPr>
            <a:r>
              <a:rPr lang="en-US" sz="10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Enhanced coverage of test cases across diverse scenarios ensures comprehensive testing across all test cases.</a:t>
            </a:r>
          </a:p>
          <a:p>
            <a:pPr marL="171450" marR="0" lvl="0" indent="-171450" algn="l" defTabSz="914400" rtl="0" eaLnBrk="1" fontAlgn="auto" latinLnBrk="0" hangingPunct="1">
              <a:lnSpc>
                <a:spcPct val="100000"/>
              </a:lnSpc>
              <a:spcBef>
                <a:spcPts val="200"/>
              </a:spcBef>
              <a:spcAft>
                <a:spcPts val="200"/>
              </a:spcAft>
              <a:buClr>
                <a:srgbClr val="FF555F"/>
              </a:buClr>
              <a:buSzTx/>
              <a:buFont typeface="Wingdings" panose="05000000000000000000" pitchFamily="2" charset="2"/>
              <a:buChar char="Ø"/>
              <a:tabLst/>
              <a:defRPr/>
            </a:pPr>
            <a:r>
              <a:rPr lang="en-US" sz="10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Improved traceability of test cases generated by Generative AI provides enhanced visibility for QA, Business Analysts, and Developers, ensuring comprehensive testing for each story.</a:t>
            </a:r>
          </a:p>
          <a:p>
            <a:pPr marL="171450" marR="0" lvl="0" indent="-171450" algn="l" defTabSz="914400" rtl="0" eaLnBrk="1" fontAlgn="auto" latinLnBrk="0" hangingPunct="1">
              <a:lnSpc>
                <a:spcPct val="100000"/>
              </a:lnSpc>
              <a:spcBef>
                <a:spcPts val="200"/>
              </a:spcBef>
              <a:spcAft>
                <a:spcPts val="200"/>
              </a:spcAft>
              <a:buClr>
                <a:srgbClr val="FF555F"/>
              </a:buClr>
              <a:buSzTx/>
              <a:buFont typeface="Wingdings" panose="05000000000000000000" pitchFamily="2" charset="2"/>
              <a:buChar char="Ø"/>
              <a:tabLst/>
              <a:defRPr/>
            </a:pPr>
            <a:r>
              <a:rPr lang="en-US" sz="10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Highly replicable use case </a:t>
            </a:r>
            <a:r>
              <a:rPr lang="en-US" sz="1000">
                <a:solidFill>
                  <a:srgbClr val="073262"/>
                </a:solidFill>
                <a:latin typeface="Arial" panose="020B0604020202020204" pitchFamily="34" charset="0"/>
                <a:cs typeface="Arial" panose="020B0604020202020204" pitchFamily="34" charset="0"/>
              </a:rPr>
              <a:t>for</a:t>
            </a:r>
            <a:r>
              <a:rPr lang="en-US" sz="10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 the client across verticals. </a:t>
            </a:r>
          </a:p>
        </p:txBody>
      </p:sp>
      <p:sp>
        <p:nvSpPr>
          <p:cNvPr id="107" name="Freeform 106"/>
          <p:cNvSpPr/>
          <p:nvPr/>
        </p:nvSpPr>
        <p:spPr>
          <a:xfrm>
            <a:off x="10585560" y="0"/>
            <a:ext cx="1294999" cy="2691815"/>
          </a:xfrm>
          <a:custGeom>
            <a:avLst/>
            <a:gdLst>
              <a:gd name="connsiteX0" fmla="*/ 1238140 w 1327040"/>
              <a:gd name="connsiteY0" fmla="*/ 0 h 2758417"/>
              <a:gd name="connsiteX1" fmla="*/ 1327040 w 1327040"/>
              <a:gd name="connsiteY1" fmla="*/ 0 h 2758417"/>
              <a:gd name="connsiteX2" fmla="*/ 88900 w 1327040"/>
              <a:gd name="connsiteY2" fmla="*/ 2758417 h 2758417"/>
              <a:gd name="connsiteX3" fmla="*/ 0 w 1327040"/>
              <a:gd name="connsiteY3" fmla="*/ 2758417 h 2758417"/>
            </a:gdLst>
            <a:ahLst/>
            <a:cxnLst>
              <a:cxn ang="0">
                <a:pos x="connsiteX0" y="connsiteY0"/>
              </a:cxn>
              <a:cxn ang="0">
                <a:pos x="connsiteX1" y="connsiteY1"/>
              </a:cxn>
              <a:cxn ang="0">
                <a:pos x="connsiteX2" y="connsiteY2"/>
              </a:cxn>
              <a:cxn ang="0">
                <a:pos x="connsiteX3" y="connsiteY3"/>
              </a:cxn>
            </a:cxnLst>
            <a:rect l="l" t="t" r="r" b="b"/>
            <a:pathLst>
              <a:path w="1327040" h="2758417">
                <a:moveTo>
                  <a:pt x="1238140" y="0"/>
                </a:moveTo>
                <a:lnTo>
                  <a:pt x="1327040" y="0"/>
                </a:lnTo>
                <a:lnTo>
                  <a:pt x="88900" y="2758417"/>
                </a:lnTo>
                <a:lnTo>
                  <a:pt x="0" y="2758417"/>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109" name="Straight Connector 108"/>
          <p:cNvCxnSpPr/>
          <p:nvPr/>
        </p:nvCxnSpPr>
        <p:spPr>
          <a:xfrm flipH="1">
            <a:off x="11026140" y="0"/>
            <a:ext cx="654151" cy="1457364"/>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26" name="Group 4"/>
          <p:cNvGrpSpPr>
            <a:grpSpLocks noChangeAspect="1"/>
          </p:cNvGrpSpPr>
          <p:nvPr/>
        </p:nvGrpSpPr>
        <p:grpSpPr bwMode="auto">
          <a:xfrm>
            <a:off x="800922" y="2518012"/>
            <a:ext cx="394517" cy="400577"/>
            <a:chOff x="-2029" y="-98"/>
            <a:chExt cx="3841" cy="3900"/>
          </a:xfrm>
          <a:solidFill>
            <a:schemeClr val="accent2"/>
          </a:solidFill>
        </p:grpSpPr>
        <p:sp>
          <p:nvSpPr>
            <p:cNvPr id="129" name="Freeform 6"/>
            <p:cNvSpPr>
              <a:spLocks noEditPoints="1"/>
            </p:cNvSpPr>
            <p:nvPr/>
          </p:nvSpPr>
          <p:spPr bwMode="auto">
            <a:xfrm>
              <a:off x="-2029" y="-98"/>
              <a:ext cx="3201" cy="3196"/>
            </a:xfrm>
            <a:custGeom>
              <a:avLst/>
              <a:gdLst>
                <a:gd name="T0" fmla="*/ 238 w 3201"/>
                <a:gd name="T1" fmla="*/ 206 h 3196"/>
                <a:gd name="T2" fmla="*/ 128 w 3201"/>
                <a:gd name="T3" fmla="*/ 447 h 3196"/>
                <a:gd name="T4" fmla="*/ 452 w 3201"/>
                <a:gd name="T5" fmla="*/ 1414 h 3196"/>
                <a:gd name="T6" fmla="*/ 597 w 3201"/>
                <a:gd name="T7" fmla="*/ 1162 h 3196"/>
                <a:gd name="T8" fmla="*/ 884 w 3201"/>
                <a:gd name="T9" fmla="*/ 1086 h 3196"/>
                <a:gd name="T10" fmla="*/ 1136 w 3201"/>
                <a:gd name="T11" fmla="*/ 1232 h 3196"/>
                <a:gd name="T12" fmla="*/ 1216 w 3201"/>
                <a:gd name="T13" fmla="*/ 1472 h 3196"/>
                <a:gd name="T14" fmla="*/ 1542 w 3201"/>
                <a:gd name="T15" fmla="*/ 1100 h 3196"/>
                <a:gd name="T16" fmla="*/ 1626 w 3201"/>
                <a:gd name="T17" fmla="*/ 1066 h 3196"/>
                <a:gd name="T18" fmla="*/ 1846 w 3201"/>
                <a:gd name="T19" fmla="*/ 1059 h 3196"/>
                <a:gd name="T20" fmla="*/ 1981 w 3201"/>
                <a:gd name="T21" fmla="*/ 873 h 3196"/>
                <a:gd name="T22" fmla="*/ 1910 w 3201"/>
                <a:gd name="T23" fmla="*/ 651 h 3196"/>
                <a:gd name="T24" fmla="*/ 1693 w 3201"/>
                <a:gd name="T25" fmla="*/ 579 h 3196"/>
                <a:gd name="T26" fmla="*/ 1563 w 3201"/>
                <a:gd name="T27" fmla="*/ 591 h 3196"/>
                <a:gd name="T28" fmla="*/ 448 w 3201"/>
                <a:gd name="T29" fmla="*/ 0 h 3196"/>
                <a:gd name="T30" fmla="*/ 3009 w 3201"/>
                <a:gd name="T31" fmla="*/ 80 h 3196"/>
                <a:gd name="T32" fmla="*/ 3187 w 3201"/>
                <a:gd name="T33" fmla="*/ 337 h 3196"/>
                <a:gd name="T34" fmla="*/ 3175 w 3201"/>
                <a:gd name="T35" fmla="*/ 1652 h 3196"/>
                <a:gd name="T36" fmla="*/ 2625 w 3201"/>
                <a:gd name="T37" fmla="*/ 1728 h 3196"/>
                <a:gd name="T38" fmla="*/ 2601 w 3201"/>
                <a:gd name="T39" fmla="*/ 1580 h 3196"/>
                <a:gd name="T40" fmla="*/ 3073 w 3201"/>
                <a:gd name="T41" fmla="*/ 447 h 3196"/>
                <a:gd name="T42" fmla="*/ 2963 w 3201"/>
                <a:gd name="T43" fmla="*/ 206 h 3196"/>
                <a:gd name="T44" fmla="*/ 1665 w 3201"/>
                <a:gd name="T45" fmla="*/ 128 h 3196"/>
                <a:gd name="T46" fmla="*/ 1878 w 3201"/>
                <a:gd name="T47" fmla="*/ 478 h 3196"/>
                <a:gd name="T48" fmla="*/ 2083 w 3201"/>
                <a:gd name="T49" fmla="*/ 683 h 3196"/>
                <a:gd name="T50" fmla="*/ 2083 w 3201"/>
                <a:gd name="T51" fmla="*/ 981 h 3196"/>
                <a:gd name="T52" fmla="*/ 1878 w 3201"/>
                <a:gd name="T53" fmla="*/ 1186 h 3196"/>
                <a:gd name="T54" fmla="*/ 1665 w 3201"/>
                <a:gd name="T55" fmla="*/ 1536 h 3196"/>
                <a:gd name="T56" fmla="*/ 2135 w 3201"/>
                <a:gd name="T57" fmla="*/ 1577 h 3196"/>
                <a:gd name="T58" fmla="*/ 2112 w 3201"/>
                <a:gd name="T59" fmla="*/ 1728 h 3196"/>
                <a:gd name="T60" fmla="*/ 2212 w 3201"/>
                <a:gd name="T61" fmla="*/ 1930 h 3196"/>
                <a:gd name="T62" fmla="*/ 2200 w 3201"/>
                <a:gd name="T63" fmla="*/ 2074 h 3196"/>
                <a:gd name="T64" fmla="*/ 2012 w 3201"/>
                <a:gd name="T65" fmla="*/ 1870 h 3196"/>
                <a:gd name="T66" fmla="*/ 1665 w 3201"/>
                <a:gd name="T67" fmla="*/ 1664 h 3196"/>
                <a:gd name="T68" fmla="*/ 1623 w 3201"/>
                <a:gd name="T69" fmla="*/ 2194 h 3196"/>
                <a:gd name="T70" fmla="*/ 1472 w 3201"/>
                <a:gd name="T71" fmla="*/ 2171 h 3196"/>
                <a:gd name="T72" fmla="*/ 1277 w 3201"/>
                <a:gd name="T73" fmla="*/ 2262 h 3196"/>
                <a:gd name="T74" fmla="*/ 1220 w 3201"/>
                <a:gd name="T75" fmla="*/ 2470 h 3196"/>
                <a:gd name="T76" fmla="*/ 1336 w 3201"/>
                <a:gd name="T77" fmla="*/ 2644 h 3196"/>
                <a:gd name="T78" fmla="*/ 1164 w 3201"/>
                <a:gd name="T79" fmla="*/ 2658 h 3196"/>
                <a:gd name="T80" fmla="*/ 1092 w 3201"/>
                <a:gd name="T81" fmla="*/ 2375 h 3196"/>
                <a:gd name="T82" fmla="*/ 1238 w 3201"/>
                <a:gd name="T83" fmla="*/ 2123 h 3196"/>
                <a:gd name="T84" fmla="*/ 1504 w 3201"/>
                <a:gd name="T85" fmla="*/ 2044 h 3196"/>
                <a:gd name="T86" fmla="*/ 1083 w 3201"/>
                <a:gd name="T87" fmla="*/ 1648 h 3196"/>
                <a:gd name="T88" fmla="*/ 1080 w 3201"/>
                <a:gd name="T89" fmla="*/ 1529 h 3196"/>
                <a:gd name="T90" fmla="*/ 1027 w 3201"/>
                <a:gd name="T91" fmla="*/ 1300 h 3196"/>
                <a:gd name="T92" fmla="*/ 838 w 3201"/>
                <a:gd name="T93" fmla="*/ 1210 h 3196"/>
                <a:gd name="T94" fmla="*/ 640 w 3201"/>
                <a:gd name="T95" fmla="*/ 1297 h 3196"/>
                <a:gd name="T96" fmla="*/ 577 w 3201"/>
                <a:gd name="T97" fmla="*/ 1497 h 3196"/>
                <a:gd name="T98" fmla="*/ 586 w 3201"/>
                <a:gd name="T99" fmla="*/ 1640 h 3196"/>
                <a:gd name="T100" fmla="*/ 131 w 3201"/>
                <a:gd name="T101" fmla="*/ 2794 h 3196"/>
                <a:gd name="T102" fmla="*/ 274 w 3201"/>
                <a:gd name="T103" fmla="*/ 3016 h 3196"/>
                <a:gd name="T104" fmla="*/ 1152 w 3201"/>
                <a:gd name="T105" fmla="*/ 3196 h 3196"/>
                <a:gd name="T106" fmla="*/ 193 w 3201"/>
                <a:gd name="T107" fmla="*/ 3115 h 3196"/>
                <a:gd name="T108" fmla="*/ 14 w 3201"/>
                <a:gd name="T109" fmla="*/ 2858 h 3196"/>
                <a:gd name="T110" fmla="*/ 31 w 3201"/>
                <a:gd name="T111" fmla="*/ 286 h 3196"/>
                <a:gd name="T112" fmla="*/ 238 w 3201"/>
                <a:gd name="T113" fmla="*/ 52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1" h="3196">
                  <a:moveTo>
                    <a:pt x="448" y="128"/>
                  </a:moveTo>
                  <a:lnTo>
                    <a:pt x="401" y="131"/>
                  </a:lnTo>
                  <a:lnTo>
                    <a:pt x="356" y="141"/>
                  </a:lnTo>
                  <a:lnTo>
                    <a:pt x="313" y="157"/>
                  </a:lnTo>
                  <a:lnTo>
                    <a:pt x="274" y="179"/>
                  </a:lnTo>
                  <a:lnTo>
                    <a:pt x="238" y="206"/>
                  </a:lnTo>
                  <a:lnTo>
                    <a:pt x="207" y="238"/>
                  </a:lnTo>
                  <a:lnTo>
                    <a:pt x="180" y="273"/>
                  </a:lnTo>
                  <a:lnTo>
                    <a:pt x="157" y="312"/>
                  </a:lnTo>
                  <a:lnTo>
                    <a:pt x="142" y="355"/>
                  </a:lnTo>
                  <a:lnTo>
                    <a:pt x="131" y="400"/>
                  </a:lnTo>
                  <a:lnTo>
                    <a:pt x="128" y="447"/>
                  </a:lnTo>
                  <a:lnTo>
                    <a:pt x="128" y="1530"/>
                  </a:lnTo>
                  <a:lnTo>
                    <a:pt x="453" y="1530"/>
                  </a:lnTo>
                  <a:lnTo>
                    <a:pt x="449" y="1502"/>
                  </a:lnTo>
                  <a:lnTo>
                    <a:pt x="448" y="1472"/>
                  </a:lnTo>
                  <a:lnTo>
                    <a:pt x="448" y="1466"/>
                  </a:lnTo>
                  <a:lnTo>
                    <a:pt x="452" y="1414"/>
                  </a:lnTo>
                  <a:lnTo>
                    <a:pt x="461" y="1365"/>
                  </a:lnTo>
                  <a:lnTo>
                    <a:pt x="478" y="1317"/>
                  </a:lnTo>
                  <a:lnTo>
                    <a:pt x="500" y="1274"/>
                  </a:lnTo>
                  <a:lnTo>
                    <a:pt x="528" y="1232"/>
                  </a:lnTo>
                  <a:lnTo>
                    <a:pt x="561" y="1195"/>
                  </a:lnTo>
                  <a:lnTo>
                    <a:pt x="597" y="1162"/>
                  </a:lnTo>
                  <a:lnTo>
                    <a:pt x="639" y="1135"/>
                  </a:lnTo>
                  <a:lnTo>
                    <a:pt x="683" y="1113"/>
                  </a:lnTo>
                  <a:lnTo>
                    <a:pt x="730" y="1096"/>
                  </a:lnTo>
                  <a:lnTo>
                    <a:pt x="780" y="1086"/>
                  </a:lnTo>
                  <a:lnTo>
                    <a:pt x="832" y="1083"/>
                  </a:lnTo>
                  <a:lnTo>
                    <a:pt x="884" y="1086"/>
                  </a:lnTo>
                  <a:lnTo>
                    <a:pt x="935" y="1096"/>
                  </a:lnTo>
                  <a:lnTo>
                    <a:pt x="982" y="1113"/>
                  </a:lnTo>
                  <a:lnTo>
                    <a:pt x="1026" y="1135"/>
                  </a:lnTo>
                  <a:lnTo>
                    <a:pt x="1067" y="1162"/>
                  </a:lnTo>
                  <a:lnTo>
                    <a:pt x="1104" y="1195"/>
                  </a:lnTo>
                  <a:lnTo>
                    <a:pt x="1136" y="1232"/>
                  </a:lnTo>
                  <a:lnTo>
                    <a:pt x="1164" y="1274"/>
                  </a:lnTo>
                  <a:lnTo>
                    <a:pt x="1186" y="1317"/>
                  </a:lnTo>
                  <a:lnTo>
                    <a:pt x="1202" y="1365"/>
                  </a:lnTo>
                  <a:lnTo>
                    <a:pt x="1213" y="1414"/>
                  </a:lnTo>
                  <a:lnTo>
                    <a:pt x="1216" y="1466"/>
                  </a:lnTo>
                  <a:lnTo>
                    <a:pt x="1216" y="1472"/>
                  </a:lnTo>
                  <a:lnTo>
                    <a:pt x="1215" y="1502"/>
                  </a:lnTo>
                  <a:lnTo>
                    <a:pt x="1212" y="1530"/>
                  </a:lnTo>
                  <a:lnTo>
                    <a:pt x="1536" y="1530"/>
                  </a:lnTo>
                  <a:lnTo>
                    <a:pt x="1536" y="1126"/>
                  </a:lnTo>
                  <a:lnTo>
                    <a:pt x="1538" y="1113"/>
                  </a:lnTo>
                  <a:lnTo>
                    <a:pt x="1542" y="1100"/>
                  </a:lnTo>
                  <a:lnTo>
                    <a:pt x="1550" y="1085"/>
                  </a:lnTo>
                  <a:lnTo>
                    <a:pt x="1563" y="1073"/>
                  </a:lnTo>
                  <a:lnTo>
                    <a:pt x="1577" y="1065"/>
                  </a:lnTo>
                  <a:lnTo>
                    <a:pt x="1593" y="1062"/>
                  </a:lnTo>
                  <a:lnTo>
                    <a:pt x="1609" y="1062"/>
                  </a:lnTo>
                  <a:lnTo>
                    <a:pt x="1626" y="1066"/>
                  </a:lnTo>
                  <a:lnTo>
                    <a:pt x="1659" y="1078"/>
                  </a:lnTo>
                  <a:lnTo>
                    <a:pt x="1693" y="1085"/>
                  </a:lnTo>
                  <a:lnTo>
                    <a:pt x="1729" y="1088"/>
                  </a:lnTo>
                  <a:lnTo>
                    <a:pt x="1770" y="1084"/>
                  </a:lnTo>
                  <a:lnTo>
                    <a:pt x="1809" y="1075"/>
                  </a:lnTo>
                  <a:lnTo>
                    <a:pt x="1846" y="1059"/>
                  </a:lnTo>
                  <a:lnTo>
                    <a:pt x="1880" y="1039"/>
                  </a:lnTo>
                  <a:lnTo>
                    <a:pt x="1910" y="1013"/>
                  </a:lnTo>
                  <a:lnTo>
                    <a:pt x="1935" y="984"/>
                  </a:lnTo>
                  <a:lnTo>
                    <a:pt x="1956" y="949"/>
                  </a:lnTo>
                  <a:lnTo>
                    <a:pt x="1971" y="913"/>
                  </a:lnTo>
                  <a:lnTo>
                    <a:pt x="1981" y="873"/>
                  </a:lnTo>
                  <a:lnTo>
                    <a:pt x="1984" y="832"/>
                  </a:lnTo>
                  <a:lnTo>
                    <a:pt x="1981" y="791"/>
                  </a:lnTo>
                  <a:lnTo>
                    <a:pt x="1971" y="752"/>
                  </a:lnTo>
                  <a:lnTo>
                    <a:pt x="1956" y="714"/>
                  </a:lnTo>
                  <a:lnTo>
                    <a:pt x="1935" y="681"/>
                  </a:lnTo>
                  <a:lnTo>
                    <a:pt x="1910" y="651"/>
                  </a:lnTo>
                  <a:lnTo>
                    <a:pt x="1880" y="625"/>
                  </a:lnTo>
                  <a:lnTo>
                    <a:pt x="1846" y="605"/>
                  </a:lnTo>
                  <a:lnTo>
                    <a:pt x="1809" y="589"/>
                  </a:lnTo>
                  <a:lnTo>
                    <a:pt x="1770" y="579"/>
                  </a:lnTo>
                  <a:lnTo>
                    <a:pt x="1729" y="576"/>
                  </a:lnTo>
                  <a:lnTo>
                    <a:pt x="1693" y="579"/>
                  </a:lnTo>
                  <a:lnTo>
                    <a:pt x="1659" y="586"/>
                  </a:lnTo>
                  <a:lnTo>
                    <a:pt x="1626" y="598"/>
                  </a:lnTo>
                  <a:lnTo>
                    <a:pt x="1614" y="601"/>
                  </a:lnTo>
                  <a:lnTo>
                    <a:pt x="1601" y="602"/>
                  </a:lnTo>
                  <a:lnTo>
                    <a:pt x="1580" y="600"/>
                  </a:lnTo>
                  <a:lnTo>
                    <a:pt x="1563" y="591"/>
                  </a:lnTo>
                  <a:lnTo>
                    <a:pt x="1549" y="576"/>
                  </a:lnTo>
                  <a:lnTo>
                    <a:pt x="1539" y="559"/>
                  </a:lnTo>
                  <a:lnTo>
                    <a:pt x="1536" y="538"/>
                  </a:lnTo>
                  <a:lnTo>
                    <a:pt x="1536" y="128"/>
                  </a:lnTo>
                  <a:lnTo>
                    <a:pt x="448" y="128"/>
                  </a:lnTo>
                  <a:close/>
                  <a:moveTo>
                    <a:pt x="448" y="0"/>
                  </a:moveTo>
                  <a:lnTo>
                    <a:pt x="2752" y="0"/>
                  </a:lnTo>
                  <a:lnTo>
                    <a:pt x="2809" y="3"/>
                  </a:lnTo>
                  <a:lnTo>
                    <a:pt x="2862" y="13"/>
                  </a:lnTo>
                  <a:lnTo>
                    <a:pt x="2914" y="30"/>
                  </a:lnTo>
                  <a:lnTo>
                    <a:pt x="2963" y="52"/>
                  </a:lnTo>
                  <a:lnTo>
                    <a:pt x="3009" y="80"/>
                  </a:lnTo>
                  <a:lnTo>
                    <a:pt x="3051" y="112"/>
                  </a:lnTo>
                  <a:lnTo>
                    <a:pt x="3087" y="150"/>
                  </a:lnTo>
                  <a:lnTo>
                    <a:pt x="3120" y="192"/>
                  </a:lnTo>
                  <a:lnTo>
                    <a:pt x="3148" y="237"/>
                  </a:lnTo>
                  <a:lnTo>
                    <a:pt x="3170" y="286"/>
                  </a:lnTo>
                  <a:lnTo>
                    <a:pt x="3187" y="337"/>
                  </a:lnTo>
                  <a:lnTo>
                    <a:pt x="3197" y="392"/>
                  </a:lnTo>
                  <a:lnTo>
                    <a:pt x="3201" y="447"/>
                  </a:lnTo>
                  <a:lnTo>
                    <a:pt x="3201" y="1600"/>
                  </a:lnTo>
                  <a:lnTo>
                    <a:pt x="3197" y="1620"/>
                  </a:lnTo>
                  <a:lnTo>
                    <a:pt x="3189" y="1638"/>
                  </a:lnTo>
                  <a:lnTo>
                    <a:pt x="3175" y="1652"/>
                  </a:lnTo>
                  <a:lnTo>
                    <a:pt x="3157" y="1661"/>
                  </a:lnTo>
                  <a:lnTo>
                    <a:pt x="3137" y="1664"/>
                  </a:lnTo>
                  <a:lnTo>
                    <a:pt x="2748" y="1664"/>
                  </a:lnTo>
                  <a:lnTo>
                    <a:pt x="2751" y="1696"/>
                  </a:lnTo>
                  <a:lnTo>
                    <a:pt x="2752" y="1728"/>
                  </a:lnTo>
                  <a:lnTo>
                    <a:pt x="2625" y="1728"/>
                  </a:lnTo>
                  <a:lnTo>
                    <a:pt x="2622" y="1694"/>
                  </a:lnTo>
                  <a:lnTo>
                    <a:pt x="2615" y="1659"/>
                  </a:lnTo>
                  <a:lnTo>
                    <a:pt x="2603" y="1626"/>
                  </a:lnTo>
                  <a:lnTo>
                    <a:pt x="2598" y="1613"/>
                  </a:lnTo>
                  <a:lnTo>
                    <a:pt x="2597" y="1600"/>
                  </a:lnTo>
                  <a:lnTo>
                    <a:pt x="2601" y="1580"/>
                  </a:lnTo>
                  <a:lnTo>
                    <a:pt x="2610" y="1562"/>
                  </a:lnTo>
                  <a:lnTo>
                    <a:pt x="2623" y="1548"/>
                  </a:lnTo>
                  <a:lnTo>
                    <a:pt x="2641" y="1540"/>
                  </a:lnTo>
                  <a:lnTo>
                    <a:pt x="2661" y="1536"/>
                  </a:lnTo>
                  <a:lnTo>
                    <a:pt x="3073" y="1536"/>
                  </a:lnTo>
                  <a:lnTo>
                    <a:pt x="3073" y="447"/>
                  </a:lnTo>
                  <a:lnTo>
                    <a:pt x="3069" y="400"/>
                  </a:lnTo>
                  <a:lnTo>
                    <a:pt x="3059" y="355"/>
                  </a:lnTo>
                  <a:lnTo>
                    <a:pt x="3043" y="312"/>
                  </a:lnTo>
                  <a:lnTo>
                    <a:pt x="3021" y="273"/>
                  </a:lnTo>
                  <a:lnTo>
                    <a:pt x="2994" y="238"/>
                  </a:lnTo>
                  <a:lnTo>
                    <a:pt x="2963" y="206"/>
                  </a:lnTo>
                  <a:lnTo>
                    <a:pt x="2926" y="179"/>
                  </a:lnTo>
                  <a:lnTo>
                    <a:pt x="2887" y="157"/>
                  </a:lnTo>
                  <a:lnTo>
                    <a:pt x="2845" y="141"/>
                  </a:lnTo>
                  <a:lnTo>
                    <a:pt x="2800" y="131"/>
                  </a:lnTo>
                  <a:lnTo>
                    <a:pt x="2752" y="128"/>
                  </a:lnTo>
                  <a:lnTo>
                    <a:pt x="1665" y="128"/>
                  </a:lnTo>
                  <a:lnTo>
                    <a:pt x="1665" y="453"/>
                  </a:lnTo>
                  <a:lnTo>
                    <a:pt x="1697" y="449"/>
                  </a:lnTo>
                  <a:lnTo>
                    <a:pt x="1729" y="447"/>
                  </a:lnTo>
                  <a:lnTo>
                    <a:pt x="1781" y="451"/>
                  </a:lnTo>
                  <a:lnTo>
                    <a:pt x="1830" y="462"/>
                  </a:lnTo>
                  <a:lnTo>
                    <a:pt x="1878" y="478"/>
                  </a:lnTo>
                  <a:lnTo>
                    <a:pt x="1923" y="501"/>
                  </a:lnTo>
                  <a:lnTo>
                    <a:pt x="1963" y="528"/>
                  </a:lnTo>
                  <a:lnTo>
                    <a:pt x="2000" y="560"/>
                  </a:lnTo>
                  <a:lnTo>
                    <a:pt x="2033" y="598"/>
                  </a:lnTo>
                  <a:lnTo>
                    <a:pt x="2060" y="638"/>
                  </a:lnTo>
                  <a:lnTo>
                    <a:pt x="2083" y="683"/>
                  </a:lnTo>
                  <a:lnTo>
                    <a:pt x="2099" y="730"/>
                  </a:lnTo>
                  <a:lnTo>
                    <a:pt x="2109" y="780"/>
                  </a:lnTo>
                  <a:lnTo>
                    <a:pt x="2112" y="832"/>
                  </a:lnTo>
                  <a:lnTo>
                    <a:pt x="2109" y="884"/>
                  </a:lnTo>
                  <a:lnTo>
                    <a:pt x="2099" y="934"/>
                  </a:lnTo>
                  <a:lnTo>
                    <a:pt x="2083" y="981"/>
                  </a:lnTo>
                  <a:lnTo>
                    <a:pt x="2060" y="1026"/>
                  </a:lnTo>
                  <a:lnTo>
                    <a:pt x="2033" y="1066"/>
                  </a:lnTo>
                  <a:lnTo>
                    <a:pt x="2000" y="1103"/>
                  </a:lnTo>
                  <a:lnTo>
                    <a:pt x="1963" y="1136"/>
                  </a:lnTo>
                  <a:lnTo>
                    <a:pt x="1923" y="1163"/>
                  </a:lnTo>
                  <a:lnTo>
                    <a:pt x="1878" y="1186"/>
                  </a:lnTo>
                  <a:lnTo>
                    <a:pt x="1830" y="1202"/>
                  </a:lnTo>
                  <a:lnTo>
                    <a:pt x="1781" y="1213"/>
                  </a:lnTo>
                  <a:lnTo>
                    <a:pt x="1729" y="1216"/>
                  </a:lnTo>
                  <a:lnTo>
                    <a:pt x="1697" y="1214"/>
                  </a:lnTo>
                  <a:lnTo>
                    <a:pt x="1665" y="1211"/>
                  </a:lnTo>
                  <a:lnTo>
                    <a:pt x="1665" y="1536"/>
                  </a:lnTo>
                  <a:lnTo>
                    <a:pt x="2075" y="1536"/>
                  </a:lnTo>
                  <a:lnTo>
                    <a:pt x="2088" y="1537"/>
                  </a:lnTo>
                  <a:lnTo>
                    <a:pt x="2101" y="1542"/>
                  </a:lnTo>
                  <a:lnTo>
                    <a:pt x="2116" y="1550"/>
                  </a:lnTo>
                  <a:lnTo>
                    <a:pt x="2127" y="1562"/>
                  </a:lnTo>
                  <a:lnTo>
                    <a:pt x="2135" y="1577"/>
                  </a:lnTo>
                  <a:lnTo>
                    <a:pt x="2139" y="1593"/>
                  </a:lnTo>
                  <a:lnTo>
                    <a:pt x="2139" y="1610"/>
                  </a:lnTo>
                  <a:lnTo>
                    <a:pt x="2135" y="1626"/>
                  </a:lnTo>
                  <a:lnTo>
                    <a:pt x="2122" y="1659"/>
                  </a:lnTo>
                  <a:lnTo>
                    <a:pt x="2114" y="1694"/>
                  </a:lnTo>
                  <a:lnTo>
                    <a:pt x="2112" y="1728"/>
                  </a:lnTo>
                  <a:lnTo>
                    <a:pt x="2116" y="1768"/>
                  </a:lnTo>
                  <a:lnTo>
                    <a:pt x="2125" y="1806"/>
                  </a:lnTo>
                  <a:lnTo>
                    <a:pt x="2139" y="1842"/>
                  </a:lnTo>
                  <a:lnTo>
                    <a:pt x="2158" y="1875"/>
                  </a:lnTo>
                  <a:lnTo>
                    <a:pt x="2183" y="1904"/>
                  </a:lnTo>
                  <a:lnTo>
                    <a:pt x="2212" y="1930"/>
                  </a:lnTo>
                  <a:lnTo>
                    <a:pt x="2243" y="1952"/>
                  </a:lnTo>
                  <a:lnTo>
                    <a:pt x="2279" y="1968"/>
                  </a:lnTo>
                  <a:lnTo>
                    <a:pt x="2317" y="1979"/>
                  </a:lnTo>
                  <a:lnTo>
                    <a:pt x="2292" y="2104"/>
                  </a:lnTo>
                  <a:lnTo>
                    <a:pt x="2245" y="2091"/>
                  </a:lnTo>
                  <a:lnTo>
                    <a:pt x="2200" y="2074"/>
                  </a:lnTo>
                  <a:lnTo>
                    <a:pt x="2158" y="2050"/>
                  </a:lnTo>
                  <a:lnTo>
                    <a:pt x="2120" y="2022"/>
                  </a:lnTo>
                  <a:lnTo>
                    <a:pt x="2086" y="1988"/>
                  </a:lnTo>
                  <a:lnTo>
                    <a:pt x="2056" y="1953"/>
                  </a:lnTo>
                  <a:lnTo>
                    <a:pt x="2032" y="1913"/>
                  </a:lnTo>
                  <a:lnTo>
                    <a:pt x="2012" y="1870"/>
                  </a:lnTo>
                  <a:lnTo>
                    <a:pt x="1997" y="1825"/>
                  </a:lnTo>
                  <a:lnTo>
                    <a:pt x="1988" y="1778"/>
                  </a:lnTo>
                  <a:lnTo>
                    <a:pt x="1984" y="1728"/>
                  </a:lnTo>
                  <a:lnTo>
                    <a:pt x="1985" y="1696"/>
                  </a:lnTo>
                  <a:lnTo>
                    <a:pt x="1990" y="1664"/>
                  </a:lnTo>
                  <a:lnTo>
                    <a:pt x="1665" y="1664"/>
                  </a:lnTo>
                  <a:lnTo>
                    <a:pt x="1665" y="2134"/>
                  </a:lnTo>
                  <a:lnTo>
                    <a:pt x="1662" y="2147"/>
                  </a:lnTo>
                  <a:lnTo>
                    <a:pt x="1659" y="2160"/>
                  </a:lnTo>
                  <a:lnTo>
                    <a:pt x="1651" y="2174"/>
                  </a:lnTo>
                  <a:lnTo>
                    <a:pt x="1638" y="2186"/>
                  </a:lnTo>
                  <a:lnTo>
                    <a:pt x="1623" y="2194"/>
                  </a:lnTo>
                  <a:lnTo>
                    <a:pt x="1608" y="2198"/>
                  </a:lnTo>
                  <a:lnTo>
                    <a:pt x="1591" y="2198"/>
                  </a:lnTo>
                  <a:lnTo>
                    <a:pt x="1575" y="2193"/>
                  </a:lnTo>
                  <a:lnTo>
                    <a:pt x="1542" y="2181"/>
                  </a:lnTo>
                  <a:lnTo>
                    <a:pt x="1507" y="2174"/>
                  </a:lnTo>
                  <a:lnTo>
                    <a:pt x="1472" y="2171"/>
                  </a:lnTo>
                  <a:lnTo>
                    <a:pt x="1434" y="2174"/>
                  </a:lnTo>
                  <a:lnTo>
                    <a:pt x="1399" y="2183"/>
                  </a:lnTo>
                  <a:lnTo>
                    <a:pt x="1364" y="2196"/>
                  </a:lnTo>
                  <a:lnTo>
                    <a:pt x="1332" y="2213"/>
                  </a:lnTo>
                  <a:lnTo>
                    <a:pt x="1303" y="2236"/>
                  </a:lnTo>
                  <a:lnTo>
                    <a:pt x="1277" y="2262"/>
                  </a:lnTo>
                  <a:lnTo>
                    <a:pt x="1255" y="2291"/>
                  </a:lnTo>
                  <a:lnTo>
                    <a:pt x="1238" y="2326"/>
                  </a:lnTo>
                  <a:lnTo>
                    <a:pt x="1225" y="2361"/>
                  </a:lnTo>
                  <a:lnTo>
                    <a:pt x="1217" y="2398"/>
                  </a:lnTo>
                  <a:lnTo>
                    <a:pt x="1216" y="2433"/>
                  </a:lnTo>
                  <a:lnTo>
                    <a:pt x="1220" y="2470"/>
                  </a:lnTo>
                  <a:lnTo>
                    <a:pt x="1228" y="2504"/>
                  </a:lnTo>
                  <a:lnTo>
                    <a:pt x="1241" y="2538"/>
                  </a:lnTo>
                  <a:lnTo>
                    <a:pt x="1259" y="2568"/>
                  </a:lnTo>
                  <a:lnTo>
                    <a:pt x="1280" y="2597"/>
                  </a:lnTo>
                  <a:lnTo>
                    <a:pt x="1306" y="2623"/>
                  </a:lnTo>
                  <a:lnTo>
                    <a:pt x="1336" y="2644"/>
                  </a:lnTo>
                  <a:lnTo>
                    <a:pt x="1370" y="2662"/>
                  </a:lnTo>
                  <a:lnTo>
                    <a:pt x="1318" y="2779"/>
                  </a:lnTo>
                  <a:lnTo>
                    <a:pt x="1274" y="2757"/>
                  </a:lnTo>
                  <a:lnTo>
                    <a:pt x="1233" y="2728"/>
                  </a:lnTo>
                  <a:lnTo>
                    <a:pt x="1196" y="2695"/>
                  </a:lnTo>
                  <a:lnTo>
                    <a:pt x="1164" y="2658"/>
                  </a:lnTo>
                  <a:lnTo>
                    <a:pt x="1138" y="2617"/>
                  </a:lnTo>
                  <a:lnTo>
                    <a:pt x="1117" y="2573"/>
                  </a:lnTo>
                  <a:lnTo>
                    <a:pt x="1102" y="2526"/>
                  </a:lnTo>
                  <a:lnTo>
                    <a:pt x="1091" y="2477"/>
                  </a:lnTo>
                  <a:lnTo>
                    <a:pt x="1089" y="2428"/>
                  </a:lnTo>
                  <a:lnTo>
                    <a:pt x="1092" y="2375"/>
                  </a:lnTo>
                  <a:lnTo>
                    <a:pt x="1102" y="2325"/>
                  </a:lnTo>
                  <a:lnTo>
                    <a:pt x="1118" y="2277"/>
                  </a:lnTo>
                  <a:lnTo>
                    <a:pt x="1141" y="2233"/>
                  </a:lnTo>
                  <a:lnTo>
                    <a:pt x="1168" y="2192"/>
                  </a:lnTo>
                  <a:lnTo>
                    <a:pt x="1201" y="2155"/>
                  </a:lnTo>
                  <a:lnTo>
                    <a:pt x="1238" y="2123"/>
                  </a:lnTo>
                  <a:lnTo>
                    <a:pt x="1278" y="2096"/>
                  </a:lnTo>
                  <a:lnTo>
                    <a:pt x="1323" y="2074"/>
                  </a:lnTo>
                  <a:lnTo>
                    <a:pt x="1370" y="2057"/>
                  </a:lnTo>
                  <a:lnTo>
                    <a:pt x="1420" y="2046"/>
                  </a:lnTo>
                  <a:lnTo>
                    <a:pt x="1472" y="2043"/>
                  </a:lnTo>
                  <a:lnTo>
                    <a:pt x="1504" y="2044"/>
                  </a:lnTo>
                  <a:lnTo>
                    <a:pt x="1536" y="2049"/>
                  </a:lnTo>
                  <a:lnTo>
                    <a:pt x="1536" y="1664"/>
                  </a:lnTo>
                  <a:lnTo>
                    <a:pt x="1125" y="1664"/>
                  </a:lnTo>
                  <a:lnTo>
                    <a:pt x="1111" y="1663"/>
                  </a:lnTo>
                  <a:lnTo>
                    <a:pt x="1098" y="1658"/>
                  </a:lnTo>
                  <a:lnTo>
                    <a:pt x="1083" y="1648"/>
                  </a:lnTo>
                  <a:lnTo>
                    <a:pt x="1072" y="1636"/>
                  </a:lnTo>
                  <a:lnTo>
                    <a:pt x="1064" y="1620"/>
                  </a:lnTo>
                  <a:lnTo>
                    <a:pt x="1060" y="1604"/>
                  </a:lnTo>
                  <a:lnTo>
                    <a:pt x="1061" y="1586"/>
                  </a:lnTo>
                  <a:lnTo>
                    <a:pt x="1066" y="1569"/>
                  </a:lnTo>
                  <a:lnTo>
                    <a:pt x="1080" y="1529"/>
                  </a:lnTo>
                  <a:lnTo>
                    <a:pt x="1087" y="1488"/>
                  </a:lnTo>
                  <a:lnTo>
                    <a:pt x="1087" y="1445"/>
                  </a:lnTo>
                  <a:lnTo>
                    <a:pt x="1080" y="1404"/>
                  </a:lnTo>
                  <a:lnTo>
                    <a:pt x="1066" y="1363"/>
                  </a:lnTo>
                  <a:lnTo>
                    <a:pt x="1048" y="1329"/>
                  </a:lnTo>
                  <a:lnTo>
                    <a:pt x="1027" y="1300"/>
                  </a:lnTo>
                  <a:lnTo>
                    <a:pt x="1001" y="1274"/>
                  </a:lnTo>
                  <a:lnTo>
                    <a:pt x="973" y="1252"/>
                  </a:lnTo>
                  <a:lnTo>
                    <a:pt x="942" y="1234"/>
                  </a:lnTo>
                  <a:lnTo>
                    <a:pt x="909" y="1221"/>
                  </a:lnTo>
                  <a:lnTo>
                    <a:pt x="873" y="1213"/>
                  </a:lnTo>
                  <a:lnTo>
                    <a:pt x="838" y="1210"/>
                  </a:lnTo>
                  <a:lnTo>
                    <a:pt x="801" y="1212"/>
                  </a:lnTo>
                  <a:lnTo>
                    <a:pt x="764" y="1219"/>
                  </a:lnTo>
                  <a:lnTo>
                    <a:pt x="729" y="1232"/>
                  </a:lnTo>
                  <a:lnTo>
                    <a:pt x="696" y="1250"/>
                  </a:lnTo>
                  <a:lnTo>
                    <a:pt x="666" y="1271"/>
                  </a:lnTo>
                  <a:lnTo>
                    <a:pt x="640" y="1297"/>
                  </a:lnTo>
                  <a:lnTo>
                    <a:pt x="618" y="1326"/>
                  </a:lnTo>
                  <a:lnTo>
                    <a:pt x="601" y="1356"/>
                  </a:lnTo>
                  <a:lnTo>
                    <a:pt x="588" y="1391"/>
                  </a:lnTo>
                  <a:lnTo>
                    <a:pt x="580" y="1425"/>
                  </a:lnTo>
                  <a:lnTo>
                    <a:pt x="576" y="1461"/>
                  </a:lnTo>
                  <a:lnTo>
                    <a:pt x="577" y="1497"/>
                  </a:lnTo>
                  <a:lnTo>
                    <a:pt x="586" y="1534"/>
                  </a:lnTo>
                  <a:lnTo>
                    <a:pt x="597" y="1569"/>
                  </a:lnTo>
                  <a:lnTo>
                    <a:pt x="602" y="1591"/>
                  </a:lnTo>
                  <a:lnTo>
                    <a:pt x="602" y="1608"/>
                  </a:lnTo>
                  <a:lnTo>
                    <a:pt x="596" y="1626"/>
                  </a:lnTo>
                  <a:lnTo>
                    <a:pt x="586" y="1640"/>
                  </a:lnTo>
                  <a:lnTo>
                    <a:pt x="573" y="1652"/>
                  </a:lnTo>
                  <a:lnTo>
                    <a:pt x="557" y="1661"/>
                  </a:lnTo>
                  <a:lnTo>
                    <a:pt x="539" y="1664"/>
                  </a:lnTo>
                  <a:lnTo>
                    <a:pt x="128" y="1664"/>
                  </a:lnTo>
                  <a:lnTo>
                    <a:pt x="128" y="2747"/>
                  </a:lnTo>
                  <a:lnTo>
                    <a:pt x="131" y="2794"/>
                  </a:lnTo>
                  <a:lnTo>
                    <a:pt x="142" y="2839"/>
                  </a:lnTo>
                  <a:lnTo>
                    <a:pt x="157" y="2882"/>
                  </a:lnTo>
                  <a:lnTo>
                    <a:pt x="180" y="2922"/>
                  </a:lnTo>
                  <a:lnTo>
                    <a:pt x="207" y="2958"/>
                  </a:lnTo>
                  <a:lnTo>
                    <a:pt x="238" y="2989"/>
                  </a:lnTo>
                  <a:lnTo>
                    <a:pt x="274" y="3016"/>
                  </a:lnTo>
                  <a:lnTo>
                    <a:pt x="313" y="3038"/>
                  </a:lnTo>
                  <a:lnTo>
                    <a:pt x="356" y="3054"/>
                  </a:lnTo>
                  <a:lnTo>
                    <a:pt x="401" y="3064"/>
                  </a:lnTo>
                  <a:lnTo>
                    <a:pt x="448" y="3068"/>
                  </a:lnTo>
                  <a:lnTo>
                    <a:pt x="1152" y="3068"/>
                  </a:lnTo>
                  <a:lnTo>
                    <a:pt x="1152" y="3196"/>
                  </a:lnTo>
                  <a:lnTo>
                    <a:pt x="448" y="3196"/>
                  </a:lnTo>
                  <a:lnTo>
                    <a:pt x="392" y="3192"/>
                  </a:lnTo>
                  <a:lnTo>
                    <a:pt x="338" y="3182"/>
                  </a:lnTo>
                  <a:lnTo>
                    <a:pt x="286" y="3165"/>
                  </a:lnTo>
                  <a:lnTo>
                    <a:pt x="238" y="3144"/>
                  </a:lnTo>
                  <a:lnTo>
                    <a:pt x="193" y="3115"/>
                  </a:lnTo>
                  <a:lnTo>
                    <a:pt x="150" y="3082"/>
                  </a:lnTo>
                  <a:lnTo>
                    <a:pt x="113" y="3045"/>
                  </a:lnTo>
                  <a:lnTo>
                    <a:pt x="80" y="3004"/>
                  </a:lnTo>
                  <a:lnTo>
                    <a:pt x="53" y="2958"/>
                  </a:lnTo>
                  <a:lnTo>
                    <a:pt x="31" y="2909"/>
                  </a:lnTo>
                  <a:lnTo>
                    <a:pt x="14" y="2858"/>
                  </a:lnTo>
                  <a:lnTo>
                    <a:pt x="3" y="2804"/>
                  </a:lnTo>
                  <a:lnTo>
                    <a:pt x="0" y="2747"/>
                  </a:lnTo>
                  <a:lnTo>
                    <a:pt x="0" y="447"/>
                  </a:lnTo>
                  <a:lnTo>
                    <a:pt x="3" y="392"/>
                  </a:lnTo>
                  <a:lnTo>
                    <a:pt x="14" y="337"/>
                  </a:lnTo>
                  <a:lnTo>
                    <a:pt x="31" y="286"/>
                  </a:lnTo>
                  <a:lnTo>
                    <a:pt x="53" y="237"/>
                  </a:lnTo>
                  <a:lnTo>
                    <a:pt x="80" y="192"/>
                  </a:lnTo>
                  <a:lnTo>
                    <a:pt x="113" y="150"/>
                  </a:lnTo>
                  <a:lnTo>
                    <a:pt x="150" y="112"/>
                  </a:lnTo>
                  <a:lnTo>
                    <a:pt x="193" y="80"/>
                  </a:lnTo>
                  <a:lnTo>
                    <a:pt x="238" y="52"/>
                  </a:lnTo>
                  <a:lnTo>
                    <a:pt x="286" y="30"/>
                  </a:lnTo>
                  <a:lnTo>
                    <a:pt x="338" y="13"/>
                  </a:lnTo>
                  <a:lnTo>
                    <a:pt x="392" y="3"/>
                  </a:lnTo>
                  <a:lnTo>
                    <a:pt x="4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30" name="Freeform 7"/>
            <p:cNvSpPr>
              <a:spLocks noEditPoints="1"/>
            </p:cNvSpPr>
            <p:nvPr/>
          </p:nvSpPr>
          <p:spPr bwMode="auto">
            <a:xfrm>
              <a:off x="-782" y="1689"/>
              <a:ext cx="2594" cy="2113"/>
            </a:xfrm>
            <a:custGeom>
              <a:avLst/>
              <a:gdLst>
                <a:gd name="T0" fmla="*/ 1351 w 2594"/>
                <a:gd name="T1" fmla="*/ 366 h 2113"/>
                <a:gd name="T2" fmla="*/ 1336 w 2594"/>
                <a:gd name="T3" fmla="*/ 593 h 2113"/>
                <a:gd name="T4" fmla="*/ 1198 w 2594"/>
                <a:gd name="T5" fmla="*/ 771 h 2113"/>
                <a:gd name="T6" fmla="*/ 1002 w 2594"/>
                <a:gd name="T7" fmla="*/ 839 h 2113"/>
                <a:gd name="T8" fmla="*/ 782 w 2594"/>
                <a:gd name="T9" fmla="*/ 786 h 2113"/>
                <a:gd name="T10" fmla="*/ 631 w 2594"/>
                <a:gd name="T11" fmla="*/ 619 h 2113"/>
                <a:gd name="T12" fmla="*/ 466 w 2594"/>
                <a:gd name="T13" fmla="*/ 1102 h 2113"/>
                <a:gd name="T14" fmla="*/ 420 w 2594"/>
                <a:gd name="T15" fmla="*/ 1174 h 2113"/>
                <a:gd name="T16" fmla="*/ 266 w 2594"/>
                <a:gd name="T17" fmla="*/ 1206 h 2113"/>
                <a:gd name="T18" fmla="*/ 150 w 2594"/>
                <a:gd name="T19" fmla="*/ 1337 h 2113"/>
                <a:gd name="T20" fmla="*/ 146 w 2594"/>
                <a:gd name="T21" fmla="*/ 1512 h 2113"/>
                <a:gd name="T22" fmla="*/ 262 w 2594"/>
                <a:gd name="T23" fmla="*/ 1654 h 2113"/>
                <a:gd name="T24" fmla="*/ 434 w 2594"/>
                <a:gd name="T25" fmla="*/ 1683 h 2113"/>
                <a:gd name="T26" fmla="*/ 578 w 2594"/>
                <a:gd name="T27" fmla="*/ 1608 h 2113"/>
                <a:gd name="T28" fmla="*/ 638 w 2594"/>
                <a:gd name="T29" fmla="*/ 1606 h 2113"/>
                <a:gd name="T30" fmla="*/ 1696 w 2594"/>
                <a:gd name="T31" fmla="*/ 1625 h 2113"/>
                <a:gd name="T32" fmla="*/ 1435 w 2594"/>
                <a:gd name="T33" fmla="*/ 1328 h 2113"/>
                <a:gd name="T34" fmla="*/ 1451 w 2594"/>
                <a:gd name="T35" fmla="*/ 1161 h 2113"/>
                <a:gd name="T36" fmla="*/ 1585 w 2594"/>
                <a:gd name="T37" fmla="*/ 1051 h 2113"/>
                <a:gd name="T38" fmla="*/ 1751 w 2594"/>
                <a:gd name="T39" fmla="*/ 1067 h 2113"/>
                <a:gd name="T40" fmla="*/ 2015 w 2594"/>
                <a:gd name="T41" fmla="*/ 1242 h 2113"/>
                <a:gd name="T42" fmla="*/ 1663 w 2594"/>
                <a:gd name="T43" fmla="*/ 1 h 2113"/>
                <a:gd name="T44" fmla="*/ 1918 w 2594"/>
                <a:gd name="T45" fmla="*/ 594 h 2113"/>
                <a:gd name="T46" fmla="*/ 2567 w 2594"/>
                <a:gd name="T47" fmla="*/ 1099 h 2113"/>
                <a:gd name="T48" fmla="*/ 2466 w 2594"/>
                <a:gd name="T49" fmla="*/ 2055 h 2113"/>
                <a:gd name="T50" fmla="*/ 2428 w 2594"/>
                <a:gd name="T51" fmla="*/ 1113 h 2113"/>
                <a:gd name="T52" fmla="*/ 2132 w 2594"/>
                <a:gd name="T53" fmla="*/ 1173 h 2113"/>
                <a:gd name="T54" fmla="*/ 2123 w 2594"/>
                <a:gd name="T55" fmla="*/ 1423 h 2113"/>
                <a:gd name="T56" fmla="*/ 1684 w 2594"/>
                <a:gd name="T57" fmla="*/ 1177 h 2113"/>
                <a:gd name="T58" fmla="*/ 1589 w 2594"/>
                <a:gd name="T59" fmla="*/ 1194 h 2113"/>
                <a:gd name="T60" fmla="*/ 1561 w 2594"/>
                <a:gd name="T61" fmla="*/ 1294 h 2113"/>
                <a:gd name="T62" fmla="*/ 1824 w 2594"/>
                <a:gd name="T63" fmla="*/ 1584 h 2113"/>
                <a:gd name="T64" fmla="*/ 1878 w 2594"/>
                <a:gd name="T65" fmla="*/ 1774 h 2113"/>
                <a:gd name="T66" fmla="*/ 2053 w 2594"/>
                <a:gd name="T67" fmla="*/ 1907 h 2113"/>
                <a:gd name="T68" fmla="*/ 2045 w 2594"/>
                <a:gd name="T69" fmla="*/ 2037 h 2113"/>
                <a:gd name="T70" fmla="*/ 1831 w 2594"/>
                <a:gd name="T71" fmla="*/ 1920 h 2113"/>
                <a:gd name="T72" fmla="*/ 1531 w 2594"/>
                <a:gd name="T73" fmla="*/ 1824 h 2113"/>
                <a:gd name="T74" fmla="*/ 1653 w 2594"/>
                <a:gd name="T75" fmla="*/ 1930 h 2113"/>
                <a:gd name="T76" fmla="*/ 1460 w 2594"/>
                <a:gd name="T77" fmla="*/ 1948 h 2113"/>
                <a:gd name="T78" fmla="*/ 760 w 2594"/>
                <a:gd name="T79" fmla="*/ 2113 h 2113"/>
                <a:gd name="T80" fmla="*/ 694 w 2594"/>
                <a:gd name="T81" fmla="*/ 2072 h 2113"/>
                <a:gd name="T82" fmla="*/ 427 w 2594"/>
                <a:gd name="T83" fmla="*/ 1816 h 2113"/>
                <a:gd name="T84" fmla="*/ 205 w 2594"/>
                <a:gd name="T85" fmla="*/ 1773 h 2113"/>
                <a:gd name="T86" fmla="*/ 45 w 2594"/>
                <a:gd name="T87" fmla="*/ 1611 h 2113"/>
                <a:gd name="T88" fmla="*/ 4 w 2594"/>
                <a:gd name="T89" fmla="*/ 1382 h 2113"/>
                <a:gd name="T90" fmla="*/ 97 w 2594"/>
                <a:gd name="T91" fmla="*/ 1178 h 2113"/>
                <a:gd name="T92" fmla="*/ 282 w 2594"/>
                <a:gd name="T93" fmla="*/ 1062 h 2113"/>
                <a:gd name="T94" fmla="*/ 155 w 2594"/>
                <a:gd name="T95" fmla="*/ 579 h 2113"/>
                <a:gd name="T96" fmla="*/ 649 w 2594"/>
                <a:gd name="T97" fmla="*/ 375 h 2113"/>
                <a:gd name="T98" fmla="*/ 720 w 2594"/>
                <a:gd name="T99" fmla="*/ 422 h 2113"/>
                <a:gd name="T100" fmla="*/ 754 w 2594"/>
                <a:gd name="T101" fmla="*/ 580 h 2113"/>
                <a:gd name="T102" fmla="*/ 889 w 2594"/>
                <a:gd name="T103" fmla="*/ 696 h 2113"/>
                <a:gd name="T104" fmla="*/ 1067 w 2594"/>
                <a:gd name="T105" fmla="*/ 696 h 2113"/>
                <a:gd name="T106" fmla="*/ 1202 w 2594"/>
                <a:gd name="T107" fmla="*/ 577 h 2113"/>
                <a:gd name="T108" fmla="*/ 1228 w 2594"/>
                <a:gd name="T109" fmla="*/ 401 h 2113"/>
                <a:gd name="T110" fmla="*/ 1186 w 2594"/>
                <a:gd name="T111" fmla="*/ 295 h 2113"/>
                <a:gd name="T112" fmla="*/ 1193 w 2594"/>
                <a:gd name="T113" fmla="*/ 20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4" h="2113">
                  <a:moveTo>
                    <a:pt x="1615" y="151"/>
                  </a:moveTo>
                  <a:lnTo>
                    <a:pt x="1321" y="281"/>
                  </a:lnTo>
                  <a:lnTo>
                    <a:pt x="1329" y="298"/>
                  </a:lnTo>
                  <a:lnTo>
                    <a:pt x="1337" y="320"/>
                  </a:lnTo>
                  <a:lnTo>
                    <a:pt x="1351" y="366"/>
                  </a:lnTo>
                  <a:lnTo>
                    <a:pt x="1360" y="413"/>
                  </a:lnTo>
                  <a:lnTo>
                    <a:pt x="1362" y="459"/>
                  </a:lnTo>
                  <a:lnTo>
                    <a:pt x="1359" y="506"/>
                  </a:lnTo>
                  <a:lnTo>
                    <a:pt x="1350" y="549"/>
                  </a:lnTo>
                  <a:lnTo>
                    <a:pt x="1336" y="593"/>
                  </a:lnTo>
                  <a:lnTo>
                    <a:pt x="1317" y="635"/>
                  </a:lnTo>
                  <a:lnTo>
                    <a:pt x="1295" y="674"/>
                  </a:lnTo>
                  <a:lnTo>
                    <a:pt x="1266" y="709"/>
                  </a:lnTo>
                  <a:lnTo>
                    <a:pt x="1234" y="742"/>
                  </a:lnTo>
                  <a:lnTo>
                    <a:pt x="1198" y="771"/>
                  </a:lnTo>
                  <a:lnTo>
                    <a:pt x="1157" y="796"/>
                  </a:lnTo>
                  <a:lnTo>
                    <a:pt x="1112" y="816"/>
                  </a:lnTo>
                  <a:lnTo>
                    <a:pt x="1082" y="826"/>
                  </a:lnTo>
                  <a:lnTo>
                    <a:pt x="1051" y="833"/>
                  </a:lnTo>
                  <a:lnTo>
                    <a:pt x="1002" y="839"/>
                  </a:lnTo>
                  <a:lnTo>
                    <a:pt x="955" y="839"/>
                  </a:lnTo>
                  <a:lnTo>
                    <a:pt x="909" y="835"/>
                  </a:lnTo>
                  <a:lnTo>
                    <a:pt x="865" y="823"/>
                  </a:lnTo>
                  <a:lnTo>
                    <a:pt x="823" y="807"/>
                  </a:lnTo>
                  <a:lnTo>
                    <a:pt x="782" y="786"/>
                  </a:lnTo>
                  <a:lnTo>
                    <a:pt x="744" y="761"/>
                  </a:lnTo>
                  <a:lnTo>
                    <a:pt x="710" y="732"/>
                  </a:lnTo>
                  <a:lnTo>
                    <a:pt x="679" y="697"/>
                  </a:lnTo>
                  <a:lnTo>
                    <a:pt x="652" y="661"/>
                  </a:lnTo>
                  <a:lnTo>
                    <a:pt x="631" y="619"/>
                  </a:lnTo>
                  <a:lnTo>
                    <a:pt x="613" y="575"/>
                  </a:lnTo>
                  <a:lnTo>
                    <a:pt x="601" y="528"/>
                  </a:lnTo>
                  <a:lnTo>
                    <a:pt x="296" y="643"/>
                  </a:lnTo>
                  <a:lnTo>
                    <a:pt x="463" y="1090"/>
                  </a:lnTo>
                  <a:lnTo>
                    <a:pt x="466" y="1102"/>
                  </a:lnTo>
                  <a:lnTo>
                    <a:pt x="468" y="1115"/>
                  </a:lnTo>
                  <a:lnTo>
                    <a:pt x="463" y="1135"/>
                  </a:lnTo>
                  <a:lnTo>
                    <a:pt x="453" y="1153"/>
                  </a:lnTo>
                  <a:lnTo>
                    <a:pt x="438" y="1166"/>
                  </a:lnTo>
                  <a:lnTo>
                    <a:pt x="420" y="1174"/>
                  </a:lnTo>
                  <a:lnTo>
                    <a:pt x="400" y="1177"/>
                  </a:lnTo>
                  <a:lnTo>
                    <a:pt x="360" y="1178"/>
                  </a:lnTo>
                  <a:lnTo>
                    <a:pt x="328" y="1183"/>
                  </a:lnTo>
                  <a:lnTo>
                    <a:pt x="296" y="1192"/>
                  </a:lnTo>
                  <a:lnTo>
                    <a:pt x="266" y="1206"/>
                  </a:lnTo>
                  <a:lnTo>
                    <a:pt x="238" y="1224"/>
                  </a:lnTo>
                  <a:lnTo>
                    <a:pt x="213" y="1245"/>
                  </a:lnTo>
                  <a:lnTo>
                    <a:pt x="187" y="1273"/>
                  </a:lnTo>
                  <a:lnTo>
                    <a:pt x="167" y="1303"/>
                  </a:lnTo>
                  <a:lnTo>
                    <a:pt x="150" y="1337"/>
                  </a:lnTo>
                  <a:lnTo>
                    <a:pt x="140" y="1371"/>
                  </a:lnTo>
                  <a:lnTo>
                    <a:pt x="134" y="1406"/>
                  </a:lnTo>
                  <a:lnTo>
                    <a:pt x="133" y="1442"/>
                  </a:lnTo>
                  <a:lnTo>
                    <a:pt x="137" y="1477"/>
                  </a:lnTo>
                  <a:lnTo>
                    <a:pt x="146" y="1512"/>
                  </a:lnTo>
                  <a:lnTo>
                    <a:pt x="160" y="1546"/>
                  </a:lnTo>
                  <a:lnTo>
                    <a:pt x="179" y="1578"/>
                  </a:lnTo>
                  <a:lnTo>
                    <a:pt x="202" y="1606"/>
                  </a:lnTo>
                  <a:lnTo>
                    <a:pt x="231" y="1632"/>
                  </a:lnTo>
                  <a:lnTo>
                    <a:pt x="262" y="1654"/>
                  </a:lnTo>
                  <a:lnTo>
                    <a:pt x="294" y="1669"/>
                  </a:lnTo>
                  <a:lnTo>
                    <a:pt x="328" y="1680"/>
                  </a:lnTo>
                  <a:lnTo>
                    <a:pt x="363" y="1686"/>
                  </a:lnTo>
                  <a:lnTo>
                    <a:pt x="399" y="1687"/>
                  </a:lnTo>
                  <a:lnTo>
                    <a:pt x="434" y="1683"/>
                  </a:lnTo>
                  <a:lnTo>
                    <a:pt x="470" y="1674"/>
                  </a:lnTo>
                  <a:lnTo>
                    <a:pt x="503" y="1660"/>
                  </a:lnTo>
                  <a:lnTo>
                    <a:pt x="535" y="1641"/>
                  </a:lnTo>
                  <a:lnTo>
                    <a:pt x="565" y="1617"/>
                  </a:lnTo>
                  <a:lnTo>
                    <a:pt x="578" y="1608"/>
                  </a:lnTo>
                  <a:lnTo>
                    <a:pt x="593" y="1600"/>
                  </a:lnTo>
                  <a:lnTo>
                    <a:pt x="610" y="1599"/>
                  </a:lnTo>
                  <a:lnTo>
                    <a:pt x="617" y="1599"/>
                  </a:lnTo>
                  <a:lnTo>
                    <a:pt x="624" y="1600"/>
                  </a:lnTo>
                  <a:lnTo>
                    <a:pt x="638" y="1606"/>
                  </a:lnTo>
                  <a:lnTo>
                    <a:pt x="651" y="1615"/>
                  </a:lnTo>
                  <a:lnTo>
                    <a:pt x="662" y="1627"/>
                  </a:lnTo>
                  <a:lnTo>
                    <a:pt x="670" y="1641"/>
                  </a:lnTo>
                  <a:lnTo>
                    <a:pt x="792" y="1966"/>
                  </a:lnTo>
                  <a:lnTo>
                    <a:pt x="1696" y="1625"/>
                  </a:lnTo>
                  <a:lnTo>
                    <a:pt x="1493" y="1423"/>
                  </a:lnTo>
                  <a:lnTo>
                    <a:pt x="1490" y="1419"/>
                  </a:lnTo>
                  <a:lnTo>
                    <a:pt x="1466" y="1391"/>
                  </a:lnTo>
                  <a:lnTo>
                    <a:pt x="1449" y="1361"/>
                  </a:lnTo>
                  <a:lnTo>
                    <a:pt x="1435" y="1328"/>
                  </a:lnTo>
                  <a:lnTo>
                    <a:pt x="1428" y="1295"/>
                  </a:lnTo>
                  <a:lnTo>
                    <a:pt x="1426" y="1261"/>
                  </a:lnTo>
                  <a:lnTo>
                    <a:pt x="1430" y="1228"/>
                  </a:lnTo>
                  <a:lnTo>
                    <a:pt x="1438" y="1193"/>
                  </a:lnTo>
                  <a:lnTo>
                    <a:pt x="1451" y="1161"/>
                  </a:lnTo>
                  <a:lnTo>
                    <a:pt x="1470" y="1132"/>
                  </a:lnTo>
                  <a:lnTo>
                    <a:pt x="1493" y="1105"/>
                  </a:lnTo>
                  <a:lnTo>
                    <a:pt x="1522" y="1082"/>
                  </a:lnTo>
                  <a:lnTo>
                    <a:pt x="1551" y="1063"/>
                  </a:lnTo>
                  <a:lnTo>
                    <a:pt x="1585" y="1051"/>
                  </a:lnTo>
                  <a:lnTo>
                    <a:pt x="1618" y="1043"/>
                  </a:lnTo>
                  <a:lnTo>
                    <a:pt x="1652" y="1042"/>
                  </a:lnTo>
                  <a:lnTo>
                    <a:pt x="1685" y="1044"/>
                  </a:lnTo>
                  <a:lnTo>
                    <a:pt x="1719" y="1052"/>
                  </a:lnTo>
                  <a:lnTo>
                    <a:pt x="1751" y="1067"/>
                  </a:lnTo>
                  <a:lnTo>
                    <a:pt x="1781" y="1084"/>
                  </a:lnTo>
                  <a:lnTo>
                    <a:pt x="1808" y="1108"/>
                  </a:lnTo>
                  <a:lnTo>
                    <a:pt x="2015" y="1316"/>
                  </a:lnTo>
                  <a:lnTo>
                    <a:pt x="2018" y="1279"/>
                  </a:lnTo>
                  <a:lnTo>
                    <a:pt x="2015" y="1242"/>
                  </a:lnTo>
                  <a:lnTo>
                    <a:pt x="2008" y="1205"/>
                  </a:lnTo>
                  <a:lnTo>
                    <a:pt x="1998" y="1168"/>
                  </a:lnTo>
                  <a:lnTo>
                    <a:pt x="1615" y="151"/>
                  </a:lnTo>
                  <a:close/>
                  <a:moveTo>
                    <a:pt x="1646" y="0"/>
                  </a:moveTo>
                  <a:lnTo>
                    <a:pt x="1663" y="1"/>
                  </a:lnTo>
                  <a:lnTo>
                    <a:pt x="1679" y="6"/>
                  </a:lnTo>
                  <a:lnTo>
                    <a:pt x="1692" y="14"/>
                  </a:lnTo>
                  <a:lnTo>
                    <a:pt x="1704" y="26"/>
                  </a:lnTo>
                  <a:lnTo>
                    <a:pt x="1712" y="42"/>
                  </a:lnTo>
                  <a:lnTo>
                    <a:pt x="1918" y="594"/>
                  </a:lnTo>
                  <a:lnTo>
                    <a:pt x="2457" y="965"/>
                  </a:lnTo>
                  <a:lnTo>
                    <a:pt x="2491" y="992"/>
                  </a:lnTo>
                  <a:lnTo>
                    <a:pt x="2522" y="1025"/>
                  </a:lnTo>
                  <a:lnTo>
                    <a:pt x="2547" y="1061"/>
                  </a:lnTo>
                  <a:lnTo>
                    <a:pt x="2567" y="1099"/>
                  </a:lnTo>
                  <a:lnTo>
                    <a:pt x="2582" y="1140"/>
                  </a:lnTo>
                  <a:lnTo>
                    <a:pt x="2590" y="1183"/>
                  </a:lnTo>
                  <a:lnTo>
                    <a:pt x="2594" y="1228"/>
                  </a:lnTo>
                  <a:lnTo>
                    <a:pt x="2594" y="2055"/>
                  </a:lnTo>
                  <a:lnTo>
                    <a:pt x="2466" y="2055"/>
                  </a:lnTo>
                  <a:lnTo>
                    <a:pt x="2466" y="1228"/>
                  </a:lnTo>
                  <a:lnTo>
                    <a:pt x="2464" y="1197"/>
                  </a:lnTo>
                  <a:lnTo>
                    <a:pt x="2456" y="1166"/>
                  </a:lnTo>
                  <a:lnTo>
                    <a:pt x="2444" y="1139"/>
                  </a:lnTo>
                  <a:lnTo>
                    <a:pt x="2428" y="1113"/>
                  </a:lnTo>
                  <a:lnTo>
                    <a:pt x="2408" y="1089"/>
                  </a:lnTo>
                  <a:lnTo>
                    <a:pt x="2385" y="1070"/>
                  </a:lnTo>
                  <a:lnTo>
                    <a:pt x="1998" y="804"/>
                  </a:lnTo>
                  <a:lnTo>
                    <a:pt x="2117" y="1123"/>
                  </a:lnTo>
                  <a:lnTo>
                    <a:pt x="2132" y="1173"/>
                  </a:lnTo>
                  <a:lnTo>
                    <a:pt x="2142" y="1223"/>
                  </a:lnTo>
                  <a:lnTo>
                    <a:pt x="2146" y="1273"/>
                  </a:lnTo>
                  <a:lnTo>
                    <a:pt x="2144" y="1324"/>
                  </a:lnTo>
                  <a:lnTo>
                    <a:pt x="2136" y="1374"/>
                  </a:lnTo>
                  <a:lnTo>
                    <a:pt x="2123" y="1423"/>
                  </a:lnTo>
                  <a:lnTo>
                    <a:pt x="2256" y="1556"/>
                  </a:lnTo>
                  <a:lnTo>
                    <a:pt x="2164" y="1647"/>
                  </a:lnTo>
                  <a:lnTo>
                    <a:pt x="1717" y="1199"/>
                  </a:lnTo>
                  <a:lnTo>
                    <a:pt x="1702" y="1186"/>
                  </a:lnTo>
                  <a:lnTo>
                    <a:pt x="1684" y="1177"/>
                  </a:lnTo>
                  <a:lnTo>
                    <a:pt x="1664" y="1172"/>
                  </a:lnTo>
                  <a:lnTo>
                    <a:pt x="1644" y="1172"/>
                  </a:lnTo>
                  <a:lnTo>
                    <a:pt x="1624" y="1176"/>
                  </a:lnTo>
                  <a:lnTo>
                    <a:pt x="1606" y="1183"/>
                  </a:lnTo>
                  <a:lnTo>
                    <a:pt x="1589" y="1194"/>
                  </a:lnTo>
                  <a:lnTo>
                    <a:pt x="1575" y="1209"/>
                  </a:lnTo>
                  <a:lnTo>
                    <a:pt x="1564" y="1229"/>
                  </a:lnTo>
                  <a:lnTo>
                    <a:pt x="1557" y="1250"/>
                  </a:lnTo>
                  <a:lnTo>
                    <a:pt x="1556" y="1273"/>
                  </a:lnTo>
                  <a:lnTo>
                    <a:pt x="1561" y="1294"/>
                  </a:lnTo>
                  <a:lnTo>
                    <a:pt x="1570" y="1314"/>
                  </a:lnTo>
                  <a:lnTo>
                    <a:pt x="1585" y="1333"/>
                  </a:lnTo>
                  <a:lnTo>
                    <a:pt x="1807" y="1556"/>
                  </a:lnTo>
                  <a:lnTo>
                    <a:pt x="1818" y="1569"/>
                  </a:lnTo>
                  <a:lnTo>
                    <a:pt x="1824" y="1584"/>
                  </a:lnTo>
                  <a:lnTo>
                    <a:pt x="1826" y="1600"/>
                  </a:lnTo>
                  <a:lnTo>
                    <a:pt x="1830" y="1648"/>
                  </a:lnTo>
                  <a:lnTo>
                    <a:pt x="1840" y="1693"/>
                  </a:lnTo>
                  <a:lnTo>
                    <a:pt x="1856" y="1735"/>
                  </a:lnTo>
                  <a:lnTo>
                    <a:pt x="1878" y="1774"/>
                  </a:lnTo>
                  <a:lnTo>
                    <a:pt x="1905" y="1810"/>
                  </a:lnTo>
                  <a:lnTo>
                    <a:pt x="1936" y="1842"/>
                  </a:lnTo>
                  <a:lnTo>
                    <a:pt x="1972" y="1869"/>
                  </a:lnTo>
                  <a:lnTo>
                    <a:pt x="2012" y="1890"/>
                  </a:lnTo>
                  <a:lnTo>
                    <a:pt x="2053" y="1907"/>
                  </a:lnTo>
                  <a:lnTo>
                    <a:pt x="2098" y="1918"/>
                  </a:lnTo>
                  <a:lnTo>
                    <a:pt x="2146" y="1921"/>
                  </a:lnTo>
                  <a:lnTo>
                    <a:pt x="2146" y="2049"/>
                  </a:lnTo>
                  <a:lnTo>
                    <a:pt x="2095" y="2047"/>
                  </a:lnTo>
                  <a:lnTo>
                    <a:pt x="2045" y="2037"/>
                  </a:lnTo>
                  <a:lnTo>
                    <a:pt x="1998" y="2024"/>
                  </a:lnTo>
                  <a:lnTo>
                    <a:pt x="1951" y="2005"/>
                  </a:lnTo>
                  <a:lnTo>
                    <a:pt x="1909" y="1982"/>
                  </a:lnTo>
                  <a:lnTo>
                    <a:pt x="1869" y="1953"/>
                  </a:lnTo>
                  <a:lnTo>
                    <a:pt x="1831" y="1920"/>
                  </a:lnTo>
                  <a:lnTo>
                    <a:pt x="1798" y="1883"/>
                  </a:lnTo>
                  <a:lnTo>
                    <a:pt x="1769" y="1843"/>
                  </a:lnTo>
                  <a:lnTo>
                    <a:pt x="1744" y="1799"/>
                  </a:lnTo>
                  <a:lnTo>
                    <a:pt x="1724" y="1752"/>
                  </a:lnTo>
                  <a:lnTo>
                    <a:pt x="1531" y="1824"/>
                  </a:lnTo>
                  <a:lnTo>
                    <a:pt x="1549" y="1853"/>
                  </a:lnTo>
                  <a:lnTo>
                    <a:pt x="1570" y="1877"/>
                  </a:lnTo>
                  <a:lnTo>
                    <a:pt x="1595" y="1899"/>
                  </a:lnTo>
                  <a:lnTo>
                    <a:pt x="1624" y="1917"/>
                  </a:lnTo>
                  <a:lnTo>
                    <a:pt x="1653" y="1930"/>
                  </a:lnTo>
                  <a:lnTo>
                    <a:pt x="1613" y="2051"/>
                  </a:lnTo>
                  <a:lnTo>
                    <a:pt x="1570" y="2033"/>
                  </a:lnTo>
                  <a:lnTo>
                    <a:pt x="1530" y="2010"/>
                  </a:lnTo>
                  <a:lnTo>
                    <a:pt x="1493" y="1982"/>
                  </a:lnTo>
                  <a:lnTo>
                    <a:pt x="1460" y="1948"/>
                  </a:lnTo>
                  <a:lnTo>
                    <a:pt x="1433" y="1911"/>
                  </a:lnTo>
                  <a:lnTo>
                    <a:pt x="1411" y="1870"/>
                  </a:lnTo>
                  <a:lnTo>
                    <a:pt x="776" y="2109"/>
                  </a:lnTo>
                  <a:lnTo>
                    <a:pt x="776" y="2109"/>
                  </a:lnTo>
                  <a:lnTo>
                    <a:pt x="760" y="2113"/>
                  </a:lnTo>
                  <a:lnTo>
                    <a:pt x="743" y="2112"/>
                  </a:lnTo>
                  <a:lnTo>
                    <a:pt x="727" y="2107"/>
                  </a:lnTo>
                  <a:lnTo>
                    <a:pt x="714" y="2099"/>
                  </a:lnTo>
                  <a:lnTo>
                    <a:pt x="702" y="2087"/>
                  </a:lnTo>
                  <a:lnTo>
                    <a:pt x="694" y="2072"/>
                  </a:lnTo>
                  <a:lnTo>
                    <a:pt x="579" y="1765"/>
                  </a:lnTo>
                  <a:lnTo>
                    <a:pt x="550" y="1780"/>
                  </a:lnTo>
                  <a:lnTo>
                    <a:pt x="520" y="1793"/>
                  </a:lnTo>
                  <a:lnTo>
                    <a:pt x="473" y="1808"/>
                  </a:lnTo>
                  <a:lnTo>
                    <a:pt x="427" y="1816"/>
                  </a:lnTo>
                  <a:lnTo>
                    <a:pt x="380" y="1818"/>
                  </a:lnTo>
                  <a:lnTo>
                    <a:pt x="335" y="1815"/>
                  </a:lnTo>
                  <a:lnTo>
                    <a:pt x="290" y="1805"/>
                  </a:lnTo>
                  <a:lnTo>
                    <a:pt x="246" y="1792"/>
                  </a:lnTo>
                  <a:lnTo>
                    <a:pt x="205" y="1773"/>
                  </a:lnTo>
                  <a:lnTo>
                    <a:pt x="166" y="1750"/>
                  </a:lnTo>
                  <a:lnTo>
                    <a:pt x="130" y="1721"/>
                  </a:lnTo>
                  <a:lnTo>
                    <a:pt x="97" y="1688"/>
                  </a:lnTo>
                  <a:lnTo>
                    <a:pt x="69" y="1653"/>
                  </a:lnTo>
                  <a:lnTo>
                    <a:pt x="45" y="1611"/>
                  </a:lnTo>
                  <a:lnTo>
                    <a:pt x="25" y="1567"/>
                  </a:lnTo>
                  <a:lnTo>
                    <a:pt x="11" y="1521"/>
                  </a:lnTo>
                  <a:lnTo>
                    <a:pt x="2" y="1474"/>
                  </a:lnTo>
                  <a:lnTo>
                    <a:pt x="0" y="1428"/>
                  </a:lnTo>
                  <a:lnTo>
                    <a:pt x="4" y="1382"/>
                  </a:lnTo>
                  <a:lnTo>
                    <a:pt x="13" y="1337"/>
                  </a:lnTo>
                  <a:lnTo>
                    <a:pt x="26" y="1294"/>
                  </a:lnTo>
                  <a:lnTo>
                    <a:pt x="45" y="1252"/>
                  </a:lnTo>
                  <a:lnTo>
                    <a:pt x="69" y="1213"/>
                  </a:lnTo>
                  <a:lnTo>
                    <a:pt x="97" y="1178"/>
                  </a:lnTo>
                  <a:lnTo>
                    <a:pt x="130" y="1145"/>
                  </a:lnTo>
                  <a:lnTo>
                    <a:pt x="167" y="1116"/>
                  </a:lnTo>
                  <a:lnTo>
                    <a:pt x="207" y="1092"/>
                  </a:lnTo>
                  <a:lnTo>
                    <a:pt x="251" y="1073"/>
                  </a:lnTo>
                  <a:lnTo>
                    <a:pt x="282" y="1062"/>
                  </a:lnTo>
                  <a:lnTo>
                    <a:pt x="314" y="1055"/>
                  </a:lnTo>
                  <a:lnTo>
                    <a:pt x="154" y="629"/>
                  </a:lnTo>
                  <a:lnTo>
                    <a:pt x="149" y="611"/>
                  </a:lnTo>
                  <a:lnTo>
                    <a:pt x="150" y="594"/>
                  </a:lnTo>
                  <a:lnTo>
                    <a:pt x="155" y="579"/>
                  </a:lnTo>
                  <a:lnTo>
                    <a:pt x="163" y="566"/>
                  </a:lnTo>
                  <a:lnTo>
                    <a:pt x="176" y="554"/>
                  </a:lnTo>
                  <a:lnTo>
                    <a:pt x="191" y="546"/>
                  </a:lnTo>
                  <a:lnTo>
                    <a:pt x="636" y="378"/>
                  </a:lnTo>
                  <a:lnTo>
                    <a:pt x="649" y="375"/>
                  </a:lnTo>
                  <a:lnTo>
                    <a:pt x="662" y="374"/>
                  </a:lnTo>
                  <a:lnTo>
                    <a:pt x="682" y="379"/>
                  </a:lnTo>
                  <a:lnTo>
                    <a:pt x="698" y="388"/>
                  </a:lnTo>
                  <a:lnTo>
                    <a:pt x="712" y="403"/>
                  </a:lnTo>
                  <a:lnTo>
                    <a:pt x="720" y="422"/>
                  </a:lnTo>
                  <a:lnTo>
                    <a:pt x="722" y="442"/>
                  </a:lnTo>
                  <a:lnTo>
                    <a:pt x="723" y="477"/>
                  </a:lnTo>
                  <a:lnTo>
                    <a:pt x="728" y="512"/>
                  </a:lnTo>
                  <a:lnTo>
                    <a:pt x="738" y="546"/>
                  </a:lnTo>
                  <a:lnTo>
                    <a:pt x="754" y="580"/>
                  </a:lnTo>
                  <a:lnTo>
                    <a:pt x="774" y="611"/>
                  </a:lnTo>
                  <a:lnTo>
                    <a:pt x="798" y="638"/>
                  </a:lnTo>
                  <a:lnTo>
                    <a:pt x="826" y="662"/>
                  </a:lnTo>
                  <a:lnTo>
                    <a:pt x="856" y="681"/>
                  </a:lnTo>
                  <a:lnTo>
                    <a:pt x="889" y="696"/>
                  </a:lnTo>
                  <a:lnTo>
                    <a:pt x="923" y="706"/>
                  </a:lnTo>
                  <a:lnTo>
                    <a:pt x="959" y="712"/>
                  </a:lnTo>
                  <a:lnTo>
                    <a:pt x="994" y="712"/>
                  </a:lnTo>
                  <a:lnTo>
                    <a:pt x="1031" y="707"/>
                  </a:lnTo>
                  <a:lnTo>
                    <a:pt x="1067" y="696"/>
                  </a:lnTo>
                  <a:lnTo>
                    <a:pt x="1102" y="680"/>
                  </a:lnTo>
                  <a:lnTo>
                    <a:pt x="1133" y="659"/>
                  </a:lnTo>
                  <a:lnTo>
                    <a:pt x="1161" y="635"/>
                  </a:lnTo>
                  <a:lnTo>
                    <a:pt x="1183" y="607"/>
                  </a:lnTo>
                  <a:lnTo>
                    <a:pt x="1202" y="577"/>
                  </a:lnTo>
                  <a:lnTo>
                    <a:pt x="1218" y="545"/>
                  </a:lnTo>
                  <a:lnTo>
                    <a:pt x="1227" y="510"/>
                  </a:lnTo>
                  <a:lnTo>
                    <a:pt x="1233" y="475"/>
                  </a:lnTo>
                  <a:lnTo>
                    <a:pt x="1233" y="438"/>
                  </a:lnTo>
                  <a:lnTo>
                    <a:pt x="1228" y="401"/>
                  </a:lnTo>
                  <a:lnTo>
                    <a:pt x="1218" y="365"/>
                  </a:lnTo>
                  <a:lnTo>
                    <a:pt x="1209" y="346"/>
                  </a:lnTo>
                  <a:lnTo>
                    <a:pt x="1204" y="330"/>
                  </a:lnTo>
                  <a:lnTo>
                    <a:pt x="1196" y="316"/>
                  </a:lnTo>
                  <a:lnTo>
                    <a:pt x="1186" y="295"/>
                  </a:lnTo>
                  <a:lnTo>
                    <a:pt x="1176" y="271"/>
                  </a:lnTo>
                  <a:lnTo>
                    <a:pt x="1172" y="251"/>
                  </a:lnTo>
                  <a:lnTo>
                    <a:pt x="1174" y="232"/>
                  </a:lnTo>
                  <a:lnTo>
                    <a:pt x="1181" y="214"/>
                  </a:lnTo>
                  <a:lnTo>
                    <a:pt x="1193" y="200"/>
                  </a:lnTo>
                  <a:lnTo>
                    <a:pt x="1211" y="190"/>
                  </a:lnTo>
                  <a:lnTo>
                    <a:pt x="1626" y="5"/>
                  </a:lnTo>
                  <a:lnTo>
                    <a:pt x="1630" y="4"/>
                  </a:lnTo>
                  <a:lnTo>
                    <a:pt x="1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grpSp>
      <p:grpSp>
        <p:nvGrpSpPr>
          <p:cNvPr id="132" name="Group 10"/>
          <p:cNvGrpSpPr>
            <a:grpSpLocks noChangeAspect="1"/>
          </p:cNvGrpSpPr>
          <p:nvPr/>
        </p:nvGrpSpPr>
        <p:grpSpPr bwMode="auto">
          <a:xfrm>
            <a:off x="4633220" y="2498958"/>
            <a:ext cx="424778" cy="424778"/>
            <a:chOff x="-851" y="288"/>
            <a:chExt cx="3966" cy="3966"/>
          </a:xfrm>
          <a:solidFill>
            <a:schemeClr val="tx1"/>
          </a:solidFill>
        </p:grpSpPr>
        <p:sp>
          <p:nvSpPr>
            <p:cNvPr id="135" name="Freeform 12"/>
            <p:cNvSpPr>
              <a:spLocks/>
            </p:cNvSpPr>
            <p:nvPr/>
          </p:nvSpPr>
          <p:spPr bwMode="auto">
            <a:xfrm>
              <a:off x="-851" y="288"/>
              <a:ext cx="2495" cy="3966"/>
            </a:xfrm>
            <a:custGeom>
              <a:avLst/>
              <a:gdLst>
                <a:gd name="T0" fmla="*/ 2495 w 2495"/>
                <a:gd name="T1" fmla="*/ 127 h 3966"/>
                <a:gd name="T2" fmla="*/ 2297 w 2495"/>
                <a:gd name="T3" fmla="*/ 143 h 3966"/>
                <a:gd name="T4" fmla="*/ 2107 w 2495"/>
                <a:gd name="T5" fmla="*/ 185 h 3966"/>
                <a:gd name="T6" fmla="*/ 1929 w 2495"/>
                <a:gd name="T7" fmla="*/ 252 h 3966"/>
                <a:gd name="T8" fmla="*/ 1764 w 2495"/>
                <a:gd name="T9" fmla="*/ 345 h 3966"/>
                <a:gd name="T10" fmla="*/ 1614 w 2495"/>
                <a:gd name="T11" fmla="*/ 458 h 3966"/>
                <a:gd name="T12" fmla="*/ 1482 w 2495"/>
                <a:gd name="T13" fmla="*/ 590 h 3966"/>
                <a:gd name="T14" fmla="*/ 1368 w 2495"/>
                <a:gd name="T15" fmla="*/ 740 h 3966"/>
                <a:gd name="T16" fmla="*/ 1276 w 2495"/>
                <a:gd name="T17" fmla="*/ 905 h 3966"/>
                <a:gd name="T18" fmla="*/ 1208 w 2495"/>
                <a:gd name="T19" fmla="*/ 1084 h 3966"/>
                <a:gd name="T20" fmla="*/ 1166 w 2495"/>
                <a:gd name="T21" fmla="*/ 1273 h 3966"/>
                <a:gd name="T22" fmla="*/ 1151 w 2495"/>
                <a:gd name="T23" fmla="*/ 1471 h 3966"/>
                <a:gd name="T24" fmla="*/ 1028 w 2495"/>
                <a:gd name="T25" fmla="*/ 1365 h 3966"/>
                <a:gd name="T26" fmla="*/ 1056 w 2495"/>
                <a:gd name="T27" fmla="*/ 1161 h 3966"/>
                <a:gd name="T28" fmla="*/ 1113 w 2495"/>
                <a:gd name="T29" fmla="*/ 965 h 3966"/>
                <a:gd name="T30" fmla="*/ 1196 w 2495"/>
                <a:gd name="T31" fmla="*/ 782 h 3966"/>
                <a:gd name="T32" fmla="*/ 1059 w 2495"/>
                <a:gd name="T33" fmla="*/ 822 h 3966"/>
                <a:gd name="T34" fmla="*/ 935 w 2495"/>
                <a:gd name="T35" fmla="*/ 886 h 3966"/>
                <a:gd name="T36" fmla="*/ 824 w 2495"/>
                <a:gd name="T37" fmla="*/ 970 h 3966"/>
                <a:gd name="T38" fmla="*/ 732 w 2495"/>
                <a:gd name="T39" fmla="*/ 1072 h 3966"/>
                <a:gd name="T40" fmla="*/ 657 w 2495"/>
                <a:gd name="T41" fmla="*/ 1190 h 3966"/>
                <a:gd name="T42" fmla="*/ 606 w 2495"/>
                <a:gd name="T43" fmla="*/ 1321 h 3966"/>
                <a:gd name="T44" fmla="*/ 579 w 2495"/>
                <a:gd name="T45" fmla="*/ 1461 h 3966"/>
                <a:gd name="T46" fmla="*/ 574 w 2495"/>
                <a:gd name="T47" fmla="*/ 1549 h 3966"/>
                <a:gd name="T48" fmla="*/ 165 w 2495"/>
                <a:gd name="T49" fmla="*/ 2431 h 3966"/>
                <a:gd name="T50" fmla="*/ 532 w 2495"/>
                <a:gd name="T51" fmla="*/ 2434 h 3966"/>
                <a:gd name="T52" fmla="*/ 564 w 2495"/>
                <a:gd name="T53" fmla="*/ 2457 h 3966"/>
                <a:gd name="T54" fmla="*/ 576 w 2495"/>
                <a:gd name="T55" fmla="*/ 2495 h 3966"/>
                <a:gd name="T56" fmla="*/ 1215 w 2495"/>
                <a:gd name="T57" fmla="*/ 3263 h 3966"/>
                <a:gd name="T58" fmla="*/ 1253 w 2495"/>
                <a:gd name="T59" fmla="*/ 3275 h 3966"/>
                <a:gd name="T60" fmla="*/ 1276 w 2495"/>
                <a:gd name="T61" fmla="*/ 3306 h 3966"/>
                <a:gd name="T62" fmla="*/ 1280 w 2495"/>
                <a:gd name="T63" fmla="*/ 3966 h 3966"/>
                <a:gd name="T64" fmla="*/ 1151 w 2495"/>
                <a:gd name="T65" fmla="*/ 3390 h 3966"/>
                <a:gd name="T66" fmla="*/ 492 w 2495"/>
                <a:gd name="T67" fmla="*/ 3387 h 3966"/>
                <a:gd name="T68" fmla="*/ 460 w 2495"/>
                <a:gd name="T69" fmla="*/ 3364 h 3966"/>
                <a:gd name="T70" fmla="*/ 448 w 2495"/>
                <a:gd name="T71" fmla="*/ 3327 h 3966"/>
                <a:gd name="T72" fmla="*/ 64 w 2495"/>
                <a:gd name="T73" fmla="*/ 2559 h 3966"/>
                <a:gd name="T74" fmla="*/ 34 w 2495"/>
                <a:gd name="T75" fmla="*/ 2550 h 3966"/>
                <a:gd name="T76" fmla="*/ 10 w 2495"/>
                <a:gd name="T77" fmla="*/ 2529 h 3966"/>
                <a:gd name="T78" fmla="*/ 0 w 2495"/>
                <a:gd name="T79" fmla="*/ 2499 h 3966"/>
                <a:gd name="T80" fmla="*/ 6 w 2495"/>
                <a:gd name="T81" fmla="*/ 2467 h 3966"/>
                <a:gd name="T82" fmla="*/ 453 w 2495"/>
                <a:gd name="T83" fmla="*/ 1440 h 3966"/>
                <a:gd name="T84" fmla="*/ 484 w 2495"/>
                <a:gd name="T85" fmla="*/ 1284 h 3966"/>
                <a:gd name="T86" fmla="*/ 541 w 2495"/>
                <a:gd name="T87" fmla="*/ 1139 h 3966"/>
                <a:gd name="T88" fmla="*/ 620 w 2495"/>
                <a:gd name="T89" fmla="*/ 1007 h 3966"/>
                <a:gd name="T90" fmla="*/ 721 w 2495"/>
                <a:gd name="T91" fmla="*/ 892 h 3966"/>
                <a:gd name="T92" fmla="*/ 840 w 2495"/>
                <a:gd name="T93" fmla="*/ 796 h 3966"/>
                <a:gd name="T94" fmla="*/ 975 w 2495"/>
                <a:gd name="T95" fmla="*/ 720 h 3966"/>
                <a:gd name="T96" fmla="*/ 1121 w 2495"/>
                <a:gd name="T97" fmla="*/ 668 h 3966"/>
                <a:gd name="T98" fmla="*/ 1280 w 2495"/>
                <a:gd name="T99" fmla="*/ 643 h 3966"/>
                <a:gd name="T100" fmla="*/ 1404 w 2495"/>
                <a:gd name="T101" fmla="*/ 486 h 3966"/>
                <a:gd name="T102" fmla="*/ 1548 w 2495"/>
                <a:gd name="T103" fmla="*/ 346 h 3966"/>
                <a:gd name="T104" fmla="*/ 1710 w 2495"/>
                <a:gd name="T105" fmla="*/ 227 h 3966"/>
                <a:gd name="T106" fmla="*/ 1888 w 2495"/>
                <a:gd name="T107" fmla="*/ 131 h 3966"/>
                <a:gd name="T108" fmla="*/ 2079 w 2495"/>
                <a:gd name="T109" fmla="*/ 60 h 3966"/>
                <a:gd name="T110" fmla="*/ 2282 w 2495"/>
                <a:gd name="T111" fmla="*/ 16 h 3966"/>
                <a:gd name="T112" fmla="*/ 2495 w 2495"/>
                <a:gd name="T113" fmla="*/ 0 h 3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5" h="3966">
                  <a:moveTo>
                    <a:pt x="2495" y="0"/>
                  </a:moveTo>
                  <a:lnTo>
                    <a:pt x="2495" y="127"/>
                  </a:lnTo>
                  <a:lnTo>
                    <a:pt x="2395" y="132"/>
                  </a:lnTo>
                  <a:lnTo>
                    <a:pt x="2297" y="143"/>
                  </a:lnTo>
                  <a:lnTo>
                    <a:pt x="2201" y="160"/>
                  </a:lnTo>
                  <a:lnTo>
                    <a:pt x="2107" y="185"/>
                  </a:lnTo>
                  <a:lnTo>
                    <a:pt x="2017" y="216"/>
                  </a:lnTo>
                  <a:lnTo>
                    <a:pt x="1929" y="252"/>
                  </a:lnTo>
                  <a:lnTo>
                    <a:pt x="1845" y="296"/>
                  </a:lnTo>
                  <a:lnTo>
                    <a:pt x="1764" y="345"/>
                  </a:lnTo>
                  <a:lnTo>
                    <a:pt x="1687" y="399"/>
                  </a:lnTo>
                  <a:lnTo>
                    <a:pt x="1614" y="458"/>
                  </a:lnTo>
                  <a:lnTo>
                    <a:pt x="1546" y="522"/>
                  </a:lnTo>
                  <a:lnTo>
                    <a:pt x="1482" y="590"/>
                  </a:lnTo>
                  <a:lnTo>
                    <a:pt x="1422" y="663"/>
                  </a:lnTo>
                  <a:lnTo>
                    <a:pt x="1368" y="740"/>
                  </a:lnTo>
                  <a:lnTo>
                    <a:pt x="1320" y="821"/>
                  </a:lnTo>
                  <a:lnTo>
                    <a:pt x="1276" y="905"/>
                  </a:lnTo>
                  <a:lnTo>
                    <a:pt x="1239" y="993"/>
                  </a:lnTo>
                  <a:lnTo>
                    <a:pt x="1208" y="1084"/>
                  </a:lnTo>
                  <a:lnTo>
                    <a:pt x="1184" y="1177"/>
                  </a:lnTo>
                  <a:lnTo>
                    <a:pt x="1166" y="1273"/>
                  </a:lnTo>
                  <a:lnTo>
                    <a:pt x="1155" y="1371"/>
                  </a:lnTo>
                  <a:lnTo>
                    <a:pt x="1151" y="1471"/>
                  </a:lnTo>
                  <a:lnTo>
                    <a:pt x="1024" y="1471"/>
                  </a:lnTo>
                  <a:lnTo>
                    <a:pt x="1028" y="1365"/>
                  </a:lnTo>
                  <a:lnTo>
                    <a:pt x="1038" y="1262"/>
                  </a:lnTo>
                  <a:lnTo>
                    <a:pt x="1056" y="1161"/>
                  </a:lnTo>
                  <a:lnTo>
                    <a:pt x="1082" y="1061"/>
                  </a:lnTo>
                  <a:lnTo>
                    <a:pt x="1113" y="965"/>
                  </a:lnTo>
                  <a:lnTo>
                    <a:pt x="1151" y="873"/>
                  </a:lnTo>
                  <a:lnTo>
                    <a:pt x="1196" y="782"/>
                  </a:lnTo>
                  <a:lnTo>
                    <a:pt x="1126" y="799"/>
                  </a:lnTo>
                  <a:lnTo>
                    <a:pt x="1059" y="822"/>
                  </a:lnTo>
                  <a:lnTo>
                    <a:pt x="995" y="851"/>
                  </a:lnTo>
                  <a:lnTo>
                    <a:pt x="935" y="886"/>
                  </a:lnTo>
                  <a:lnTo>
                    <a:pt x="879" y="925"/>
                  </a:lnTo>
                  <a:lnTo>
                    <a:pt x="824" y="970"/>
                  </a:lnTo>
                  <a:lnTo>
                    <a:pt x="776" y="1019"/>
                  </a:lnTo>
                  <a:lnTo>
                    <a:pt x="732" y="1072"/>
                  </a:lnTo>
                  <a:lnTo>
                    <a:pt x="692" y="1130"/>
                  </a:lnTo>
                  <a:lnTo>
                    <a:pt x="657" y="1190"/>
                  </a:lnTo>
                  <a:lnTo>
                    <a:pt x="630" y="1253"/>
                  </a:lnTo>
                  <a:lnTo>
                    <a:pt x="606" y="1321"/>
                  </a:lnTo>
                  <a:lnTo>
                    <a:pt x="590" y="1389"/>
                  </a:lnTo>
                  <a:lnTo>
                    <a:pt x="579" y="1461"/>
                  </a:lnTo>
                  <a:lnTo>
                    <a:pt x="576" y="1535"/>
                  </a:lnTo>
                  <a:lnTo>
                    <a:pt x="574" y="1549"/>
                  </a:lnTo>
                  <a:lnTo>
                    <a:pt x="570" y="1562"/>
                  </a:lnTo>
                  <a:lnTo>
                    <a:pt x="165" y="2431"/>
                  </a:lnTo>
                  <a:lnTo>
                    <a:pt x="512" y="2431"/>
                  </a:lnTo>
                  <a:lnTo>
                    <a:pt x="532" y="2434"/>
                  </a:lnTo>
                  <a:lnTo>
                    <a:pt x="549" y="2443"/>
                  </a:lnTo>
                  <a:lnTo>
                    <a:pt x="564" y="2457"/>
                  </a:lnTo>
                  <a:lnTo>
                    <a:pt x="572" y="2475"/>
                  </a:lnTo>
                  <a:lnTo>
                    <a:pt x="576" y="2495"/>
                  </a:lnTo>
                  <a:lnTo>
                    <a:pt x="576" y="3263"/>
                  </a:lnTo>
                  <a:lnTo>
                    <a:pt x="1215" y="3263"/>
                  </a:lnTo>
                  <a:lnTo>
                    <a:pt x="1235" y="3265"/>
                  </a:lnTo>
                  <a:lnTo>
                    <a:pt x="1253" y="3275"/>
                  </a:lnTo>
                  <a:lnTo>
                    <a:pt x="1267" y="3288"/>
                  </a:lnTo>
                  <a:lnTo>
                    <a:pt x="1276" y="3306"/>
                  </a:lnTo>
                  <a:lnTo>
                    <a:pt x="1280" y="3327"/>
                  </a:lnTo>
                  <a:lnTo>
                    <a:pt x="1280" y="3966"/>
                  </a:lnTo>
                  <a:lnTo>
                    <a:pt x="1151" y="3966"/>
                  </a:lnTo>
                  <a:lnTo>
                    <a:pt x="1151" y="3390"/>
                  </a:lnTo>
                  <a:lnTo>
                    <a:pt x="512" y="3390"/>
                  </a:lnTo>
                  <a:lnTo>
                    <a:pt x="492" y="3387"/>
                  </a:lnTo>
                  <a:lnTo>
                    <a:pt x="474" y="3378"/>
                  </a:lnTo>
                  <a:lnTo>
                    <a:pt x="460" y="3364"/>
                  </a:lnTo>
                  <a:lnTo>
                    <a:pt x="451" y="3347"/>
                  </a:lnTo>
                  <a:lnTo>
                    <a:pt x="448" y="3327"/>
                  </a:lnTo>
                  <a:lnTo>
                    <a:pt x="448" y="2559"/>
                  </a:lnTo>
                  <a:lnTo>
                    <a:pt x="64" y="2559"/>
                  </a:lnTo>
                  <a:lnTo>
                    <a:pt x="48" y="2556"/>
                  </a:lnTo>
                  <a:lnTo>
                    <a:pt x="34" y="2550"/>
                  </a:lnTo>
                  <a:lnTo>
                    <a:pt x="20" y="2542"/>
                  </a:lnTo>
                  <a:lnTo>
                    <a:pt x="10" y="2529"/>
                  </a:lnTo>
                  <a:lnTo>
                    <a:pt x="4" y="2514"/>
                  </a:lnTo>
                  <a:lnTo>
                    <a:pt x="0" y="2499"/>
                  </a:lnTo>
                  <a:lnTo>
                    <a:pt x="1" y="2483"/>
                  </a:lnTo>
                  <a:lnTo>
                    <a:pt x="6" y="2467"/>
                  </a:lnTo>
                  <a:lnTo>
                    <a:pt x="448" y="1520"/>
                  </a:lnTo>
                  <a:lnTo>
                    <a:pt x="453" y="1440"/>
                  </a:lnTo>
                  <a:lnTo>
                    <a:pt x="465" y="1360"/>
                  </a:lnTo>
                  <a:lnTo>
                    <a:pt x="484" y="1284"/>
                  </a:lnTo>
                  <a:lnTo>
                    <a:pt x="510" y="1210"/>
                  </a:lnTo>
                  <a:lnTo>
                    <a:pt x="541" y="1139"/>
                  </a:lnTo>
                  <a:lnTo>
                    <a:pt x="578" y="1071"/>
                  </a:lnTo>
                  <a:lnTo>
                    <a:pt x="620" y="1007"/>
                  </a:lnTo>
                  <a:lnTo>
                    <a:pt x="668" y="948"/>
                  </a:lnTo>
                  <a:lnTo>
                    <a:pt x="721" y="892"/>
                  </a:lnTo>
                  <a:lnTo>
                    <a:pt x="779" y="841"/>
                  </a:lnTo>
                  <a:lnTo>
                    <a:pt x="840" y="796"/>
                  </a:lnTo>
                  <a:lnTo>
                    <a:pt x="905" y="755"/>
                  </a:lnTo>
                  <a:lnTo>
                    <a:pt x="975" y="720"/>
                  </a:lnTo>
                  <a:lnTo>
                    <a:pt x="1047" y="691"/>
                  </a:lnTo>
                  <a:lnTo>
                    <a:pt x="1121" y="668"/>
                  </a:lnTo>
                  <a:lnTo>
                    <a:pt x="1199" y="653"/>
                  </a:lnTo>
                  <a:lnTo>
                    <a:pt x="1280" y="643"/>
                  </a:lnTo>
                  <a:lnTo>
                    <a:pt x="1339" y="561"/>
                  </a:lnTo>
                  <a:lnTo>
                    <a:pt x="1404" y="486"/>
                  </a:lnTo>
                  <a:lnTo>
                    <a:pt x="1473" y="413"/>
                  </a:lnTo>
                  <a:lnTo>
                    <a:pt x="1548" y="346"/>
                  </a:lnTo>
                  <a:lnTo>
                    <a:pt x="1627" y="284"/>
                  </a:lnTo>
                  <a:lnTo>
                    <a:pt x="1710" y="227"/>
                  </a:lnTo>
                  <a:lnTo>
                    <a:pt x="1798" y="175"/>
                  </a:lnTo>
                  <a:lnTo>
                    <a:pt x="1888" y="131"/>
                  </a:lnTo>
                  <a:lnTo>
                    <a:pt x="1982" y="93"/>
                  </a:lnTo>
                  <a:lnTo>
                    <a:pt x="2079" y="60"/>
                  </a:lnTo>
                  <a:lnTo>
                    <a:pt x="2180" y="34"/>
                  </a:lnTo>
                  <a:lnTo>
                    <a:pt x="2282" y="16"/>
                  </a:lnTo>
                  <a:lnTo>
                    <a:pt x="2388" y="4"/>
                  </a:lnTo>
                  <a:lnTo>
                    <a:pt x="2495" y="0"/>
                  </a:lnTo>
                  <a:lnTo>
                    <a:pt x="24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36" name="Freeform 13"/>
            <p:cNvSpPr>
              <a:spLocks noEditPoints="1"/>
            </p:cNvSpPr>
            <p:nvPr/>
          </p:nvSpPr>
          <p:spPr bwMode="auto">
            <a:xfrm>
              <a:off x="812" y="927"/>
              <a:ext cx="1664" cy="1664"/>
            </a:xfrm>
            <a:custGeom>
              <a:avLst/>
              <a:gdLst>
                <a:gd name="T0" fmla="*/ 494 w 1664"/>
                <a:gd name="T1" fmla="*/ 1450 h 1664"/>
                <a:gd name="T2" fmla="*/ 760 w 1664"/>
                <a:gd name="T3" fmla="*/ 1533 h 1664"/>
                <a:gd name="T4" fmla="*/ 1042 w 1664"/>
                <a:gd name="T5" fmla="*/ 1504 h 1664"/>
                <a:gd name="T6" fmla="*/ 1281 w 1664"/>
                <a:gd name="T7" fmla="*/ 1373 h 1664"/>
                <a:gd name="T8" fmla="*/ 1051 w 1664"/>
                <a:gd name="T9" fmla="*/ 1364 h 1664"/>
                <a:gd name="T10" fmla="*/ 832 w 1664"/>
                <a:gd name="T11" fmla="*/ 1408 h 1664"/>
                <a:gd name="T12" fmla="*/ 613 w 1664"/>
                <a:gd name="T13" fmla="*/ 1364 h 1664"/>
                <a:gd name="T14" fmla="*/ 832 w 1664"/>
                <a:gd name="T15" fmla="*/ 385 h 1664"/>
                <a:gd name="T16" fmla="*/ 622 w 1664"/>
                <a:gd name="T17" fmla="*/ 437 h 1664"/>
                <a:gd name="T18" fmla="*/ 464 w 1664"/>
                <a:gd name="T19" fmla="*/ 576 h 1664"/>
                <a:gd name="T20" fmla="*/ 387 w 1664"/>
                <a:gd name="T21" fmla="*/ 777 h 1664"/>
                <a:gd name="T22" fmla="*/ 414 w 1664"/>
                <a:gd name="T23" fmla="*/ 994 h 1664"/>
                <a:gd name="T24" fmla="*/ 534 w 1664"/>
                <a:gd name="T25" fmla="*/ 1167 h 1664"/>
                <a:gd name="T26" fmla="*/ 721 w 1664"/>
                <a:gd name="T27" fmla="*/ 1266 h 1664"/>
                <a:gd name="T28" fmla="*/ 941 w 1664"/>
                <a:gd name="T29" fmla="*/ 1266 h 1664"/>
                <a:gd name="T30" fmla="*/ 1129 w 1664"/>
                <a:gd name="T31" fmla="*/ 1167 h 1664"/>
                <a:gd name="T32" fmla="*/ 1249 w 1664"/>
                <a:gd name="T33" fmla="*/ 994 h 1664"/>
                <a:gd name="T34" fmla="*/ 1275 w 1664"/>
                <a:gd name="T35" fmla="*/ 777 h 1664"/>
                <a:gd name="T36" fmla="*/ 1200 w 1664"/>
                <a:gd name="T37" fmla="*/ 576 h 1664"/>
                <a:gd name="T38" fmla="*/ 1042 w 1664"/>
                <a:gd name="T39" fmla="*/ 437 h 1664"/>
                <a:gd name="T40" fmla="*/ 832 w 1664"/>
                <a:gd name="T41" fmla="*/ 385 h 1664"/>
                <a:gd name="T42" fmla="*/ 1340 w 1664"/>
                <a:gd name="T43" fmla="*/ 564 h 1664"/>
                <a:gd name="T44" fmla="*/ 1404 w 1664"/>
                <a:gd name="T45" fmla="*/ 774 h 1664"/>
                <a:gd name="T46" fmla="*/ 1382 w 1664"/>
                <a:gd name="T47" fmla="*/ 999 h 1664"/>
                <a:gd name="T48" fmla="*/ 1281 w 1664"/>
                <a:gd name="T49" fmla="*/ 1191 h 1664"/>
                <a:gd name="T50" fmla="*/ 1479 w 1664"/>
                <a:gd name="T51" fmla="*/ 1107 h 1664"/>
                <a:gd name="T52" fmla="*/ 1535 w 1664"/>
                <a:gd name="T53" fmla="*/ 832 h 1664"/>
                <a:gd name="T54" fmla="*/ 1479 w 1664"/>
                <a:gd name="T55" fmla="*/ 557 h 1664"/>
                <a:gd name="T56" fmla="*/ 291 w 1664"/>
                <a:gd name="T57" fmla="*/ 383 h 1664"/>
                <a:gd name="T58" fmla="*/ 160 w 1664"/>
                <a:gd name="T59" fmla="*/ 622 h 1664"/>
                <a:gd name="T60" fmla="*/ 131 w 1664"/>
                <a:gd name="T61" fmla="*/ 904 h 1664"/>
                <a:gd name="T62" fmla="*/ 214 w 1664"/>
                <a:gd name="T63" fmla="*/ 1170 h 1664"/>
                <a:gd name="T64" fmla="*/ 350 w 1664"/>
                <a:gd name="T65" fmla="*/ 1147 h 1664"/>
                <a:gd name="T66" fmla="*/ 267 w 1664"/>
                <a:gd name="T67" fmla="*/ 945 h 1664"/>
                <a:gd name="T68" fmla="*/ 267 w 1664"/>
                <a:gd name="T69" fmla="*/ 719 h 1664"/>
                <a:gd name="T70" fmla="*/ 350 w 1664"/>
                <a:gd name="T71" fmla="*/ 517 h 1664"/>
                <a:gd name="T72" fmla="*/ 896 w 1664"/>
                <a:gd name="T73" fmla="*/ 260 h 1664"/>
                <a:gd name="T74" fmla="*/ 1102 w 1664"/>
                <a:gd name="T75" fmla="*/ 325 h 1664"/>
                <a:gd name="T76" fmla="*/ 1226 w 1664"/>
                <a:gd name="T77" fmla="*/ 250 h 1664"/>
                <a:gd name="T78" fmla="*/ 968 w 1664"/>
                <a:gd name="T79" fmla="*/ 142 h 1664"/>
                <a:gd name="T80" fmla="*/ 646 w 1664"/>
                <a:gd name="T81" fmla="*/ 154 h 1664"/>
                <a:gd name="T82" fmla="*/ 429 w 1664"/>
                <a:gd name="T83" fmla="*/ 255 h 1664"/>
                <a:gd name="T84" fmla="*/ 562 w 1664"/>
                <a:gd name="T85" fmla="*/ 325 h 1664"/>
                <a:gd name="T86" fmla="*/ 768 w 1664"/>
                <a:gd name="T87" fmla="*/ 260 h 1664"/>
                <a:gd name="T88" fmla="*/ 989 w 1664"/>
                <a:gd name="T89" fmla="*/ 16 h 1664"/>
                <a:gd name="T90" fmla="*/ 1273 w 1664"/>
                <a:gd name="T91" fmla="*/ 128 h 1664"/>
                <a:gd name="T92" fmla="*/ 1494 w 1664"/>
                <a:gd name="T93" fmla="*/ 330 h 1664"/>
                <a:gd name="T94" fmla="*/ 1630 w 1664"/>
                <a:gd name="T95" fmla="*/ 599 h 1664"/>
                <a:gd name="T96" fmla="*/ 1660 w 1664"/>
                <a:gd name="T97" fmla="*/ 913 h 1664"/>
                <a:gd name="T98" fmla="*/ 1573 w 1664"/>
                <a:gd name="T99" fmla="*/ 1207 h 1664"/>
                <a:gd name="T100" fmla="*/ 1392 w 1664"/>
                <a:gd name="T101" fmla="*/ 1446 h 1664"/>
                <a:gd name="T102" fmla="*/ 1137 w 1664"/>
                <a:gd name="T103" fmla="*/ 1606 h 1664"/>
                <a:gd name="T104" fmla="*/ 832 w 1664"/>
                <a:gd name="T105" fmla="*/ 1664 h 1664"/>
                <a:gd name="T106" fmla="*/ 526 w 1664"/>
                <a:gd name="T107" fmla="*/ 1606 h 1664"/>
                <a:gd name="T108" fmla="*/ 271 w 1664"/>
                <a:gd name="T109" fmla="*/ 1446 h 1664"/>
                <a:gd name="T110" fmla="*/ 89 w 1664"/>
                <a:gd name="T111" fmla="*/ 1207 h 1664"/>
                <a:gd name="T112" fmla="*/ 4 w 1664"/>
                <a:gd name="T113" fmla="*/ 913 h 1664"/>
                <a:gd name="T114" fmla="*/ 34 w 1664"/>
                <a:gd name="T115" fmla="*/ 599 h 1664"/>
                <a:gd name="T116" fmla="*/ 170 w 1664"/>
                <a:gd name="T117" fmla="*/ 330 h 1664"/>
                <a:gd name="T118" fmla="*/ 391 w 1664"/>
                <a:gd name="T119" fmla="*/ 128 h 1664"/>
                <a:gd name="T120" fmla="*/ 673 w 1664"/>
                <a:gd name="T121" fmla="*/ 16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4" h="1664">
                  <a:moveTo>
                    <a:pt x="473" y="1282"/>
                  </a:moveTo>
                  <a:lnTo>
                    <a:pt x="381" y="1373"/>
                  </a:lnTo>
                  <a:lnTo>
                    <a:pt x="437" y="1414"/>
                  </a:lnTo>
                  <a:lnTo>
                    <a:pt x="494" y="1450"/>
                  </a:lnTo>
                  <a:lnTo>
                    <a:pt x="557" y="1480"/>
                  </a:lnTo>
                  <a:lnTo>
                    <a:pt x="622" y="1504"/>
                  </a:lnTo>
                  <a:lnTo>
                    <a:pt x="689" y="1522"/>
                  </a:lnTo>
                  <a:lnTo>
                    <a:pt x="760" y="1533"/>
                  </a:lnTo>
                  <a:lnTo>
                    <a:pt x="832" y="1536"/>
                  </a:lnTo>
                  <a:lnTo>
                    <a:pt x="904" y="1533"/>
                  </a:lnTo>
                  <a:lnTo>
                    <a:pt x="974" y="1522"/>
                  </a:lnTo>
                  <a:lnTo>
                    <a:pt x="1042" y="1504"/>
                  </a:lnTo>
                  <a:lnTo>
                    <a:pt x="1107" y="1480"/>
                  </a:lnTo>
                  <a:lnTo>
                    <a:pt x="1168" y="1450"/>
                  </a:lnTo>
                  <a:lnTo>
                    <a:pt x="1227" y="1414"/>
                  </a:lnTo>
                  <a:lnTo>
                    <a:pt x="1281" y="1373"/>
                  </a:lnTo>
                  <a:lnTo>
                    <a:pt x="1190" y="1282"/>
                  </a:lnTo>
                  <a:lnTo>
                    <a:pt x="1147" y="1314"/>
                  </a:lnTo>
                  <a:lnTo>
                    <a:pt x="1100" y="1342"/>
                  </a:lnTo>
                  <a:lnTo>
                    <a:pt x="1051" y="1364"/>
                  </a:lnTo>
                  <a:lnTo>
                    <a:pt x="999" y="1384"/>
                  </a:lnTo>
                  <a:lnTo>
                    <a:pt x="945" y="1397"/>
                  </a:lnTo>
                  <a:lnTo>
                    <a:pt x="890" y="1405"/>
                  </a:lnTo>
                  <a:lnTo>
                    <a:pt x="832" y="1408"/>
                  </a:lnTo>
                  <a:lnTo>
                    <a:pt x="774" y="1405"/>
                  </a:lnTo>
                  <a:lnTo>
                    <a:pt x="719" y="1397"/>
                  </a:lnTo>
                  <a:lnTo>
                    <a:pt x="665" y="1384"/>
                  </a:lnTo>
                  <a:lnTo>
                    <a:pt x="613" y="1364"/>
                  </a:lnTo>
                  <a:lnTo>
                    <a:pt x="563" y="1342"/>
                  </a:lnTo>
                  <a:lnTo>
                    <a:pt x="517" y="1314"/>
                  </a:lnTo>
                  <a:lnTo>
                    <a:pt x="473" y="1282"/>
                  </a:lnTo>
                  <a:close/>
                  <a:moveTo>
                    <a:pt x="832" y="385"/>
                  </a:moveTo>
                  <a:lnTo>
                    <a:pt x="775" y="389"/>
                  </a:lnTo>
                  <a:lnTo>
                    <a:pt x="721" y="398"/>
                  </a:lnTo>
                  <a:lnTo>
                    <a:pt x="670" y="415"/>
                  </a:lnTo>
                  <a:lnTo>
                    <a:pt x="622" y="437"/>
                  </a:lnTo>
                  <a:lnTo>
                    <a:pt x="576" y="464"/>
                  </a:lnTo>
                  <a:lnTo>
                    <a:pt x="534" y="498"/>
                  </a:lnTo>
                  <a:lnTo>
                    <a:pt x="497" y="535"/>
                  </a:lnTo>
                  <a:lnTo>
                    <a:pt x="464" y="576"/>
                  </a:lnTo>
                  <a:lnTo>
                    <a:pt x="437" y="622"/>
                  </a:lnTo>
                  <a:lnTo>
                    <a:pt x="414" y="671"/>
                  </a:lnTo>
                  <a:lnTo>
                    <a:pt x="398" y="723"/>
                  </a:lnTo>
                  <a:lnTo>
                    <a:pt x="387" y="777"/>
                  </a:lnTo>
                  <a:lnTo>
                    <a:pt x="384" y="832"/>
                  </a:lnTo>
                  <a:lnTo>
                    <a:pt x="387" y="889"/>
                  </a:lnTo>
                  <a:lnTo>
                    <a:pt x="398" y="943"/>
                  </a:lnTo>
                  <a:lnTo>
                    <a:pt x="414" y="994"/>
                  </a:lnTo>
                  <a:lnTo>
                    <a:pt x="437" y="1042"/>
                  </a:lnTo>
                  <a:lnTo>
                    <a:pt x="464" y="1088"/>
                  </a:lnTo>
                  <a:lnTo>
                    <a:pt x="497" y="1130"/>
                  </a:lnTo>
                  <a:lnTo>
                    <a:pt x="534" y="1167"/>
                  </a:lnTo>
                  <a:lnTo>
                    <a:pt x="576" y="1200"/>
                  </a:lnTo>
                  <a:lnTo>
                    <a:pt x="622" y="1227"/>
                  </a:lnTo>
                  <a:lnTo>
                    <a:pt x="670" y="1250"/>
                  </a:lnTo>
                  <a:lnTo>
                    <a:pt x="721" y="1266"/>
                  </a:lnTo>
                  <a:lnTo>
                    <a:pt x="775" y="1277"/>
                  </a:lnTo>
                  <a:lnTo>
                    <a:pt x="832" y="1280"/>
                  </a:lnTo>
                  <a:lnTo>
                    <a:pt x="887" y="1277"/>
                  </a:lnTo>
                  <a:lnTo>
                    <a:pt x="941" y="1266"/>
                  </a:lnTo>
                  <a:lnTo>
                    <a:pt x="993" y="1250"/>
                  </a:lnTo>
                  <a:lnTo>
                    <a:pt x="1042" y="1227"/>
                  </a:lnTo>
                  <a:lnTo>
                    <a:pt x="1088" y="1200"/>
                  </a:lnTo>
                  <a:lnTo>
                    <a:pt x="1129" y="1167"/>
                  </a:lnTo>
                  <a:lnTo>
                    <a:pt x="1166" y="1130"/>
                  </a:lnTo>
                  <a:lnTo>
                    <a:pt x="1200" y="1088"/>
                  </a:lnTo>
                  <a:lnTo>
                    <a:pt x="1227" y="1042"/>
                  </a:lnTo>
                  <a:lnTo>
                    <a:pt x="1249" y="994"/>
                  </a:lnTo>
                  <a:lnTo>
                    <a:pt x="1266" y="943"/>
                  </a:lnTo>
                  <a:lnTo>
                    <a:pt x="1275" y="889"/>
                  </a:lnTo>
                  <a:lnTo>
                    <a:pt x="1279" y="832"/>
                  </a:lnTo>
                  <a:lnTo>
                    <a:pt x="1275" y="777"/>
                  </a:lnTo>
                  <a:lnTo>
                    <a:pt x="1266" y="723"/>
                  </a:lnTo>
                  <a:lnTo>
                    <a:pt x="1249" y="671"/>
                  </a:lnTo>
                  <a:lnTo>
                    <a:pt x="1227" y="622"/>
                  </a:lnTo>
                  <a:lnTo>
                    <a:pt x="1200" y="576"/>
                  </a:lnTo>
                  <a:lnTo>
                    <a:pt x="1166" y="535"/>
                  </a:lnTo>
                  <a:lnTo>
                    <a:pt x="1129" y="498"/>
                  </a:lnTo>
                  <a:lnTo>
                    <a:pt x="1088" y="464"/>
                  </a:lnTo>
                  <a:lnTo>
                    <a:pt x="1042" y="437"/>
                  </a:lnTo>
                  <a:lnTo>
                    <a:pt x="993" y="415"/>
                  </a:lnTo>
                  <a:lnTo>
                    <a:pt x="941" y="398"/>
                  </a:lnTo>
                  <a:lnTo>
                    <a:pt x="887" y="389"/>
                  </a:lnTo>
                  <a:lnTo>
                    <a:pt x="832" y="385"/>
                  </a:lnTo>
                  <a:close/>
                  <a:moveTo>
                    <a:pt x="1372" y="383"/>
                  </a:moveTo>
                  <a:lnTo>
                    <a:pt x="1281" y="474"/>
                  </a:lnTo>
                  <a:lnTo>
                    <a:pt x="1313" y="517"/>
                  </a:lnTo>
                  <a:lnTo>
                    <a:pt x="1340" y="564"/>
                  </a:lnTo>
                  <a:lnTo>
                    <a:pt x="1364" y="613"/>
                  </a:lnTo>
                  <a:lnTo>
                    <a:pt x="1382" y="665"/>
                  </a:lnTo>
                  <a:lnTo>
                    <a:pt x="1396" y="719"/>
                  </a:lnTo>
                  <a:lnTo>
                    <a:pt x="1404" y="774"/>
                  </a:lnTo>
                  <a:lnTo>
                    <a:pt x="1408" y="832"/>
                  </a:lnTo>
                  <a:lnTo>
                    <a:pt x="1404" y="890"/>
                  </a:lnTo>
                  <a:lnTo>
                    <a:pt x="1396" y="945"/>
                  </a:lnTo>
                  <a:lnTo>
                    <a:pt x="1382" y="999"/>
                  </a:lnTo>
                  <a:lnTo>
                    <a:pt x="1364" y="1051"/>
                  </a:lnTo>
                  <a:lnTo>
                    <a:pt x="1340" y="1101"/>
                  </a:lnTo>
                  <a:lnTo>
                    <a:pt x="1313" y="1147"/>
                  </a:lnTo>
                  <a:lnTo>
                    <a:pt x="1281" y="1191"/>
                  </a:lnTo>
                  <a:lnTo>
                    <a:pt x="1372" y="1283"/>
                  </a:lnTo>
                  <a:lnTo>
                    <a:pt x="1414" y="1227"/>
                  </a:lnTo>
                  <a:lnTo>
                    <a:pt x="1449" y="1170"/>
                  </a:lnTo>
                  <a:lnTo>
                    <a:pt x="1479" y="1107"/>
                  </a:lnTo>
                  <a:lnTo>
                    <a:pt x="1503" y="1042"/>
                  </a:lnTo>
                  <a:lnTo>
                    <a:pt x="1521" y="975"/>
                  </a:lnTo>
                  <a:lnTo>
                    <a:pt x="1531" y="904"/>
                  </a:lnTo>
                  <a:lnTo>
                    <a:pt x="1535" y="832"/>
                  </a:lnTo>
                  <a:lnTo>
                    <a:pt x="1531" y="760"/>
                  </a:lnTo>
                  <a:lnTo>
                    <a:pt x="1521" y="690"/>
                  </a:lnTo>
                  <a:lnTo>
                    <a:pt x="1503" y="622"/>
                  </a:lnTo>
                  <a:lnTo>
                    <a:pt x="1479" y="557"/>
                  </a:lnTo>
                  <a:lnTo>
                    <a:pt x="1449" y="496"/>
                  </a:lnTo>
                  <a:lnTo>
                    <a:pt x="1414" y="437"/>
                  </a:lnTo>
                  <a:lnTo>
                    <a:pt x="1372" y="383"/>
                  </a:lnTo>
                  <a:close/>
                  <a:moveTo>
                    <a:pt x="291" y="383"/>
                  </a:moveTo>
                  <a:lnTo>
                    <a:pt x="250" y="437"/>
                  </a:lnTo>
                  <a:lnTo>
                    <a:pt x="214" y="496"/>
                  </a:lnTo>
                  <a:lnTo>
                    <a:pt x="184" y="557"/>
                  </a:lnTo>
                  <a:lnTo>
                    <a:pt x="160" y="622"/>
                  </a:lnTo>
                  <a:lnTo>
                    <a:pt x="142" y="690"/>
                  </a:lnTo>
                  <a:lnTo>
                    <a:pt x="131" y="760"/>
                  </a:lnTo>
                  <a:lnTo>
                    <a:pt x="128" y="832"/>
                  </a:lnTo>
                  <a:lnTo>
                    <a:pt x="131" y="904"/>
                  </a:lnTo>
                  <a:lnTo>
                    <a:pt x="142" y="975"/>
                  </a:lnTo>
                  <a:lnTo>
                    <a:pt x="160" y="1042"/>
                  </a:lnTo>
                  <a:lnTo>
                    <a:pt x="184" y="1107"/>
                  </a:lnTo>
                  <a:lnTo>
                    <a:pt x="214" y="1170"/>
                  </a:lnTo>
                  <a:lnTo>
                    <a:pt x="250" y="1227"/>
                  </a:lnTo>
                  <a:lnTo>
                    <a:pt x="291" y="1283"/>
                  </a:lnTo>
                  <a:lnTo>
                    <a:pt x="382" y="1191"/>
                  </a:lnTo>
                  <a:lnTo>
                    <a:pt x="350" y="1147"/>
                  </a:lnTo>
                  <a:lnTo>
                    <a:pt x="322" y="1101"/>
                  </a:lnTo>
                  <a:lnTo>
                    <a:pt x="300" y="1051"/>
                  </a:lnTo>
                  <a:lnTo>
                    <a:pt x="280" y="999"/>
                  </a:lnTo>
                  <a:lnTo>
                    <a:pt x="267" y="945"/>
                  </a:lnTo>
                  <a:lnTo>
                    <a:pt x="259" y="890"/>
                  </a:lnTo>
                  <a:lnTo>
                    <a:pt x="256" y="832"/>
                  </a:lnTo>
                  <a:lnTo>
                    <a:pt x="259" y="774"/>
                  </a:lnTo>
                  <a:lnTo>
                    <a:pt x="267" y="719"/>
                  </a:lnTo>
                  <a:lnTo>
                    <a:pt x="280" y="665"/>
                  </a:lnTo>
                  <a:lnTo>
                    <a:pt x="300" y="613"/>
                  </a:lnTo>
                  <a:lnTo>
                    <a:pt x="322" y="564"/>
                  </a:lnTo>
                  <a:lnTo>
                    <a:pt x="350" y="517"/>
                  </a:lnTo>
                  <a:lnTo>
                    <a:pt x="382" y="474"/>
                  </a:lnTo>
                  <a:lnTo>
                    <a:pt x="291" y="383"/>
                  </a:lnTo>
                  <a:close/>
                  <a:moveTo>
                    <a:pt x="896" y="131"/>
                  </a:moveTo>
                  <a:lnTo>
                    <a:pt x="896" y="260"/>
                  </a:lnTo>
                  <a:lnTo>
                    <a:pt x="950" y="270"/>
                  </a:lnTo>
                  <a:lnTo>
                    <a:pt x="1003" y="283"/>
                  </a:lnTo>
                  <a:lnTo>
                    <a:pt x="1053" y="301"/>
                  </a:lnTo>
                  <a:lnTo>
                    <a:pt x="1102" y="325"/>
                  </a:lnTo>
                  <a:lnTo>
                    <a:pt x="1148" y="351"/>
                  </a:lnTo>
                  <a:lnTo>
                    <a:pt x="1190" y="383"/>
                  </a:lnTo>
                  <a:lnTo>
                    <a:pt x="1281" y="292"/>
                  </a:lnTo>
                  <a:lnTo>
                    <a:pt x="1226" y="250"/>
                  </a:lnTo>
                  <a:lnTo>
                    <a:pt x="1166" y="214"/>
                  </a:lnTo>
                  <a:lnTo>
                    <a:pt x="1104" y="183"/>
                  </a:lnTo>
                  <a:lnTo>
                    <a:pt x="1037" y="159"/>
                  </a:lnTo>
                  <a:lnTo>
                    <a:pt x="968" y="142"/>
                  </a:lnTo>
                  <a:lnTo>
                    <a:pt x="896" y="131"/>
                  </a:lnTo>
                  <a:close/>
                  <a:moveTo>
                    <a:pt x="768" y="131"/>
                  </a:moveTo>
                  <a:lnTo>
                    <a:pt x="706" y="140"/>
                  </a:lnTo>
                  <a:lnTo>
                    <a:pt x="646" y="154"/>
                  </a:lnTo>
                  <a:lnTo>
                    <a:pt x="588" y="172"/>
                  </a:lnTo>
                  <a:lnTo>
                    <a:pt x="533" y="196"/>
                  </a:lnTo>
                  <a:lnTo>
                    <a:pt x="480" y="224"/>
                  </a:lnTo>
                  <a:lnTo>
                    <a:pt x="429" y="255"/>
                  </a:lnTo>
                  <a:lnTo>
                    <a:pt x="381" y="292"/>
                  </a:lnTo>
                  <a:lnTo>
                    <a:pt x="473" y="383"/>
                  </a:lnTo>
                  <a:lnTo>
                    <a:pt x="516" y="351"/>
                  </a:lnTo>
                  <a:lnTo>
                    <a:pt x="562" y="325"/>
                  </a:lnTo>
                  <a:lnTo>
                    <a:pt x="610" y="301"/>
                  </a:lnTo>
                  <a:lnTo>
                    <a:pt x="660" y="283"/>
                  </a:lnTo>
                  <a:lnTo>
                    <a:pt x="713" y="270"/>
                  </a:lnTo>
                  <a:lnTo>
                    <a:pt x="768" y="260"/>
                  </a:lnTo>
                  <a:lnTo>
                    <a:pt x="768" y="131"/>
                  </a:lnTo>
                  <a:close/>
                  <a:moveTo>
                    <a:pt x="832" y="0"/>
                  </a:moveTo>
                  <a:lnTo>
                    <a:pt x="911" y="4"/>
                  </a:lnTo>
                  <a:lnTo>
                    <a:pt x="989" y="16"/>
                  </a:lnTo>
                  <a:lnTo>
                    <a:pt x="1065" y="34"/>
                  </a:lnTo>
                  <a:lnTo>
                    <a:pt x="1137" y="59"/>
                  </a:lnTo>
                  <a:lnTo>
                    <a:pt x="1207" y="91"/>
                  </a:lnTo>
                  <a:lnTo>
                    <a:pt x="1273" y="128"/>
                  </a:lnTo>
                  <a:lnTo>
                    <a:pt x="1334" y="170"/>
                  </a:lnTo>
                  <a:lnTo>
                    <a:pt x="1392" y="219"/>
                  </a:lnTo>
                  <a:lnTo>
                    <a:pt x="1445" y="272"/>
                  </a:lnTo>
                  <a:lnTo>
                    <a:pt x="1494" y="330"/>
                  </a:lnTo>
                  <a:lnTo>
                    <a:pt x="1536" y="391"/>
                  </a:lnTo>
                  <a:lnTo>
                    <a:pt x="1573" y="457"/>
                  </a:lnTo>
                  <a:lnTo>
                    <a:pt x="1605" y="527"/>
                  </a:lnTo>
                  <a:lnTo>
                    <a:pt x="1630" y="599"/>
                  </a:lnTo>
                  <a:lnTo>
                    <a:pt x="1648" y="675"/>
                  </a:lnTo>
                  <a:lnTo>
                    <a:pt x="1660" y="753"/>
                  </a:lnTo>
                  <a:lnTo>
                    <a:pt x="1664" y="832"/>
                  </a:lnTo>
                  <a:lnTo>
                    <a:pt x="1660" y="913"/>
                  </a:lnTo>
                  <a:lnTo>
                    <a:pt x="1648" y="991"/>
                  </a:lnTo>
                  <a:lnTo>
                    <a:pt x="1630" y="1065"/>
                  </a:lnTo>
                  <a:lnTo>
                    <a:pt x="1605" y="1138"/>
                  </a:lnTo>
                  <a:lnTo>
                    <a:pt x="1573" y="1207"/>
                  </a:lnTo>
                  <a:lnTo>
                    <a:pt x="1536" y="1273"/>
                  </a:lnTo>
                  <a:lnTo>
                    <a:pt x="1494" y="1336"/>
                  </a:lnTo>
                  <a:lnTo>
                    <a:pt x="1445" y="1393"/>
                  </a:lnTo>
                  <a:lnTo>
                    <a:pt x="1392" y="1446"/>
                  </a:lnTo>
                  <a:lnTo>
                    <a:pt x="1334" y="1494"/>
                  </a:lnTo>
                  <a:lnTo>
                    <a:pt x="1273" y="1537"/>
                  </a:lnTo>
                  <a:lnTo>
                    <a:pt x="1207" y="1575"/>
                  </a:lnTo>
                  <a:lnTo>
                    <a:pt x="1137" y="1606"/>
                  </a:lnTo>
                  <a:lnTo>
                    <a:pt x="1065" y="1630"/>
                  </a:lnTo>
                  <a:lnTo>
                    <a:pt x="989" y="1649"/>
                  </a:lnTo>
                  <a:lnTo>
                    <a:pt x="911" y="1660"/>
                  </a:lnTo>
                  <a:lnTo>
                    <a:pt x="832" y="1664"/>
                  </a:lnTo>
                  <a:lnTo>
                    <a:pt x="751" y="1660"/>
                  </a:lnTo>
                  <a:lnTo>
                    <a:pt x="673" y="1649"/>
                  </a:lnTo>
                  <a:lnTo>
                    <a:pt x="599" y="1630"/>
                  </a:lnTo>
                  <a:lnTo>
                    <a:pt x="526" y="1606"/>
                  </a:lnTo>
                  <a:lnTo>
                    <a:pt x="457" y="1575"/>
                  </a:lnTo>
                  <a:lnTo>
                    <a:pt x="391" y="1537"/>
                  </a:lnTo>
                  <a:lnTo>
                    <a:pt x="328" y="1494"/>
                  </a:lnTo>
                  <a:lnTo>
                    <a:pt x="271" y="1446"/>
                  </a:lnTo>
                  <a:lnTo>
                    <a:pt x="218" y="1393"/>
                  </a:lnTo>
                  <a:lnTo>
                    <a:pt x="170" y="1336"/>
                  </a:lnTo>
                  <a:lnTo>
                    <a:pt x="127" y="1273"/>
                  </a:lnTo>
                  <a:lnTo>
                    <a:pt x="89" y="1207"/>
                  </a:lnTo>
                  <a:lnTo>
                    <a:pt x="58" y="1138"/>
                  </a:lnTo>
                  <a:lnTo>
                    <a:pt x="34" y="1065"/>
                  </a:lnTo>
                  <a:lnTo>
                    <a:pt x="15" y="991"/>
                  </a:lnTo>
                  <a:lnTo>
                    <a:pt x="4" y="913"/>
                  </a:lnTo>
                  <a:lnTo>
                    <a:pt x="0" y="832"/>
                  </a:lnTo>
                  <a:lnTo>
                    <a:pt x="4" y="753"/>
                  </a:lnTo>
                  <a:lnTo>
                    <a:pt x="15" y="675"/>
                  </a:lnTo>
                  <a:lnTo>
                    <a:pt x="34" y="599"/>
                  </a:lnTo>
                  <a:lnTo>
                    <a:pt x="58" y="527"/>
                  </a:lnTo>
                  <a:lnTo>
                    <a:pt x="89" y="457"/>
                  </a:lnTo>
                  <a:lnTo>
                    <a:pt x="127" y="391"/>
                  </a:lnTo>
                  <a:lnTo>
                    <a:pt x="170" y="330"/>
                  </a:lnTo>
                  <a:lnTo>
                    <a:pt x="218" y="272"/>
                  </a:lnTo>
                  <a:lnTo>
                    <a:pt x="271" y="219"/>
                  </a:lnTo>
                  <a:lnTo>
                    <a:pt x="328" y="170"/>
                  </a:lnTo>
                  <a:lnTo>
                    <a:pt x="391" y="128"/>
                  </a:lnTo>
                  <a:lnTo>
                    <a:pt x="457" y="91"/>
                  </a:lnTo>
                  <a:lnTo>
                    <a:pt x="526" y="59"/>
                  </a:lnTo>
                  <a:lnTo>
                    <a:pt x="599" y="34"/>
                  </a:lnTo>
                  <a:lnTo>
                    <a:pt x="673" y="16"/>
                  </a:lnTo>
                  <a:lnTo>
                    <a:pt x="751" y="4"/>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37" name="Freeform 14"/>
            <p:cNvSpPr>
              <a:spLocks/>
            </p:cNvSpPr>
            <p:nvPr/>
          </p:nvSpPr>
          <p:spPr bwMode="auto">
            <a:xfrm>
              <a:off x="1644" y="1759"/>
              <a:ext cx="1471" cy="1471"/>
            </a:xfrm>
            <a:custGeom>
              <a:avLst/>
              <a:gdLst>
                <a:gd name="T0" fmla="*/ 1344 w 1471"/>
                <a:gd name="T1" fmla="*/ 0 h 1471"/>
                <a:gd name="T2" fmla="*/ 1471 w 1471"/>
                <a:gd name="T3" fmla="*/ 0 h 1471"/>
                <a:gd name="T4" fmla="*/ 1471 w 1471"/>
                <a:gd name="T5" fmla="*/ 0 h 1471"/>
                <a:gd name="T6" fmla="*/ 1467 w 1471"/>
                <a:gd name="T7" fmla="*/ 105 h 1471"/>
                <a:gd name="T8" fmla="*/ 1457 w 1471"/>
                <a:gd name="T9" fmla="*/ 208 h 1471"/>
                <a:gd name="T10" fmla="*/ 1439 w 1471"/>
                <a:gd name="T11" fmla="*/ 309 h 1471"/>
                <a:gd name="T12" fmla="*/ 1413 w 1471"/>
                <a:gd name="T13" fmla="*/ 407 h 1471"/>
                <a:gd name="T14" fmla="*/ 1382 w 1471"/>
                <a:gd name="T15" fmla="*/ 502 h 1471"/>
                <a:gd name="T16" fmla="*/ 1345 w 1471"/>
                <a:gd name="T17" fmla="*/ 595 h 1471"/>
                <a:gd name="T18" fmla="*/ 1302 w 1471"/>
                <a:gd name="T19" fmla="*/ 685 h 1471"/>
                <a:gd name="T20" fmla="*/ 1252 w 1471"/>
                <a:gd name="T21" fmla="*/ 770 h 1471"/>
                <a:gd name="T22" fmla="*/ 1198 w 1471"/>
                <a:gd name="T23" fmla="*/ 852 h 1471"/>
                <a:gd name="T24" fmla="*/ 1138 w 1471"/>
                <a:gd name="T25" fmla="*/ 930 h 1471"/>
                <a:gd name="T26" fmla="*/ 1073 w 1471"/>
                <a:gd name="T27" fmla="*/ 1005 h 1471"/>
                <a:gd name="T28" fmla="*/ 1005 w 1471"/>
                <a:gd name="T29" fmla="*/ 1074 h 1471"/>
                <a:gd name="T30" fmla="*/ 930 w 1471"/>
                <a:gd name="T31" fmla="*/ 1139 h 1471"/>
                <a:gd name="T32" fmla="*/ 852 w 1471"/>
                <a:gd name="T33" fmla="*/ 1198 h 1471"/>
                <a:gd name="T34" fmla="*/ 770 w 1471"/>
                <a:gd name="T35" fmla="*/ 1254 h 1471"/>
                <a:gd name="T36" fmla="*/ 684 w 1471"/>
                <a:gd name="T37" fmla="*/ 1303 h 1471"/>
                <a:gd name="T38" fmla="*/ 595 w 1471"/>
                <a:gd name="T39" fmla="*/ 1346 h 1471"/>
                <a:gd name="T40" fmla="*/ 502 w 1471"/>
                <a:gd name="T41" fmla="*/ 1383 h 1471"/>
                <a:gd name="T42" fmla="*/ 406 w 1471"/>
                <a:gd name="T43" fmla="*/ 1415 h 1471"/>
                <a:gd name="T44" fmla="*/ 309 w 1471"/>
                <a:gd name="T45" fmla="*/ 1439 h 1471"/>
                <a:gd name="T46" fmla="*/ 208 w 1471"/>
                <a:gd name="T47" fmla="*/ 1457 h 1471"/>
                <a:gd name="T48" fmla="*/ 105 w 1471"/>
                <a:gd name="T49" fmla="*/ 1467 h 1471"/>
                <a:gd name="T50" fmla="*/ 0 w 1471"/>
                <a:gd name="T51" fmla="*/ 1471 h 1471"/>
                <a:gd name="T52" fmla="*/ 0 w 1471"/>
                <a:gd name="T53" fmla="*/ 1344 h 1471"/>
                <a:gd name="T54" fmla="*/ 100 w 1471"/>
                <a:gd name="T55" fmla="*/ 1340 h 1471"/>
                <a:gd name="T56" fmla="*/ 198 w 1471"/>
                <a:gd name="T57" fmla="*/ 1329 h 1471"/>
                <a:gd name="T58" fmla="*/ 294 w 1471"/>
                <a:gd name="T59" fmla="*/ 1311 h 1471"/>
                <a:gd name="T60" fmla="*/ 387 w 1471"/>
                <a:gd name="T61" fmla="*/ 1287 h 1471"/>
                <a:gd name="T62" fmla="*/ 478 w 1471"/>
                <a:gd name="T63" fmla="*/ 1256 h 1471"/>
                <a:gd name="T64" fmla="*/ 566 w 1471"/>
                <a:gd name="T65" fmla="*/ 1219 h 1471"/>
                <a:gd name="T66" fmla="*/ 650 w 1471"/>
                <a:gd name="T67" fmla="*/ 1175 h 1471"/>
                <a:gd name="T68" fmla="*/ 731 w 1471"/>
                <a:gd name="T69" fmla="*/ 1127 h 1471"/>
                <a:gd name="T70" fmla="*/ 808 w 1471"/>
                <a:gd name="T71" fmla="*/ 1073 h 1471"/>
                <a:gd name="T72" fmla="*/ 881 w 1471"/>
                <a:gd name="T73" fmla="*/ 1013 h 1471"/>
                <a:gd name="T74" fmla="*/ 949 w 1471"/>
                <a:gd name="T75" fmla="*/ 949 h 1471"/>
                <a:gd name="T76" fmla="*/ 1013 w 1471"/>
                <a:gd name="T77" fmla="*/ 881 h 1471"/>
                <a:gd name="T78" fmla="*/ 1072 w 1471"/>
                <a:gd name="T79" fmla="*/ 808 h 1471"/>
                <a:gd name="T80" fmla="*/ 1126 w 1471"/>
                <a:gd name="T81" fmla="*/ 731 h 1471"/>
                <a:gd name="T82" fmla="*/ 1175 w 1471"/>
                <a:gd name="T83" fmla="*/ 650 h 1471"/>
                <a:gd name="T84" fmla="*/ 1219 w 1471"/>
                <a:gd name="T85" fmla="*/ 566 h 1471"/>
                <a:gd name="T86" fmla="*/ 1255 w 1471"/>
                <a:gd name="T87" fmla="*/ 478 h 1471"/>
                <a:gd name="T88" fmla="*/ 1286 w 1471"/>
                <a:gd name="T89" fmla="*/ 388 h 1471"/>
                <a:gd name="T90" fmla="*/ 1311 w 1471"/>
                <a:gd name="T91" fmla="*/ 294 h 1471"/>
                <a:gd name="T92" fmla="*/ 1328 w 1471"/>
                <a:gd name="T93" fmla="*/ 198 h 1471"/>
                <a:gd name="T94" fmla="*/ 1339 w 1471"/>
                <a:gd name="T95" fmla="*/ 100 h 1471"/>
                <a:gd name="T96" fmla="*/ 1344 w 1471"/>
                <a:gd name="T97"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71" h="1471">
                  <a:moveTo>
                    <a:pt x="1344" y="0"/>
                  </a:moveTo>
                  <a:lnTo>
                    <a:pt x="1471" y="0"/>
                  </a:lnTo>
                  <a:lnTo>
                    <a:pt x="1471" y="0"/>
                  </a:lnTo>
                  <a:lnTo>
                    <a:pt x="1467" y="105"/>
                  </a:lnTo>
                  <a:lnTo>
                    <a:pt x="1457" y="208"/>
                  </a:lnTo>
                  <a:lnTo>
                    <a:pt x="1439" y="309"/>
                  </a:lnTo>
                  <a:lnTo>
                    <a:pt x="1413" y="407"/>
                  </a:lnTo>
                  <a:lnTo>
                    <a:pt x="1382" y="502"/>
                  </a:lnTo>
                  <a:lnTo>
                    <a:pt x="1345" y="595"/>
                  </a:lnTo>
                  <a:lnTo>
                    <a:pt x="1302" y="685"/>
                  </a:lnTo>
                  <a:lnTo>
                    <a:pt x="1252" y="770"/>
                  </a:lnTo>
                  <a:lnTo>
                    <a:pt x="1198" y="852"/>
                  </a:lnTo>
                  <a:lnTo>
                    <a:pt x="1138" y="930"/>
                  </a:lnTo>
                  <a:lnTo>
                    <a:pt x="1073" y="1005"/>
                  </a:lnTo>
                  <a:lnTo>
                    <a:pt x="1005" y="1074"/>
                  </a:lnTo>
                  <a:lnTo>
                    <a:pt x="930" y="1139"/>
                  </a:lnTo>
                  <a:lnTo>
                    <a:pt x="852" y="1198"/>
                  </a:lnTo>
                  <a:lnTo>
                    <a:pt x="770" y="1254"/>
                  </a:lnTo>
                  <a:lnTo>
                    <a:pt x="684" y="1303"/>
                  </a:lnTo>
                  <a:lnTo>
                    <a:pt x="595" y="1346"/>
                  </a:lnTo>
                  <a:lnTo>
                    <a:pt x="502" y="1383"/>
                  </a:lnTo>
                  <a:lnTo>
                    <a:pt x="406" y="1415"/>
                  </a:lnTo>
                  <a:lnTo>
                    <a:pt x="309" y="1439"/>
                  </a:lnTo>
                  <a:lnTo>
                    <a:pt x="208" y="1457"/>
                  </a:lnTo>
                  <a:lnTo>
                    <a:pt x="105" y="1467"/>
                  </a:lnTo>
                  <a:lnTo>
                    <a:pt x="0" y="1471"/>
                  </a:lnTo>
                  <a:lnTo>
                    <a:pt x="0" y="1344"/>
                  </a:lnTo>
                  <a:lnTo>
                    <a:pt x="100" y="1340"/>
                  </a:lnTo>
                  <a:lnTo>
                    <a:pt x="198" y="1329"/>
                  </a:lnTo>
                  <a:lnTo>
                    <a:pt x="294" y="1311"/>
                  </a:lnTo>
                  <a:lnTo>
                    <a:pt x="387" y="1287"/>
                  </a:lnTo>
                  <a:lnTo>
                    <a:pt x="478" y="1256"/>
                  </a:lnTo>
                  <a:lnTo>
                    <a:pt x="566" y="1219"/>
                  </a:lnTo>
                  <a:lnTo>
                    <a:pt x="650" y="1175"/>
                  </a:lnTo>
                  <a:lnTo>
                    <a:pt x="731" y="1127"/>
                  </a:lnTo>
                  <a:lnTo>
                    <a:pt x="808" y="1073"/>
                  </a:lnTo>
                  <a:lnTo>
                    <a:pt x="881" y="1013"/>
                  </a:lnTo>
                  <a:lnTo>
                    <a:pt x="949" y="949"/>
                  </a:lnTo>
                  <a:lnTo>
                    <a:pt x="1013" y="881"/>
                  </a:lnTo>
                  <a:lnTo>
                    <a:pt x="1072" y="808"/>
                  </a:lnTo>
                  <a:lnTo>
                    <a:pt x="1126" y="731"/>
                  </a:lnTo>
                  <a:lnTo>
                    <a:pt x="1175" y="650"/>
                  </a:lnTo>
                  <a:lnTo>
                    <a:pt x="1219" y="566"/>
                  </a:lnTo>
                  <a:lnTo>
                    <a:pt x="1255" y="478"/>
                  </a:lnTo>
                  <a:lnTo>
                    <a:pt x="1286" y="388"/>
                  </a:lnTo>
                  <a:lnTo>
                    <a:pt x="1311" y="294"/>
                  </a:lnTo>
                  <a:lnTo>
                    <a:pt x="1328" y="198"/>
                  </a:lnTo>
                  <a:lnTo>
                    <a:pt x="1339" y="100"/>
                  </a:lnTo>
                  <a:lnTo>
                    <a:pt x="13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38" name="Freeform 15"/>
            <p:cNvSpPr>
              <a:spLocks noEditPoints="1"/>
            </p:cNvSpPr>
            <p:nvPr/>
          </p:nvSpPr>
          <p:spPr bwMode="auto">
            <a:xfrm>
              <a:off x="173" y="288"/>
              <a:ext cx="2942" cy="3966"/>
            </a:xfrm>
            <a:custGeom>
              <a:avLst/>
              <a:gdLst>
                <a:gd name="T0" fmla="*/ 2493 w 2942"/>
                <a:gd name="T1" fmla="*/ 272 h 3966"/>
                <a:gd name="T2" fmla="*/ 2051 w 2942"/>
                <a:gd name="T3" fmla="*/ 696 h 3966"/>
                <a:gd name="T4" fmla="*/ 1728 w 2942"/>
                <a:gd name="T5" fmla="*/ 548 h 3966"/>
                <a:gd name="T6" fmla="*/ 1598 w 2942"/>
                <a:gd name="T7" fmla="*/ 466 h 3966"/>
                <a:gd name="T8" fmla="*/ 1322 w 2942"/>
                <a:gd name="T9" fmla="*/ 513 h 3966"/>
                <a:gd name="T10" fmla="*/ 991 w 2942"/>
                <a:gd name="T11" fmla="*/ 641 h 3966"/>
                <a:gd name="T12" fmla="*/ 841 w 2942"/>
                <a:gd name="T13" fmla="*/ 677 h 3966"/>
                <a:gd name="T14" fmla="*/ 695 w 2942"/>
                <a:gd name="T15" fmla="*/ 891 h 3966"/>
                <a:gd name="T16" fmla="*/ 547 w 2942"/>
                <a:gd name="T17" fmla="*/ 1213 h 3966"/>
                <a:gd name="T18" fmla="*/ 466 w 2942"/>
                <a:gd name="T19" fmla="*/ 1344 h 3966"/>
                <a:gd name="T20" fmla="*/ 513 w 2942"/>
                <a:gd name="T21" fmla="*/ 1620 h 3966"/>
                <a:gd name="T22" fmla="*/ 641 w 2942"/>
                <a:gd name="T23" fmla="*/ 1949 h 3966"/>
                <a:gd name="T24" fmla="*/ 677 w 2942"/>
                <a:gd name="T25" fmla="*/ 2100 h 3966"/>
                <a:gd name="T26" fmla="*/ 223 w 2942"/>
                <a:gd name="T27" fmla="*/ 2487 h 3966"/>
                <a:gd name="T28" fmla="*/ 455 w 2942"/>
                <a:gd name="T29" fmla="*/ 2719 h 3966"/>
                <a:gd name="T30" fmla="*/ 842 w 2942"/>
                <a:gd name="T31" fmla="*/ 2265 h 3966"/>
                <a:gd name="T32" fmla="*/ 993 w 2942"/>
                <a:gd name="T33" fmla="*/ 2301 h 3966"/>
                <a:gd name="T34" fmla="*/ 1322 w 2942"/>
                <a:gd name="T35" fmla="*/ 2429 h 3966"/>
                <a:gd name="T36" fmla="*/ 1598 w 2942"/>
                <a:gd name="T37" fmla="*/ 2476 h 3966"/>
                <a:gd name="T38" fmla="*/ 1729 w 2942"/>
                <a:gd name="T39" fmla="*/ 2395 h 3966"/>
                <a:gd name="T40" fmla="*/ 2051 w 2942"/>
                <a:gd name="T41" fmla="*/ 2247 h 3966"/>
                <a:gd name="T42" fmla="*/ 2265 w 2942"/>
                <a:gd name="T43" fmla="*/ 2101 h 3966"/>
                <a:gd name="T44" fmla="*/ 2301 w 2942"/>
                <a:gd name="T45" fmla="*/ 1951 h 3966"/>
                <a:gd name="T46" fmla="*/ 2429 w 2942"/>
                <a:gd name="T47" fmla="*/ 1620 h 3966"/>
                <a:gd name="T48" fmla="*/ 2476 w 2942"/>
                <a:gd name="T49" fmla="*/ 1344 h 3966"/>
                <a:gd name="T50" fmla="*/ 2394 w 2942"/>
                <a:gd name="T51" fmla="*/ 1214 h 3966"/>
                <a:gd name="T52" fmla="*/ 2246 w 2942"/>
                <a:gd name="T53" fmla="*/ 891 h 3966"/>
                <a:gd name="T54" fmla="*/ 2670 w 2942"/>
                <a:gd name="T55" fmla="*/ 449 h 3966"/>
                <a:gd name="T56" fmla="*/ 2815 w 2942"/>
                <a:gd name="T57" fmla="*/ 127 h 3966"/>
                <a:gd name="T58" fmla="*/ 2938 w 2942"/>
                <a:gd name="T59" fmla="*/ 43 h 3966"/>
                <a:gd name="T60" fmla="*/ 2902 w 2942"/>
                <a:gd name="T61" fmla="*/ 763 h 3966"/>
                <a:gd name="T62" fmla="*/ 2393 w 2942"/>
                <a:gd name="T63" fmla="*/ 897 h 3966"/>
                <a:gd name="T64" fmla="*/ 2643 w 2942"/>
                <a:gd name="T65" fmla="*/ 1219 h 3966"/>
                <a:gd name="T66" fmla="*/ 2682 w 2942"/>
                <a:gd name="T67" fmla="*/ 1684 h 3966"/>
                <a:gd name="T68" fmla="*/ 2503 w 2942"/>
                <a:gd name="T69" fmla="*/ 1811 h 3966"/>
                <a:gd name="T70" fmla="*/ 2493 w 2942"/>
                <a:gd name="T71" fmla="*/ 2158 h 3966"/>
                <a:gd name="T72" fmla="*/ 2206 w 2942"/>
                <a:gd name="T73" fmla="*/ 2487 h 3966"/>
                <a:gd name="T74" fmla="*/ 2047 w 2942"/>
                <a:gd name="T75" fmla="*/ 2393 h 3966"/>
                <a:gd name="T76" fmla="*/ 1723 w 2942"/>
                <a:gd name="T77" fmla="*/ 2643 h 3966"/>
                <a:gd name="T78" fmla="*/ 1215 w 2942"/>
                <a:gd name="T79" fmla="*/ 3149 h 3966"/>
                <a:gd name="T80" fmla="*/ 1283 w 2942"/>
                <a:gd name="T81" fmla="*/ 2686 h 3966"/>
                <a:gd name="T82" fmla="*/ 1215 w 2942"/>
                <a:gd name="T83" fmla="*/ 2622 h 3966"/>
                <a:gd name="T84" fmla="*/ 602 w 2942"/>
                <a:gd name="T85" fmla="*/ 2686 h 3966"/>
                <a:gd name="T86" fmla="*/ 752 w 2942"/>
                <a:gd name="T87" fmla="*/ 2919 h 3966"/>
                <a:gd name="T88" fmla="*/ 25 w 2942"/>
                <a:gd name="T89" fmla="*/ 2930 h 3966"/>
                <a:gd name="T90" fmla="*/ 11 w 2942"/>
                <a:gd name="T91" fmla="*/ 2203 h 3966"/>
                <a:gd name="T92" fmla="*/ 108 w 2942"/>
                <a:gd name="T93" fmla="*/ 2193 h 3966"/>
                <a:gd name="T94" fmla="*/ 415 w 2942"/>
                <a:gd name="T95" fmla="*/ 1727 h 3966"/>
                <a:gd name="T96" fmla="*/ 256 w 2942"/>
                <a:gd name="T97" fmla="*/ 1663 h 3966"/>
                <a:gd name="T98" fmla="*/ 320 w 2942"/>
                <a:gd name="T99" fmla="*/ 1215 h 3966"/>
                <a:gd name="T100" fmla="*/ 466 w 2942"/>
                <a:gd name="T101" fmla="*/ 812 h 3966"/>
                <a:gd name="T102" fmla="*/ 466 w 2942"/>
                <a:gd name="T103" fmla="*/ 722 h 3966"/>
                <a:gd name="T104" fmla="*/ 799 w 2942"/>
                <a:gd name="T105" fmla="*/ 457 h 3966"/>
                <a:gd name="T106" fmla="*/ 1215 w 2942"/>
                <a:gd name="T107" fmla="*/ 415 h 3966"/>
                <a:gd name="T108" fmla="*/ 1279 w 2942"/>
                <a:gd name="T109" fmla="*/ 256 h 3966"/>
                <a:gd name="T110" fmla="*/ 1727 w 2942"/>
                <a:gd name="T111" fmla="*/ 320 h 3966"/>
                <a:gd name="T112" fmla="*/ 2340 w 2942"/>
                <a:gd name="T113" fmla="*/ 256 h 3966"/>
                <a:gd name="T114" fmla="*/ 2188 w 2942"/>
                <a:gd name="T115" fmla="*/ 23 h 3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42" h="3966">
                  <a:moveTo>
                    <a:pt x="2393" y="127"/>
                  </a:moveTo>
                  <a:lnTo>
                    <a:pt x="2476" y="210"/>
                  </a:lnTo>
                  <a:lnTo>
                    <a:pt x="2485" y="225"/>
                  </a:lnTo>
                  <a:lnTo>
                    <a:pt x="2493" y="239"/>
                  </a:lnTo>
                  <a:lnTo>
                    <a:pt x="2494" y="256"/>
                  </a:lnTo>
                  <a:lnTo>
                    <a:pt x="2493" y="272"/>
                  </a:lnTo>
                  <a:lnTo>
                    <a:pt x="2485" y="287"/>
                  </a:lnTo>
                  <a:lnTo>
                    <a:pt x="2476" y="302"/>
                  </a:lnTo>
                  <a:lnTo>
                    <a:pt x="2100" y="677"/>
                  </a:lnTo>
                  <a:lnTo>
                    <a:pt x="2085" y="687"/>
                  </a:lnTo>
                  <a:lnTo>
                    <a:pt x="2068" y="695"/>
                  </a:lnTo>
                  <a:lnTo>
                    <a:pt x="2051" y="696"/>
                  </a:lnTo>
                  <a:lnTo>
                    <a:pt x="2033" y="692"/>
                  </a:lnTo>
                  <a:lnTo>
                    <a:pt x="2018" y="684"/>
                  </a:lnTo>
                  <a:lnTo>
                    <a:pt x="1949" y="641"/>
                  </a:lnTo>
                  <a:lnTo>
                    <a:pt x="1878" y="603"/>
                  </a:lnTo>
                  <a:lnTo>
                    <a:pt x="1804" y="572"/>
                  </a:lnTo>
                  <a:lnTo>
                    <a:pt x="1728" y="548"/>
                  </a:lnTo>
                  <a:lnTo>
                    <a:pt x="1651" y="529"/>
                  </a:lnTo>
                  <a:lnTo>
                    <a:pt x="1633" y="524"/>
                  </a:lnTo>
                  <a:lnTo>
                    <a:pt x="1619" y="513"/>
                  </a:lnTo>
                  <a:lnTo>
                    <a:pt x="1608" y="500"/>
                  </a:lnTo>
                  <a:lnTo>
                    <a:pt x="1601" y="484"/>
                  </a:lnTo>
                  <a:lnTo>
                    <a:pt x="1598" y="466"/>
                  </a:lnTo>
                  <a:lnTo>
                    <a:pt x="1598" y="383"/>
                  </a:lnTo>
                  <a:lnTo>
                    <a:pt x="1342" y="383"/>
                  </a:lnTo>
                  <a:lnTo>
                    <a:pt x="1342" y="466"/>
                  </a:lnTo>
                  <a:lnTo>
                    <a:pt x="1340" y="484"/>
                  </a:lnTo>
                  <a:lnTo>
                    <a:pt x="1333" y="500"/>
                  </a:lnTo>
                  <a:lnTo>
                    <a:pt x="1322" y="513"/>
                  </a:lnTo>
                  <a:lnTo>
                    <a:pt x="1308" y="524"/>
                  </a:lnTo>
                  <a:lnTo>
                    <a:pt x="1291" y="529"/>
                  </a:lnTo>
                  <a:lnTo>
                    <a:pt x="1213" y="548"/>
                  </a:lnTo>
                  <a:lnTo>
                    <a:pt x="1136" y="572"/>
                  </a:lnTo>
                  <a:lnTo>
                    <a:pt x="1062" y="603"/>
                  </a:lnTo>
                  <a:lnTo>
                    <a:pt x="991" y="641"/>
                  </a:lnTo>
                  <a:lnTo>
                    <a:pt x="923" y="684"/>
                  </a:lnTo>
                  <a:lnTo>
                    <a:pt x="907" y="692"/>
                  </a:lnTo>
                  <a:lnTo>
                    <a:pt x="889" y="695"/>
                  </a:lnTo>
                  <a:lnTo>
                    <a:pt x="872" y="693"/>
                  </a:lnTo>
                  <a:lnTo>
                    <a:pt x="856" y="687"/>
                  </a:lnTo>
                  <a:lnTo>
                    <a:pt x="841" y="677"/>
                  </a:lnTo>
                  <a:lnTo>
                    <a:pt x="767" y="602"/>
                  </a:lnTo>
                  <a:lnTo>
                    <a:pt x="602" y="768"/>
                  </a:lnTo>
                  <a:lnTo>
                    <a:pt x="677" y="842"/>
                  </a:lnTo>
                  <a:lnTo>
                    <a:pt x="687" y="857"/>
                  </a:lnTo>
                  <a:lnTo>
                    <a:pt x="693" y="873"/>
                  </a:lnTo>
                  <a:lnTo>
                    <a:pt x="695" y="891"/>
                  </a:lnTo>
                  <a:lnTo>
                    <a:pt x="691" y="907"/>
                  </a:lnTo>
                  <a:lnTo>
                    <a:pt x="684" y="924"/>
                  </a:lnTo>
                  <a:lnTo>
                    <a:pt x="639" y="992"/>
                  </a:lnTo>
                  <a:lnTo>
                    <a:pt x="603" y="1062"/>
                  </a:lnTo>
                  <a:lnTo>
                    <a:pt x="572" y="1137"/>
                  </a:lnTo>
                  <a:lnTo>
                    <a:pt x="547" y="1213"/>
                  </a:lnTo>
                  <a:lnTo>
                    <a:pt x="529" y="1291"/>
                  </a:lnTo>
                  <a:lnTo>
                    <a:pt x="523" y="1309"/>
                  </a:lnTo>
                  <a:lnTo>
                    <a:pt x="513" y="1323"/>
                  </a:lnTo>
                  <a:lnTo>
                    <a:pt x="500" y="1334"/>
                  </a:lnTo>
                  <a:lnTo>
                    <a:pt x="483" y="1341"/>
                  </a:lnTo>
                  <a:lnTo>
                    <a:pt x="466" y="1344"/>
                  </a:lnTo>
                  <a:lnTo>
                    <a:pt x="383" y="1344"/>
                  </a:lnTo>
                  <a:lnTo>
                    <a:pt x="383" y="1600"/>
                  </a:lnTo>
                  <a:lnTo>
                    <a:pt x="466" y="1600"/>
                  </a:lnTo>
                  <a:lnTo>
                    <a:pt x="483" y="1602"/>
                  </a:lnTo>
                  <a:lnTo>
                    <a:pt x="500" y="1609"/>
                  </a:lnTo>
                  <a:lnTo>
                    <a:pt x="513" y="1620"/>
                  </a:lnTo>
                  <a:lnTo>
                    <a:pt x="523" y="1634"/>
                  </a:lnTo>
                  <a:lnTo>
                    <a:pt x="529" y="1651"/>
                  </a:lnTo>
                  <a:lnTo>
                    <a:pt x="547" y="1729"/>
                  </a:lnTo>
                  <a:lnTo>
                    <a:pt x="572" y="1805"/>
                  </a:lnTo>
                  <a:lnTo>
                    <a:pt x="603" y="1878"/>
                  </a:lnTo>
                  <a:lnTo>
                    <a:pt x="641" y="1949"/>
                  </a:lnTo>
                  <a:lnTo>
                    <a:pt x="684" y="2018"/>
                  </a:lnTo>
                  <a:lnTo>
                    <a:pt x="692" y="2035"/>
                  </a:lnTo>
                  <a:lnTo>
                    <a:pt x="695" y="2052"/>
                  </a:lnTo>
                  <a:lnTo>
                    <a:pt x="693" y="2070"/>
                  </a:lnTo>
                  <a:lnTo>
                    <a:pt x="687" y="2085"/>
                  </a:lnTo>
                  <a:lnTo>
                    <a:pt x="677" y="2100"/>
                  </a:lnTo>
                  <a:lnTo>
                    <a:pt x="300" y="2476"/>
                  </a:lnTo>
                  <a:lnTo>
                    <a:pt x="287" y="2487"/>
                  </a:lnTo>
                  <a:lnTo>
                    <a:pt x="272" y="2493"/>
                  </a:lnTo>
                  <a:lnTo>
                    <a:pt x="256" y="2495"/>
                  </a:lnTo>
                  <a:lnTo>
                    <a:pt x="239" y="2493"/>
                  </a:lnTo>
                  <a:lnTo>
                    <a:pt x="223" y="2487"/>
                  </a:lnTo>
                  <a:lnTo>
                    <a:pt x="210" y="2476"/>
                  </a:lnTo>
                  <a:lnTo>
                    <a:pt x="127" y="2393"/>
                  </a:lnTo>
                  <a:lnTo>
                    <a:pt x="127" y="2815"/>
                  </a:lnTo>
                  <a:lnTo>
                    <a:pt x="549" y="2815"/>
                  </a:lnTo>
                  <a:lnTo>
                    <a:pt x="466" y="2732"/>
                  </a:lnTo>
                  <a:lnTo>
                    <a:pt x="455" y="2719"/>
                  </a:lnTo>
                  <a:lnTo>
                    <a:pt x="449" y="2703"/>
                  </a:lnTo>
                  <a:lnTo>
                    <a:pt x="447" y="2686"/>
                  </a:lnTo>
                  <a:lnTo>
                    <a:pt x="449" y="2670"/>
                  </a:lnTo>
                  <a:lnTo>
                    <a:pt x="455" y="2655"/>
                  </a:lnTo>
                  <a:lnTo>
                    <a:pt x="466" y="2642"/>
                  </a:lnTo>
                  <a:lnTo>
                    <a:pt x="842" y="2265"/>
                  </a:lnTo>
                  <a:lnTo>
                    <a:pt x="857" y="2255"/>
                  </a:lnTo>
                  <a:lnTo>
                    <a:pt x="872" y="2249"/>
                  </a:lnTo>
                  <a:lnTo>
                    <a:pt x="890" y="2247"/>
                  </a:lnTo>
                  <a:lnTo>
                    <a:pt x="907" y="2250"/>
                  </a:lnTo>
                  <a:lnTo>
                    <a:pt x="924" y="2258"/>
                  </a:lnTo>
                  <a:lnTo>
                    <a:pt x="993" y="2301"/>
                  </a:lnTo>
                  <a:lnTo>
                    <a:pt x="1064" y="2339"/>
                  </a:lnTo>
                  <a:lnTo>
                    <a:pt x="1137" y="2370"/>
                  </a:lnTo>
                  <a:lnTo>
                    <a:pt x="1213" y="2395"/>
                  </a:lnTo>
                  <a:lnTo>
                    <a:pt x="1291" y="2413"/>
                  </a:lnTo>
                  <a:lnTo>
                    <a:pt x="1308" y="2419"/>
                  </a:lnTo>
                  <a:lnTo>
                    <a:pt x="1322" y="2429"/>
                  </a:lnTo>
                  <a:lnTo>
                    <a:pt x="1333" y="2442"/>
                  </a:lnTo>
                  <a:lnTo>
                    <a:pt x="1340" y="2459"/>
                  </a:lnTo>
                  <a:lnTo>
                    <a:pt x="1342" y="2476"/>
                  </a:lnTo>
                  <a:lnTo>
                    <a:pt x="1342" y="2559"/>
                  </a:lnTo>
                  <a:lnTo>
                    <a:pt x="1598" y="2559"/>
                  </a:lnTo>
                  <a:lnTo>
                    <a:pt x="1598" y="2476"/>
                  </a:lnTo>
                  <a:lnTo>
                    <a:pt x="1601" y="2459"/>
                  </a:lnTo>
                  <a:lnTo>
                    <a:pt x="1608" y="2442"/>
                  </a:lnTo>
                  <a:lnTo>
                    <a:pt x="1619" y="2429"/>
                  </a:lnTo>
                  <a:lnTo>
                    <a:pt x="1633" y="2419"/>
                  </a:lnTo>
                  <a:lnTo>
                    <a:pt x="1651" y="2413"/>
                  </a:lnTo>
                  <a:lnTo>
                    <a:pt x="1729" y="2395"/>
                  </a:lnTo>
                  <a:lnTo>
                    <a:pt x="1805" y="2370"/>
                  </a:lnTo>
                  <a:lnTo>
                    <a:pt x="1880" y="2339"/>
                  </a:lnTo>
                  <a:lnTo>
                    <a:pt x="1951" y="2303"/>
                  </a:lnTo>
                  <a:lnTo>
                    <a:pt x="2018" y="2258"/>
                  </a:lnTo>
                  <a:lnTo>
                    <a:pt x="2035" y="2251"/>
                  </a:lnTo>
                  <a:lnTo>
                    <a:pt x="2051" y="2247"/>
                  </a:lnTo>
                  <a:lnTo>
                    <a:pt x="2069" y="2249"/>
                  </a:lnTo>
                  <a:lnTo>
                    <a:pt x="2085" y="2255"/>
                  </a:lnTo>
                  <a:lnTo>
                    <a:pt x="2100" y="2265"/>
                  </a:lnTo>
                  <a:lnTo>
                    <a:pt x="2174" y="2340"/>
                  </a:lnTo>
                  <a:lnTo>
                    <a:pt x="2340" y="2175"/>
                  </a:lnTo>
                  <a:lnTo>
                    <a:pt x="2265" y="2101"/>
                  </a:lnTo>
                  <a:lnTo>
                    <a:pt x="2255" y="2086"/>
                  </a:lnTo>
                  <a:lnTo>
                    <a:pt x="2249" y="2070"/>
                  </a:lnTo>
                  <a:lnTo>
                    <a:pt x="2247" y="2053"/>
                  </a:lnTo>
                  <a:lnTo>
                    <a:pt x="2250" y="2035"/>
                  </a:lnTo>
                  <a:lnTo>
                    <a:pt x="2258" y="2019"/>
                  </a:lnTo>
                  <a:lnTo>
                    <a:pt x="2301" y="1951"/>
                  </a:lnTo>
                  <a:lnTo>
                    <a:pt x="2339" y="1880"/>
                  </a:lnTo>
                  <a:lnTo>
                    <a:pt x="2370" y="1806"/>
                  </a:lnTo>
                  <a:lnTo>
                    <a:pt x="2394" y="1729"/>
                  </a:lnTo>
                  <a:lnTo>
                    <a:pt x="2413" y="1651"/>
                  </a:lnTo>
                  <a:lnTo>
                    <a:pt x="2418" y="1634"/>
                  </a:lnTo>
                  <a:lnTo>
                    <a:pt x="2429" y="1620"/>
                  </a:lnTo>
                  <a:lnTo>
                    <a:pt x="2442" y="1609"/>
                  </a:lnTo>
                  <a:lnTo>
                    <a:pt x="2458" y="1602"/>
                  </a:lnTo>
                  <a:lnTo>
                    <a:pt x="2476" y="1600"/>
                  </a:lnTo>
                  <a:lnTo>
                    <a:pt x="2559" y="1600"/>
                  </a:lnTo>
                  <a:lnTo>
                    <a:pt x="2559" y="1344"/>
                  </a:lnTo>
                  <a:lnTo>
                    <a:pt x="2476" y="1344"/>
                  </a:lnTo>
                  <a:lnTo>
                    <a:pt x="2458" y="1341"/>
                  </a:lnTo>
                  <a:lnTo>
                    <a:pt x="2442" y="1334"/>
                  </a:lnTo>
                  <a:lnTo>
                    <a:pt x="2429" y="1323"/>
                  </a:lnTo>
                  <a:lnTo>
                    <a:pt x="2418" y="1309"/>
                  </a:lnTo>
                  <a:lnTo>
                    <a:pt x="2413" y="1291"/>
                  </a:lnTo>
                  <a:lnTo>
                    <a:pt x="2394" y="1214"/>
                  </a:lnTo>
                  <a:lnTo>
                    <a:pt x="2370" y="1137"/>
                  </a:lnTo>
                  <a:lnTo>
                    <a:pt x="2339" y="1064"/>
                  </a:lnTo>
                  <a:lnTo>
                    <a:pt x="2301" y="993"/>
                  </a:lnTo>
                  <a:lnTo>
                    <a:pt x="2258" y="924"/>
                  </a:lnTo>
                  <a:lnTo>
                    <a:pt x="2250" y="909"/>
                  </a:lnTo>
                  <a:lnTo>
                    <a:pt x="2246" y="891"/>
                  </a:lnTo>
                  <a:lnTo>
                    <a:pt x="2247" y="874"/>
                  </a:lnTo>
                  <a:lnTo>
                    <a:pt x="2255" y="857"/>
                  </a:lnTo>
                  <a:lnTo>
                    <a:pt x="2265" y="842"/>
                  </a:lnTo>
                  <a:lnTo>
                    <a:pt x="2640" y="466"/>
                  </a:lnTo>
                  <a:lnTo>
                    <a:pt x="2655" y="457"/>
                  </a:lnTo>
                  <a:lnTo>
                    <a:pt x="2670" y="449"/>
                  </a:lnTo>
                  <a:lnTo>
                    <a:pt x="2686" y="448"/>
                  </a:lnTo>
                  <a:lnTo>
                    <a:pt x="2703" y="449"/>
                  </a:lnTo>
                  <a:lnTo>
                    <a:pt x="2717" y="457"/>
                  </a:lnTo>
                  <a:lnTo>
                    <a:pt x="2732" y="466"/>
                  </a:lnTo>
                  <a:lnTo>
                    <a:pt x="2815" y="549"/>
                  </a:lnTo>
                  <a:lnTo>
                    <a:pt x="2815" y="127"/>
                  </a:lnTo>
                  <a:lnTo>
                    <a:pt x="2393" y="127"/>
                  </a:lnTo>
                  <a:close/>
                  <a:moveTo>
                    <a:pt x="2878" y="0"/>
                  </a:moveTo>
                  <a:lnTo>
                    <a:pt x="2899" y="4"/>
                  </a:lnTo>
                  <a:lnTo>
                    <a:pt x="2916" y="12"/>
                  </a:lnTo>
                  <a:lnTo>
                    <a:pt x="2930" y="26"/>
                  </a:lnTo>
                  <a:lnTo>
                    <a:pt x="2938" y="43"/>
                  </a:lnTo>
                  <a:lnTo>
                    <a:pt x="2942" y="64"/>
                  </a:lnTo>
                  <a:lnTo>
                    <a:pt x="2942" y="703"/>
                  </a:lnTo>
                  <a:lnTo>
                    <a:pt x="2940" y="722"/>
                  </a:lnTo>
                  <a:lnTo>
                    <a:pt x="2931" y="739"/>
                  </a:lnTo>
                  <a:lnTo>
                    <a:pt x="2919" y="754"/>
                  </a:lnTo>
                  <a:lnTo>
                    <a:pt x="2902" y="763"/>
                  </a:lnTo>
                  <a:lnTo>
                    <a:pt x="2884" y="767"/>
                  </a:lnTo>
                  <a:lnTo>
                    <a:pt x="2865" y="767"/>
                  </a:lnTo>
                  <a:lnTo>
                    <a:pt x="2848" y="760"/>
                  </a:lnTo>
                  <a:lnTo>
                    <a:pt x="2833" y="749"/>
                  </a:lnTo>
                  <a:lnTo>
                    <a:pt x="2686" y="602"/>
                  </a:lnTo>
                  <a:lnTo>
                    <a:pt x="2393" y="897"/>
                  </a:lnTo>
                  <a:lnTo>
                    <a:pt x="2436" y="972"/>
                  </a:lnTo>
                  <a:lnTo>
                    <a:pt x="2473" y="1050"/>
                  </a:lnTo>
                  <a:lnTo>
                    <a:pt x="2503" y="1132"/>
                  </a:lnTo>
                  <a:lnTo>
                    <a:pt x="2527" y="1215"/>
                  </a:lnTo>
                  <a:lnTo>
                    <a:pt x="2622" y="1215"/>
                  </a:lnTo>
                  <a:lnTo>
                    <a:pt x="2643" y="1219"/>
                  </a:lnTo>
                  <a:lnTo>
                    <a:pt x="2660" y="1228"/>
                  </a:lnTo>
                  <a:lnTo>
                    <a:pt x="2674" y="1241"/>
                  </a:lnTo>
                  <a:lnTo>
                    <a:pt x="2682" y="1260"/>
                  </a:lnTo>
                  <a:lnTo>
                    <a:pt x="2686" y="1280"/>
                  </a:lnTo>
                  <a:lnTo>
                    <a:pt x="2686" y="1663"/>
                  </a:lnTo>
                  <a:lnTo>
                    <a:pt x="2682" y="1684"/>
                  </a:lnTo>
                  <a:lnTo>
                    <a:pt x="2674" y="1701"/>
                  </a:lnTo>
                  <a:lnTo>
                    <a:pt x="2660" y="1715"/>
                  </a:lnTo>
                  <a:lnTo>
                    <a:pt x="2643" y="1723"/>
                  </a:lnTo>
                  <a:lnTo>
                    <a:pt x="2622" y="1727"/>
                  </a:lnTo>
                  <a:lnTo>
                    <a:pt x="2527" y="1727"/>
                  </a:lnTo>
                  <a:lnTo>
                    <a:pt x="2503" y="1811"/>
                  </a:lnTo>
                  <a:lnTo>
                    <a:pt x="2473" y="1893"/>
                  </a:lnTo>
                  <a:lnTo>
                    <a:pt x="2436" y="1971"/>
                  </a:lnTo>
                  <a:lnTo>
                    <a:pt x="2393" y="2047"/>
                  </a:lnTo>
                  <a:lnTo>
                    <a:pt x="2476" y="2130"/>
                  </a:lnTo>
                  <a:lnTo>
                    <a:pt x="2485" y="2143"/>
                  </a:lnTo>
                  <a:lnTo>
                    <a:pt x="2493" y="2158"/>
                  </a:lnTo>
                  <a:lnTo>
                    <a:pt x="2494" y="2175"/>
                  </a:lnTo>
                  <a:lnTo>
                    <a:pt x="2493" y="2191"/>
                  </a:lnTo>
                  <a:lnTo>
                    <a:pt x="2485" y="2207"/>
                  </a:lnTo>
                  <a:lnTo>
                    <a:pt x="2476" y="2220"/>
                  </a:lnTo>
                  <a:lnTo>
                    <a:pt x="2220" y="2476"/>
                  </a:lnTo>
                  <a:lnTo>
                    <a:pt x="2206" y="2487"/>
                  </a:lnTo>
                  <a:lnTo>
                    <a:pt x="2191" y="2493"/>
                  </a:lnTo>
                  <a:lnTo>
                    <a:pt x="2174" y="2495"/>
                  </a:lnTo>
                  <a:lnTo>
                    <a:pt x="2158" y="2493"/>
                  </a:lnTo>
                  <a:lnTo>
                    <a:pt x="2143" y="2487"/>
                  </a:lnTo>
                  <a:lnTo>
                    <a:pt x="2130" y="2476"/>
                  </a:lnTo>
                  <a:lnTo>
                    <a:pt x="2047" y="2393"/>
                  </a:lnTo>
                  <a:lnTo>
                    <a:pt x="1971" y="2436"/>
                  </a:lnTo>
                  <a:lnTo>
                    <a:pt x="1892" y="2473"/>
                  </a:lnTo>
                  <a:lnTo>
                    <a:pt x="1811" y="2505"/>
                  </a:lnTo>
                  <a:lnTo>
                    <a:pt x="1727" y="2527"/>
                  </a:lnTo>
                  <a:lnTo>
                    <a:pt x="1727" y="2622"/>
                  </a:lnTo>
                  <a:lnTo>
                    <a:pt x="1723" y="2643"/>
                  </a:lnTo>
                  <a:lnTo>
                    <a:pt x="1714" y="2661"/>
                  </a:lnTo>
                  <a:lnTo>
                    <a:pt x="1701" y="2674"/>
                  </a:lnTo>
                  <a:lnTo>
                    <a:pt x="1682" y="2684"/>
                  </a:lnTo>
                  <a:lnTo>
                    <a:pt x="1662" y="2686"/>
                  </a:lnTo>
                  <a:lnTo>
                    <a:pt x="1423" y="2686"/>
                  </a:lnTo>
                  <a:lnTo>
                    <a:pt x="1215" y="3149"/>
                  </a:lnTo>
                  <a:lnTo>
                    <a:pt x="1215" y="3966"/>
                  </a:lnTo>
                  <a:lnTo>
                    <a:pt x="1086" y="3966"/>
                  </a:lnTo>
                  <a:lnTo>
                    <a:pt x="1086" y="3134"/>
                  </a:lnTo>
                  <a:lnTo>
                    <a:pt x="1089" y="3121"/>
                  </a:lnTo>
                  <a:lnTo>
                    <a:pt x="1092" y="3108"/>
                  </a:lnTo>
                  <a:lnTo>
                    <a:pt x="1283" y="2686"/>
                  </a:lnTo>
                  <a:lnTo>
                    <a:pt x="1279" y="2686"/>
                  </a:lnTo>
                  <a:lnTo>
                    <a:pt x="1258" y="2684"/>
                  </a:lnTo>
                  <a:lnTo>
                    <a:pt x="1241" y="2674"/>
                  </a:lnTo>
                  <a:lnTo>
                    <a:pt x="1227" y="2661"/>
                  </a:lnTo>
                  <a:lnTo>
                    <a:pt x="1219" y="2643"/>
                  </a:lnTo>
                  <a:lnTo>
                    <a:pt x="1215" y="2622"/>
                  </a:lnTo>
                  <a:lnTo>
                    <a:pt x="1215" y="2527"/>
                  </a:lnTo>
                  <a:lnTo>
                    <a:pt x="1131" y="2503"/>
                  </a:lnTo>
                  <a:lnTo>
                    <a:pt x="1050" y="2473"/>
                  </a:lnTo>
                  <a:lnTo>
                    <a:pt x="971" y="2436"/>
                  </a:lnTo>
                  <a:lnTo>
                    <a:pt x="895" y="2393"/>
                  </a:lnTo>
                  <a:lnTo>
                    <a:pt x="602" y="2686"/>
                  </a:lnTo>
                  <a:lnTo>
                    <a:pt x="749" y="2834"/>
                  </a:lnTo>
                  <a:lnTo>
                    <a:pt x="759" y="2848"/>
                  </a:lnTo>
                  <a:lnTo>
                    <a:pt x="766" y="2866"/>
                  </a:lnTo>
                  <a:lnTo>
                    <a:pt x="767" y="2884"/>
                  </a:lnTo>
                  <a:lnTo>
                    <a:pt x="762" y="2904"/>
                  </a:lnTo>
                  <a:lnTo>
                    <a:pt x="752" y="2919"/>
                  </a:lnTo>
                  <a:lnTo>
                    <a:pt x="739" y="2931"/>
                  </a:lnTo>
                  <a:lnTo>
                    <a:pt x="722" y="2940"/>
                  </a:lnTo>
                  <a:lnTo>
                    <a:pt x="703" y="2942"/>
                  </a:lnTo>
                  <a:lnTo>
                    <a:pt x="64" y="2942"/>
                  </a:lnTo>
                  <a:lnTo>
                    <a:pt x="43" y="2940"/>
                  </a:lnTo>
                  <a:lnTo>
                    <a:pt x="25" y="2930"/>
                  </a:lnTo>
                  <a:lnTo>
                    <a:pt x="12" y="2917"/>
                  </a:lnTo>
                  <a:lnTo>
                    <a:pt x="2" y="2899"/>
                  </a:lnTo>
                  <a:lnTo>
                    <a:pt x="0" y="2878"/>
                  </a:lnTo>
                  <a:lnTo>
                    <a:pt x="0" y="2239"/>
                  </a:lnTo>
                  <a:lnTo>
                    <a:pt x="2" y="2220"/>
                  </a:lnTo>
                  <a:lnTo>
                    <a:pt x="11" y="2203"/>
                  </a:lnTo>
                  <a:lnTo>
                    <a:pt x="23" y="2190"/>
                  </a:lnTo>
                  <a:lnTo>
                    <a:pt x="38" y="2180"/>
                  </a:lnTo>
                  <a:lnTo>
                    <a:pt x="58" y="2175"/>
                  </a:lnTo>
                  <a:lnTo>
                    <a:pt x="76" y="2176"/>
                  </a:lnTo>
                  <a:lnTo>
                    <a:pt x="94" y="2183"/>
                  </a:lnTo>
                  <a:lnTo>
                    <a:pt x="108" y="2193"/>
                  </a:lnTo>
                  <a:lnTo>
                    <a:pt x="256" y="2340"/>
                  </a:lnTo>
                  <a:lnTo>
                    <a:pt x="549" y="2047"/>
                  </a:lnTo>
                  <a:lnTo>
                    <a:pt x="506" y="1971"/>
                  </a:lnTo>
                  <a:lnTo>
                    <a:pt x="469" y="1892"/>
                  </a:lnTo>
                  <a:lnTo>
                    <a:pt x="439" y="1811"/>
                  </a:lnTo>
                  <a:lnTo>
                    <a:pt x="415" y="1727"/>
                  </a:lnTo>
                  <a:lnTo>
                    <a:pt x="320" y="1727"/>
                  </a:lnTo>
                  <a:lnTo>
                    <a:pt x="299" y="1723"/>
                  </a:lnTo>
                  <a:lnTo>
                    <a:pt x="281" y="1715"/>
                  </a:lnTo>
                  <a:lnTo>
                    <a:pt x="268" y="1701"/>
                  </a:lnTo>
                  <a:lnTo>
                    <a:pt x="258" y="1684"/>
                  </a:lnTo>
                  <a:lnTo>
                    <a:pt x="256" y="1663"/>
                  </a:lnTo>
                  <a:lnTo>
                    <a:pt x="256" y="1280"/>
                  </a:lnTo>
                  <a:lnTo>
                    <a:pt x="258" y="1260"/>
                  </a:lnTo>
                  <a:lnTo>
                    <a:pt x="268" y="1241"/>
                  </a:lnTo>
                  <a:lnTo>
                    <a:pt x="281" y="1228"/>
                  </a:lnTo>
                  <a:lnTo>
                    <a:pt x="299" y="1219"/>
                  </a:lnTo>
                  <a:lnTo>
                    <a:pt x="320" y="1215"/>
                  </a:lnTo>
                  <a:lnTo>
                    <a:pt x="415" y="1215"/>
                  </a:lnTo>
                  <a:lnTo>
                    <a:pt x="437" y="1131"/>
                  </a:lnTo>
                  <a:lnTo>
                    <a:pt x="469" y="1050"/>
                  </a:lnTo>
                  <a:lnTo>
                    <a:pt x="506" y="971"/>
                  </a:lnTo>
                  <a:lnTo>
                    <a:pt x="549" y="895"/>
                  </a:lnTo>
                  <a:lnTo>
                    <a:pt x="466" y="812"/>
                  </a:lnTo>
                  <a:lnTo>
                    <a:pt x="455" y="799"/>
                  </a:lnTo>
                  <a:lnTo>
                    <a:pt x="449" y="784"/>
                  </a:lnTo>
                  <a:lnTo>
                    <a:pt x="447" y="768"/>
                  </a:lnTo>
                  <a:lnTo>
                    <a:pt x="449" y="751"/>
                  </a:lnTo>
                  <a:lnTo>
                    <a:pt x="455" y="736"/>
                  </a:lnTo>
                  <a:lnTo>
                    <a:pt x="466" y="722"/>
                  </a:lnTo>
                  <a:lnTo>
                    <a:pt x="722" y="466"/>
                  </a:lnTo>
                  <a:lnTo>
                    <a:pt x="735" y="457"/>
                  </a:lnTo>
                  <a:lnTo>
                    <a:pt x="751" y="449"/>
                  </a:lnTo>
                  <a:lnTo>
                    <a:pt x="767" y="448"/>
                  </a:lnTo>
                  <a:lnTo>
                    <a:pt x="784" y="449"/>
                  </a:lnTo>
                  <a:lnTo>
                    <a:pt x="799" y="457"/>
                  </a:lnTo>
                  <a:lnTo>
                    <a:pt x="812" y="466"/>
                  </a:lnTo>
                  <a:lnTo>
                    <a:pt x="895" y="549"/>
                  </a:lnTo>
                  <a:lnTo>
                    <a:pt x="971" y="506"/>
                  </a:lnTo>
                  <a:lnTo>
                    <a:pt x="1049" y="469"/>
                  </a:lnTo>
                  <a:lnTo>
                    <a:pt x="1131" y="439"/>
                  </a:lnTo>
                  <a:lnTo>
                    <a:pt x="1215" y="415"/>
                  </a:lnTo>
                  <a:lnTo>
                    <a:pt x="1215" y="320"/>
                  </a:lnTo>
                  <a:lnTo>
                    <a:pt x="1219" y="299"/>
                  </a:lnTo>
                  <a:lnTo>
                    <a:pt x="1227" y="282"/>
                  </a:lnTo>
                  <a:lnTo>
                    <a:pt x="1241" y="268"/>
                  </a:lnTo>
                  <a:lnTo>
                    <a:pt x="1258" y="260"/>
                  </a:lnTo>
                  <a:lnTo>
                    <a:pt x="1279" y="256"/>
                  </a:lnTo>
                  <a:lnTo>
                    <a:pt x="1662" y="256"/>
                  </a:lnTo>
                  <a:lnTo>
                    <a:pt x="1682" y="260"/>
                  </a:lnTo>
                  <a:lnTo>
                    <a:pt x="1701" y="268"/>
                  </a:lnTo>
                  <a:lnTo>
                    <a:pt x="1714" y="282"/>
                  </a:lnTo>
                  <a:lnTo>
                    <a:pt x="1723" y="299"/>
                  </a:lnTo>
                  <a:lnTo>
                    <a:pt x="1727" y="320"/>
                  </a:lnTo>
                  <a:lnTo>
                    <a:pt x="1727" y="415"/>
                  </a:lnTo>
                  <a:lnTo>
                    <a:pt x="1810" y="439"/>
                  </a:lnTo>
                  <a:lnTo>
                    <a:pt x="1892" y="469"/>
                  </a:lnTo>
                  <a:lnTo>
                    <a:pt x="1970" y="506"/>
                  </a:lnTo>
                  <a:lnTo>
                    <a:pt x="2045" y="549"/>
                  </a:lnTo>
                  <a:lnTo>
                    <a:pt x="2340" y="256"/>
                  </a:lnTo>
                  <a:lnTo>
                    <a:pt x="2193" y="109"/>
                  </a:lnTo>
                  <a:lnTo>
                    <a:pt x="2181" y="94"/>
                  </a:lnTo>
                  <a:lnTo>
                    <a:pt x="2175" y="77"/>
                  </a:lnTo>
                  <a:lnTo>
                    <a:pt x="2175" y="58"/>
                  </a:lnTo>
                  <a:lnTo>
                    <a:pt x="2179" y="40"/>
                  </a:lnTo>
                  <a:lnTo>
                    <a:pt x="2188" y="23"/>
                  </a:lnTo>
                  <a:lnTo>
                    <a:pt x="2203" y="11"/>
                  </a:lnTo>
                  <a:lnTo>
                    <a:pt x="2220" y="2"/>
                  </a:lnTo>
                  <a:lnTo>
                    <a:pt x="2239" y="0"/>
                  </a:lnTo>
                  <a:lnTo>
                    <a:pt x="28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grpSp>
      <p:grpSp>
        <p:nvGrpSpPr>
          <p:cNvPr id="140" name="Group 18"/>
          <p:cNvGrpSpPr>
            <a:grpSpLocks noChangeAspect="1"/>
          </p:cNvGrpSpPr>
          <p:nvPr/>
        </p:nvGrpSpPr>
        <p:grpSpPr bwMode="auto">
          <a:xfrm>
            <a:off x="8496664" y="2513250"/>
            <a:ext cx="386457" cy="386154"/>
            <a:chOff x="-2158" y="71"/>
            <a:chExt cx="3841" cy="3838"/>
          </a:xfrm>
          <a:solidFill>
            <a:schemeClr val="accent1"/>
          </a:solidFill>
        </p:grpSpPr>
        <p:sp>
          <p:nvSpPr>
            <p:cNvPr id="143" name="Rectangle 20"/>
            <p:cNvSpPr>
              <a:spLocks noChangeArrowheads="1"/>
            </p:cNvSpPr>
            <p:nvPr/>
          </p:nvSpPr>
          <p:spPr bwMode="auto">
            <a:xfrm>
              <a:off x="-1837" y="455"/>
              <a:ext cx="831"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44" name="Rectangle 21"/>
            <p:cNvSpPr>
              <a:spLocks noChangeArrowheads="1"/>
            </p:cNvSpPr>
            <p:nvPr/>
          </p:nvSpPr>
          <p:spPr bwMode="auto">
            <a:xfrm>
              <a:off x="-1837" y="711"/>
              <a:ext cx="831" cy="127"/>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45" name="Rectangle 22"/>
            <p:cNvSpPr>
              <a:spLocks noChangeArrowheads="1"/>
            </p:cNvSpPr>
            <p:nvPr/>
          </p:nvSpPr>
          <p:spPr bwMode="auto">
            <a:xfrm>
              <a:off x="-1837" y="966"/>
              <a:ext cx="576"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46" name="Rectangle 23"/>
            <p:cNvSpPr>
              <a:spLocks noChangeArrowheads="1"/>
            </p:cNvSpPr>
            <p:nvPr/>
          </p:nvSpPr>
          <p:spPr bwMode="auto">
            <a:xfrm>
              <a:off x="-1837" y="1223"/>
              <a:ext cx="576"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47" name="Rectangle 24"/>
            <p:cNvSpPr>
              <a:spLocks noChangeArrowheads="1"/>
            </p:cNvSpPr>
            <p:nvPr/>
          </p:nvSpPr>
          <p:spPr bwMode="auto">
            <a:xfrm>
              <a:off x="-2158" y="3781"/>
              <a:ext cx="3841"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48" name="Freeform 25"/>
            <p:cNvSpPr>
              <a:spLocks/>
            </p:cNvSpPr>
            <p:nvPr/>
          </p:nvSpPr>
          <p:spPr bwMode="auto">
            <a:xfrm>
              <a:off x="-1907" y="71"/>
              <a:ext cx="3462" cy="2879"/>
            </a:xfrm>
            <a:custGeom>
              <a:avLst/>
              <a:gdLst>
                <a:gd name="T0" fmla="*/ 3162 w 3462"/>
                <a:gd name="T1" fmla="*/ 4 h 2879"/>
                <a:gd name="T2" fmla="*/ 3189 w 3462"/>
                <a:gd name="T3" fmla="*/ 21 h 2879"/>
                <a:gd name="T4" fmla="*/ 3455 w 3462"/>
                <a:gd name="T5" fmla="*/ 547 h 2879"/>
                <a:gd name="T6" fmla="*/ 3462 w 3462"/>
                <a:gd name="T7" fmla="*/ 579 h 2879"/>
                <a:gd name="T8" fmla="*/ 3451 w 3462"/>
                <a:gd name="T9" fmla="*/ 611 h 2879"/>
                <a:gd name="T10" fmla="*/ 3426 w 3462"/>
                <a:gd name="T11" fmla="*/ 633 h 2879"/>
                <a:gd name="T12" fmla="*/ 3393 w 3462"/>
                <a:gd name="T13" fmla="*/ 640 h 2879"/>
                <a:gd name="T14" fmla="*/ 3363 w 3462"/>
                <a:gd name="T15" fmla="*/ 630 h 2879"/>
                <a:gd name="T16" fmla="*/ 3340 w 3462"/>
                <a:gd name="T17" fmla="*/ 604 h 2879"/>
                <a:gd name="T18" fmla="*/ 3049 w 3462"/>
                <a:gd name="T19" fmla="*/ 522 h 2879"/>
                <a:gd name="T20" fmla="*/ 2935 w 3462"/>
                <a:gd name="T21" fmla="*/ 808 h 2879"/>
                <a:gd name="T22" fmla="*/ 2797 w 3462"/>
                <a:gd name="T23" fmla="*/ 1079 h 2879"/>
                <a:gd name="T24" fmla="*/ 2640 w 3462"/>
                <a:gd name="T25" fmla="*/ 1336 h 2879"/>
                <a:gd name="T26" fmla="*/ 2461 w 3462"/>
                <a:gd name="T27" fmla="*/ 1577 h 2879"/>
                <a:gd name="T28" fmla="*/ 2264 w 3462"/>
                <a:gd name="T29" fmla="*/ 1801 h 2879"/>
                <a:gd name="T30" fmla="*/ 2048 w 3462"/>
                <a:gd name="T31" fmla="*/ 2006 h 2879"/>
                <a:gd name="T32" fmla="*/ 1818 w 3462"/>
                <a:gd name="T33" fmla="*/ 2194 h 2879"/>
                <a:gd name="T34" fmla="*/ 1573 w 3462"/>
                <a:gd name="T35" fmla="*/ 2360 h 2879"/>
                <a:gd name="T36" fmla="*/ 1313 w 3462"/>
                <a:gd name="T37" fmla="*/ 2506 h 2879"/>
                <a:gd name="T38" fmla="*/ 1041 w 3462"/>
                <a:gd name="T39" fmla="*/ 2631 h 2879"/>
                <a:gd name="T40" fmla="*/ 758 w 3462"/>
                <a:gd name="T41" fmla="*/ 2732 h 2879"/>
                <a:gd name="T42" fmla="*/ 465 w 3462"/>
                <a:gd name="T43" fmla="*/ 2809 h 2879"/>
                <a:gd name="T44" fmla="*/ 164 w 3462"/>
                <a:gd name="T45" fmla="*/ 2861 h 2879"/>
                <a:gd name="T46" fmla="*/ 0 w 3462"/>
                <a:gd name="T47" fmla="*/ 2751 h 2879"/>
                <a:gd name="T48" fmla="*/ 293 w 3462"/>
                <a:gd name="T49" fmla="*/ 2712 h 2879"/>
                <a:gd name="T50" fmla="*/ 580 w 3462"/>
                <a:gd name="T51" fmla="*/ 2649 h 2879"/>
                <a:gd name="T52" fmla="*/ 858 w 3462"/>
                <a:gd name="T53" fmla="*/ 2563 h 2879"/>
                <a:gd name="T54" fmla="*/ 1125 w 3462"/>
                <a:gd name="T55" fmla="*/ 2455 h 2879"/>
                <a:gd name="T56" fmla="*/ 1381 w 3462"/>
                <a:gd name="T57" fmla="*/ 2324 h 2879"/>
                <a:gd name="T58" fmla="*/ 1625 w 3462"/>
                <a:gd name="T59" fmla="*/ 2173 h 2879"/>
                <a:gd name="T60" fmla="*/ 1855 w 3462"/>
                <a:gd name="T61" fmla="*/ 2002 h 2879"/>
                <a:gd name="T62" fmla="*/ 2069 w 3462"/>
                <a:gd name="T63" fmla="*/ 1814 h 2879"/>
                <a:gd name="T64" fmla="*/ 2268 w 3462"/>
                <a:gd name="T65" fmla="*/ 1606 h 2879"/>
                <a:gd name="T66" fmla="*/ 2450 w 3462"/>
                <a:gd name="T67" fmla="*/ 1382 h 2879"/>
                <a:gd name="T68" fmla="*/ 2612 w 3462"/>
                <a:gd name="T69" fmla="*/ 1142 h 2879"/>
                <a:gd name="T70" fmla="*/ 2754 w 3462"/>
                <a:gd name="T71" fmla="*/ 888 h 2879"/>
                <a:gd name="T72" fmla="*/ 2875 w 3462"/>
                <a:gd name="T73" fmla="*/ 620 h 2879"/>
                <a:gd name="T74" fmla="*/ 3029 w 3462"/>
                <a:gd name="T75" fmla="*/ 192 h 2879"/>
                <a:gd name="T76" fmla="*/ 2642 w 3462"/>
                <a:gd name="T77" fmla="*/ 382 h 2879"/>
                <a:gd name="T78" fmla="*/ 2609 w 3462"/>
                <a:gd name="T79" fmla="*/ 380 h 2879"/>
                <a:gd name="T80" fmla="*/ 2581 w 3462"/>
                <a:gd name="T81" fmla="*/ 363 h 2879"/>
                <a:gd name="T82" fmla="*/ 2566 w 3462"/>
                <a:gd name="T83" fmla="*/ 332 h 2879"/>
                <a:gd name="T84" fmla="*/ 2568 w 3462"/>
                <a:gd name="T85" fmla="*/ 300 h 2879"/>
                <a:gd name="T86" fmla="*/ 2587 w 3462"/>
                <a:gd name="T87" fmla="*/ 272 h 2879"/>
                <a:gd name="T88" fmla="*/ 3113 w 3462"/>
                <a:gd name="T89" fmla="*/ 7 h 2879"/>
                <a:gd name="T90" fmla="*/ 3129 w 3462"/>
                <a:gd name="T91" fmla="*/ 1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62" h="2879">
                  <a:moveTo>
                    <a:pt x="3146" y="0"/>
                  </a:moveTo>
                  <a:lnTo>
                    <a:pt x="3162" y="4"/>
                  </a:lnTo>
                  <a:lnTo>
                    <a:pt x="3176" y="11"/>
                  </a:lnTo>
                  <a:lnTo>
                    <a:pt x="3189" y="21"/>
                  </a:lnTo>
                  <a:lnTo>
                    <a:pt x="3198" y="35"/>
                  </a:lnTo>
                  <a:lnTo>
                    <a:pt x="3455" y="547"/>
                  </a:lnTo>
                  <a:lnTo>
                    <a:pt x="3461" y="563"/>
                  </a:lnTo>
                  <a:lnTo>
                    <a:pt x="3462" y="579"/>
                  </a:lnTo>
                  <a:lnTo>
                    <a:pt x="3458" y="596"/>
                  </a:lnTo>
                  <a:lnTo>
                    <a:pt x="3451" y="611"/>
                  </a:lnTo>
                  <a:lnTo>
                    <a:pt x="3441" y="624"/>
                  </a:lnTo>
                  <a:lnTo>
                    <a:pt x="3426" y="633"/>
                  </a:lnTo>
                  <a:lnTo>
                    <a:pt x="3410" y="639"/>
                  </a:lnTo>
                  <a:lnTo>
                    <a:pt x="3393" y="640"/>
                  </a:lnTo>
                  <a:lnTo>
                    <a:pt x="3378" y="636"/>
                  </a:lnTo>
                  <a:lnTo>
                    <a:pt x="3363" y="630"/>
                  </a:lnTo>
                  <a:lnTo>
                    <a:pt x="3350" y="619"/>
                  </a:lnTo>
                  <a:lnTo>
                    <a:pt x="3340" y="604"/>
                  </a:lnTo>
                  <a:lnTo>
                    <a:pt x="3152" y="227"/>
                  </a:lnTo>
                  <a:lnTo>
                    <a:pt x="3049" y="522"/>
                  </a:lnTo>
                  <a:lnTo>
                    <a:pt x="2994" y="667"/>
                  </a:lnTo>
                  <a:lnTo>
                    <a:pt x="2935" y="808"/>
                  </a:lnTo>
                  <a:lnTo>
                    <a:pt x="2868" y="945"/>
                  </a:lnTo>
                  <a:lnTo>
                    <a:pt x="2797" y="1079"/>
                  </a:lnTo>
                  <a:lnTo>
                    <a:pt x="2721" y="1210"/>
                  </a:lnTo>
                  <a:lnTo>
                    <a:pt x="2640" y="1336"/>
                  </a:lnTo>
                  <a:lnTo>
                    <a:pt x="2552" y="1458"/>
                  </a:lnTo>
                  <a:lnTo>
                    <a:pt x="2461" y="1577"/>
                  </a:lnTo>
                  <a:lnTo>
                    <a:pt x="2364" y="1691"/>
                  </a:lnTo>
                  <a:lnTo>
                    <a:pt x="2264" y="1801"/>
                  </a:lnTo>
                  <a:lnTo>
                    <a:pt x="2158" y="1906"/>
                  </a:lnTo>
                  <a:lnTo>
                    <a:pt x="2048" y="2006"/>
                  </a:lnTo>
                  <a:lnTo>
                    <a:pt x="1935" y="2103"/>
                  </a:lnTo>
                  <a:lnTo>
                    <a:pt x="1818" y="2194"/>
                  </a:lnTo>
                  <a:lnTo>
                    <a:pt x="1697" y="2280"/>
                  </a:lnTo>
                  <a:lnTo>
                    <a:pt x="1573" y="2360"/>
                  </a:lnTo>
                  <a:lnTo>
                    <a:pt x="1444" y="2436"/>
                  </a:lnTo>
                  <a:lnTo>
                    <a:pt x="1313" y="2506"/>
                  </a:lnTo>
                  <a:lnTo>
                    <a:pt x="1178" y="2571"/>
                  </a:lnTo>
                  <a:lnTo>
                    <a:pt x="1041" y="2631"/>
                  </a:lnTo>
                  <a:lnTo>
                    <a:pt x="901" y="2684"/>
                  </a:lnTo>
                  <a:lnTo>
                    <a:pt x="758" y="2732"/>
                  </a:lnTo>
                  <a:lnTo>
                    <a:pt x="613" y="2774"/>
                  </a:lnTo>
                  <a:lnTo>
                    <a:pt x="465" y="2809"/>
                  </a:lnTo>
                  <a:lnTo>
                    <a:pt x="316" y="2839"/>
                  </a:lnTo>
                  <a:lnTo>
                    <a:pt x="164" y="2861"/>
                  </a:lnTo>
                  <a:lnTo>
                    <a:pt x="11" y="2879"/>
                  </a:lnTo>
                  <a:lnTo>
                    <a:pt x="0" y="2751"/>
                  </a:lnTo>
                  <a:lnTo>
                    <a:pt x="148" y="2734"/>
                  </a:lnTo>
                  <a:lnTo>
                    <a:pt x="293" y="2712"/>
                  </a:lnTo>
                  <a:lnTo>
                    <a:pt x="438" y="2684"/>
                  </a:lnTo>
                  <a:lnTo>
                    <a:pt x="580" y="2649"/>
                  </a:lnTo>
                  <a:lnTo>
                    <a:pt x="720" y="2610"/>
                  </a:lnTo>
                  <a:lnTo>
                    <a:pt x="858" y="2563"/>
                  </a:lnTo>
                  <a:lnTo>
                    <a:pt x="993" y="2512"/>
                  </a:lnTo>
                  <a:lnTo>
                    <a:pt x="1125" y="2455"/>
                  </a:lnTo>
                  <a:lnTo>
                    <a:pt x="1254" y="2392"/>
                  </a:lnTo>
                  <a:lnTo>
                    <a:pt x="1381" y="2324"/>
                  </a:lnTo>
                  <a:lnTo>
                    <a:pt x="1505" y="2251"/>
                  </a:lnTo>
                  <a:lnTo>
                    <a:pt x="1625" y="2173"/>
                  </a:lnTo>
                  <a:lnTo>
                    <a:pt x="1742" y="2090"/>
                  </a:lnTo>
                  <a:lnTo>
                    <a:pt x="1855" y="2002"/>
                  </a:lnTo>
                  <a:lnTo>
                    <a:pt x="1964" y="1910"/>
                  </a:lnTo>
                  <a:lnTo>
                    <a:pt x="2069" y="1814"/>
                  </a:lnTo>
                  <a:lnTo>
                    <a:pt x="2171" y="1712"/>
                  </a:lnTo>
                  <a:lnTo>
                    <a:pt x="2268" y="1606"/>
                  </a:lnTo>
                  <a:lnTo>
                    <a:pt x="2361" y="1497"/>
                  </a:lnTo>
                  <a:lnTo>
                    <a:pt x="2450" y="1382"/>
                  </a:lnTo>
                  <a:lnTo>
                    <a:pt x="2534" y="1265"/>
                  </a:lnTo>
                  <a:lnTo>
                    <a:pt x="2612" y="1142"/>
                  </a:lnTo>
                  <a:lnTo>
                    <a:pt x="2685" y="1018"/>
                  </a:lnTo>
                  <a:lnTo>
                    <a:pt x="2754" y="888"/>
                  </a:lnTo>
                  <a:lnTo>
                    <a:pt x="2818" y="755"/>
                  </a:lnTo>
                  <a:lnTo>
                    <a:pt x="2875" y="620"/>
                  </a:lnTo>
                  <a:lnTo>
                    <a:pt x="2928" y="480"/>
                  </a:lnTo>
                  <a:lnTo>
                    <a:pt x="3029" y="192"/>
                  </a:lnTo>
                  <a:lnTo>
                    <a:pt x="2658" y="377"/>
                  </a:lnTo>
                  <a:lnTo>
                    <a:pt x="2642" y="382"/>
                  </a:lnTo>
                  <a:lnTo>
                    <a:pt x="2626" y="384"/>
                  </a:lnTo>
                  <a:lnTo>
                    <a:pt x="2609" y="380"/>
                  </a:lnTo>
                  <a:lnTo>
                    <a:pt x="2594" y="373"/>
                  </a:lnTo>
                  <a:lnTo>
                    <a:pt x="2581" y="363"/>
                  </a:lnTo>
                  <a:lnTo>
                    <a:pt x="2572" y="349"/>
                  </a:lnTo>
                  <a:lnTo>
                    <a:pt x="2566" y="332"/>
                  </a:lnTo>
                  <a:lnTo>
                    <a:pt x="2565" y="316"/>
                  </a:lnTo>
                  <a:lnTo>
                    <a:pt x="2568" y="300"/>
                  </a:lnTo>
                  <a:lnTo>
                    <a:pt x="2575" y="285"/>
                  </a:lnTo>
                  <a:lnTo>
                    <a:pt x="2587" y="272"/>
                  </a:lnTo>
                  <a:lnTo>
                    <a:pt x="2601" y="262"/>
                  </a:lnTo>
                  <a:lnTo>
                    <a:pt x="3113" y="7"/>
                  </a:lnTo>
                  <a:lnTo>
                    <a:pt x="3113" y="7"/>
                  </a:lnTo>
                  <a:lnTo>
                    <a:pt x="3129" y="1"/>
                  </a:lnTo>
                  <a:lnTo>
                    <a:pt x="3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49" name="Freeform 26"/>
            <p:cNvSpPr>
              <a:spLocks noEditPoints="1"/>
            </p:cNvSpPr>
            <p:nvPr/>
          </p:nvSpPr>
          <p:spPr bwMode="auto">
            <a:xfrm>
              <a:off x="-1902" y="3141"/>
              <a:ext cx="576" cy="512"/>
            </a:xfrm>
            <a:custGeom>
              <a:avLst/>
              <a:gdLst>
                <a:gd name="T0" fmla="*/ 129 w 576"/>
                <a:gd name="T1" fmla="*/ 128 h 512"/>
                <a:gd name="T2" fmla="*/ 129 w 576"/>
                <a:gd name="T3" fmla="*/ 385 h 512"/>
                <a:gd name="T4" fmla="*/ 448 w 576"/>
                <a:gd name="T5" fmla="*/ 385 h 512"/>
                <a:gd name="T6" fmla="*/ 448 w 576"/>
                <a:gd name="T7" fmla="*/ 128 h 512"/>
                <a:gd name="T8" fmla="*/ 129 w 576"/>
                <a:gd name="T9" fmla="*/ 128 h 512"/>
                <a:gd name="T10" fmla="*/ 65 w 576"/>
                <a:gd name="T11" fmla="*/ 0 h 512"/>
                <a:gd name="T12" fmla="*/ 512 w 576"/>
                <a:gd name="T13" fmla="*/ 0 h 512"/>
                <a:gd name="T14" fmla="*/ 532 w 576"/>
                <a:gd name="T15" fmla="*/ 3 h 512"/>
                <a:gd name="T16" fmla="*/ 550 w 576"/>
                <a:gd name="T17" fmla="*/ 13 h 512"/>
                <a:gd name="T18" fmla="*/ 564 w 576"/>
                <a:gd name="T19" fmla="*/ 27 h 512"/>
                <a:gd name="T20" fmla="*/ 573 w 576"/>
                <a:gd name="T21" fmla="*/ 44 h 512"/>
                <a:gd name="T22" fmla="*/ 576 w 576"/>
                <a:gd name="T23" fmla="*/ 64 h 512"/>
                <a:gd name="T24" fmla="*/ 576 w 576"/>
                <a:gd name="T25" fmla="*/ 449 h 512"/>
                <a:gd name="T26" fmla="*/ 573 w 576"/>
                <a:gd name="T27" fmla="*/ 468 h 512"/>
                <a:gd name="T28" fmla="*/ 564 w 576"/>
                <a:gd name="T29" fmla="*/ 486 h 512"/>
                <a:gd name="T30" fmla="*/ 550 w 576"/>
                <a:gd name="T31" fmla="*/ 500 h 512"/>
                <a:gd name="T32" fmla="*/ 532 w 576"/>
                <a:gd name="T33" fmla="*/ 509 h 512"/>
                <a:gd name="T34" fmla="*/ 512 w 576"/>
                <a:gd name="T35" fmla="*/ 512 h 512"/>
                <a:gd name="T36" fmla="*/ 65 w 576"/>
                <a:gd name="T37" fmla="*/ 512 h 512"/>
                <a:gd name="T38" fmla="*/ 45 w 576"/>
                <a:gd name="T39" fmla="*/ 509 h 512"/>
                <a:gd name="T40" fmla="*/ 26 w 576"/>
                <a:gd name="T41" fmla="*/ 500 h 512"/>
                <a:gd name="T42" fmla="*/ 13 w 576"/>
                <a:gd name="T43" fmla="*/ 486 h 512"/>
                <a:gd name="T44" fmla="*/ 4 w 576"/>
                <a:gd name="T45" fmla="*/ 468 h 512"/>
                <a:gd name="T46" fmla="*/ 0 w 576"/>
                <a:gd name="T47" fmla="*/ 449 h 512"/>
                <a:gd name="T48" fmla="*/ 0 w 576"/>
                <a:gd name="T49" fmla="*/ 64 h 512"/>
                <a:gd name="T50" fmla="*/ 4 w 576"/>
                <a:gd name="T51" fmla="*/ 44 h 512"/>
                <a:gd name="T52" fmla="*/ 13 w 576"/>
                <a:gd name="T53" fmla="*/ 27 h 512"/>
                <a:gd name="T54" fmla="*/ 26 w 576"/>
                <a:gd name="T55" fmla="*/ 13 h 512"/>
                <a:gd name="T56" fmla="*/ 45 w 576"/>
                <a:gd name="T57" fmla="*/ 3 h 512"/>
                <a:gd name="T58" fmla="*/ 65 w 576"/>
                <a:gd name="T5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512">
                  <a:moveTo>
                    <a:pt x="129" y="128"/>
                  </a:moveTo>
                  <a:lnTo>
                    <a:pt x="129" y="385"/>
                  </a:lnTo>
                  <a:lnTo>
                    <a:pt x="448" y="385"/>
                  </a:lnTo>
                  <a:lnTo>
                    <a:pt x="448" y="128"/>
                  </a:lnTo>
                  <a:lnTo>
                    <a:pt x="129" y="128"/>
                  </a:lnTo>
                  <a:close/>
                  <a:moveTo>
                    <a:pt x="65" y="0"/>
                  </a:moveTo>
                  <a:lnTo>
                    <a:pt x="512" y="0"/>
                  </a:lnTo>
                  <a:lnTo>
                    <a:pt x="532" y="3"/>
                  </a:lnTo>
                  <a:lnTo>
                    <a:pt x="550" y="13"/>
                  </a:lnTo>
                  <a:lnTo>
                    <a:pt x="564" y="27"/>
                  </a:lnTo>
                  <a:lnTo>
                    <a:pt x="573" y="44"/>
                  </a:lnTo>
                  <a:lnTo>
                    <a:pt x="576" y="64"/>
                  </a:lnTo>
                  <a:lnTo>
                    <a:pt x="576" y="449"/>
                  </a:lnTo>
                  <a:lnTo>
                    <a:pt x="573" y="468"/>
                  </a:lnTo>
                  <a:lnTo>
                    <a:pt x="564" y="486"/>
                  </a:lnTo>
                  <a:lnTo>
                    <a:pt x="550" y="500"/>
                  </a:lnTo>
                  <a:lnTo>
                    <a:pt x="532" y="509"/>
                  </a:lnTo>
                  <a:lnTo>
                    <a:pt x="512" y="512"/>
                  </a:lnTo>
                  <a:lnTo>
                    <a:pt x="65" y="512"/>
                  </a:lnTo>
                  <a:lnTo>
                    <a:pt x="45" y="509"/>
                  </a:lnTo>
                  <a:lnTo>
                    <a:pt x="26" y="500"/>
                  </a:lnTo>
                  <a:lnTo>
                    <a:pt x="13" y="486"/>
                  </a:lnTo>
                  <a:lnTo>
                    <a:pt x="4" y="468"/>
                  </a:lnTo>
                  <a:lnTo>
                    <a:pt x="0" y="449"/>
                  </a:lnTo>
                  <a:lnTo>
                    <a:pt x="0" y="64"/>
                  </a:lnTo>
                  <a:lnTo>
                    <a:pt x="4" y="44"/>
                  </a:lnTo>
                  <a:lnTo>
                    <a:pt x="13" y="27"/>
                  </a:lnTo>
                  <a:lnTo>
                    <a:pt x="26" y="13"/>
                  </a:lnTo>
                  <a:lnTo>
                    <a:pt x="45"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50" name="Freeform 27"/>
            <p:cNvSpPr>
              <a:spLocks noEditPoints="1"/>
            </p:cNvSpPr>
            <p:nvPr/>
          </p:nvSpPr>
          <p:spPr bwMode="auto">
            <a:xfrm>
              <a:off x="-1197" y="2950"/>
              <a:ext cx="576" cy="703"/>
            </a:xfrm>
            <a:custGeom>
              <a:avLst/>
              <a:gdLst>
                <a:gd name="T0" fmla="*/ 127 w 576"/>
                <a:gd name="T1" fmla="*/ 127 h 703"/>
                <a:gd name="T2" fmla="*/ 127 w 576"/>
                <a:gd name="T3" fmla="*/ 576 h 703"/>
                <a:gd name="T4" fmla="*/ 447 w 576"/>
                <a:gd name="T5" fmla="*/ 576 h 703"/>
                <a:gd name="T6" fmla="*/ 447 w 576"/>
                <a:gd name="T7" fmla="*/ 127 h 703"/>
                <a:gd name="T8" fmla="*/ 127 w 576"/>
                <a:gd name="T9" fmla="*/ 127 h 703"/>
                <a:gd name="T10" fmla="*/ 64 w 576"/>
                <a:gd name="T11" fmla="*/ 0 h 703"/>
                <a:gd name="T12" fmla="*/ 512 w 576"/>
                <a:gd name="T13" fmla="*/ 0 h 703"/>
                <a:gd name="T14" fmla="*/ 531 w 576"/>
                <a:gd name="T15" fmla="*/ 3 h 703"/>
                <a:gd name="T16" fmla="*/ 549 w 576"/>
                <a:gd name="T17" fmla="*/ 11 h 703"/>
                <a:gd name="T18" fmla="*/ 563 w 576"/>
                <a:gd name="T19" fmla="*/ 25 h 703"/>
                <a:gd name="T20" fmla="*/ 572 w 576"/>
                <a:gd name="T21" fmla="*/ 43 h 703"/>
                <a:gd name="T22" fmla="*/ 576 w 576"/>
                <a:gd name="T23" fmla="*/ 64 h 703"/>
                <a:gd name="T24" fmla="*/ 576 w 576"/>
                <a:gd name="T25" fmla="*/ 640 h 703"/>
                <a:gd name="T26" fmla="*/ 572 w 576"/>
                <a:gd name="T27" fmla="*/ 659 h 703"/>
                <a:gd name="T28" fmla="*/ 563 w 576"/>
                <a:gd name="T29" fmla="*/ 677 h 703"/>
                <a:gd name="T30" fmla="*/ 549 w 576"/>
                <a:gd name="T31" fmla="*/ 691 h 703"/>
                <a:gd name="T32" fmla="*/ 531 w 576"/>
                <a:gd name="T33" fmla="*/ 700 h 703"/>
                <a:gd name="T34" fmla="*/ 512 w 576"/>
                <a:gd name="T35" fmla="*/ 703 h 703"/>
                <a:gd name="T36" fmla="*/ 64 w 576"/>
                <a:gd name="T37" fmla="*/ 703 h 703"/>
                <a:gd name="T38" fmla="*/ 43 w 576"/>
                <a:gd name="T39" fmla="*/ 700 h 703"/>
                <a:gd name="T40" fmla="*/ 25 w 576"/>
                <a:gd name="T41" fmla="*/ 691 h 703"/>
                <a:gd name="T42" fmla="*/ 11 w 576"/>
                <a:gd name="T43" fmla="*/ 677 h 703"/>
                <a:gd name="T44" fmla="*/ 3 w 576"/>
                <a:gd name="T45" fmla="*/ 659 h 703"/>
                <a:gd name="T46" fmla="*/ 0 w 576"/>
                <a:gd name="T47" fmla="*/ 640 h 703"/>
                <a:gd name="T48" fmla="*/ 0 w 576"/>
                <a:gd name="T49" fmla="*/ 64 h 703"/>
                <a:gd name="T50" fmla="*/ 3 w 576"/>
                <a:gd name="T51" fmla="*/ 43 h 703"/>
                <a:gd name="T52" fmla="*/ 11 w 576"/>
                <a:gd name="T53" fmla="*/ 25 h 703"/>
                <a:gd name="T54" fmla="*/ 25 w 576"/>
                <a:gd name="T55" fmla="*/ 11 h 703"/>
                <a:gd name="T56" fmla="*/ 43 w 576"/>
                <a:gd name="T57" fmla="*/ 3 h 703"/>
                <a:gd name="T58" fmla="*/ 64 w 576"/>
                <a:gd name="T5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703">
                  <a:moveTo>
                    <a:pt x="127" y="127"/>
                  </a:moveTo>
                  <a:lnTo>
                    <a:pt x="127" y="576"/>
                  </a:lnTo>
                  <a:lnTo>
                    <a:pt x="447" y="576"/>
                  </a:lnTo>
                  <a:lnTo>
                    <a:pt x="447" y="127"/>
                  </a:lnTo>
                  <a:lnTo>
                    <a:pt x="127" y="127"/>
                  </a:lnTo>
                  <a:close/>
                  <a:moveTo>
                    <a:pt x="64" y="0"/>
                  </a:moveTo>
                  <a:lnTo>
                    <a:pt x="512" y="0"/>
                  </a:lnTo>
                  <a:lnTo>
                    <a:pt x="531" y="3"/>
                  </a:lnTo>
                  <a:lnTo>
                    <a:pt x="549" y="11"/>
                  </a:lnTo>
                  <a:lnTo>
                    <a:pt x="563" y="25"/>
                  </a:lnTo>
                  <a:lnTo>
                    <a:pt x="572" y="43"/>
                  </a:lnTo>
                  <a:lnTo>
                    <a:pt x="576" y="64"/>
                  </a:lnTo>
                  <a:lnTo>
                    <a:pt x="576" y="640"/>
                  </a:lnTo>
                  <a:lnTo>
                    <a:pt x="572" y="659"/>
                  </a:lnTo>
                  <a:lnTo>
                    <a:pt x="563" y="677"/>
                  </a:lnTo>
                  <a:lnTo>
                    <a:pt x="549" y="691"/>
                  </a:lnTo>
                  <a:lnTo>
                    <a:pt x="531" y="700"/>
                  </a:lnTo>
                  <a:lnTo>
                    <a:pt x="512" y="703"/>
                  </a:lnTo>
                  <a:lnTo>
                    <a:pt x="64" y="703"/>
                  </a:lnTo>
                  <a:lnTo>
                    <a:pt x="43" y="700"/>
                  </a:lnTo>
                  <a:lnTo>
                    <a:pt x="25" y="691"/>
                  </a:lnTo>
                  <a:lnTo>
                    <a:pt x="11" y="677"/>
                  </a:lnTo>
                  <a:lnTo>
                    <a:pt x="3" y="659"/>
                  </a:lnTo>
                  <a:lnTo>
                    <a:pt x="0" y="640"/>
                  </a:lnTo>
                  <a:lnTo>
                    <a:pt x="0" y="64"/>
                  </a:lnTo>
                  <a:lnTo>
                    <a:pt x="3" y="43"/>
                  </a:lnTo>
                  <a:lnTo>
                    <a:pt x="11" y="25"/>
                  </a:lnTo>
                  <a:lnTo>
                    <a:pt x="25" y="11"/>
                  </a:lnTo>
                  <a:lnTo>
                    <a:pt x="43"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51" name="Freeform 28"/>
            <p:cNvSpPr>
              <a:spLocks noEditPoints="1"/>
            </p:cNvSpPr>
            <p:nvPr/>
          </p:nvSpPr>
          <p:spPr bwMode="auto">
            <a:xfrm>
              <a:off x="-494" y="2629"/>
              <a:ext cx="576" cy="1024"/>
            </a:xfrm>
            <a:custGeom>
              <a:avLst/>
              <a:gdLst>
                <a:gd name="T0" fmla="*/ 128 w 576"/>
                <a:gd name="T1" fmla="*/ 129 h 1024"/>
                <a:gd name="T2" fmla="*/ 128 w 576"/>
                <a:gd name="T3" fmla="*/ 897 h 1024"/>
                <a:gd name="T4" fmla="*/ 449 w 576"/>
                <a:gd name="T5" fmla="*/ 897 h 1024"/>
                <a:gd name="T6" fmla="*/ 449 w 576"/>
                <a:gd name="T7" fmla="*/ 129 h 1024"/>
                <a:gd name="T8" fmla="*/ 128 w 576"/>
                <a:gd name="T9" fmla="*/ 129 h 1024"/>
                <a:gd name="T10" fmla="*/ 64 w 576"/>
                <a:gd name="T11" fmla="*/ 0 h 1024"/>
                <a:gd name="T12" fmla="*/ 513 w 576"/>
                <a:gd name="T13" fmla="*/ 0 h 1024"/>
                <a:gd name="T14" fmla="*/ 533 w 576"/>
                <a:gd name="T15" fmla="*/ 4 h 1024"/>
                <a:gd name="T16" fmla="*/ 550 w 576"/>
                <a:gd name="T17" fmla="*/ 13 h 1024"/>
                <a:gd name="T18" fmla="*/ 564 w 576"/>
                <a:gd name="T19" fmla="*/ 27 h 1024"/>
                <a:gd name="T20" fmla="*/ 574 w 576"/>
                <a:gd name="T21" fmla="*/ 45 h 1024"/>
                <a:gd name="T22" fmla="*/ 576 w 576"/>
                <a:gd name="T23" fmla="*/ 64 h 1024"/>
                <a:gd name="T24" fmla="*/ 576 w 576"/>
                <a:gd name="T25" fmla="*/ 961 h 1024"/>
                <a:gd name="T26" fmla="*/ 574 w 576"/>
                <a:gd name="T27" fmla="*/ 980 h 1024"/>
                <a:gd name="T28" fmla="*/ 564 w 576"/>
                <a:gd name="T29" fmla="*/ 998 h 1024"/>
                <a:gd name="T30" fmla="*/ 550 w 576"/>
                <a:gd name="T31" fmla="*/ 1012 h 1024"/>
                <a:gd name="T32" fmla="*/ 533 w 576"/>
                <a:gd name="T33" fmla="*/ 1021 h 1024"/>
                <a:gd name="T34" fmla="*/ 513 w 576"/>
                <a:gd name="T35" fmla="*/ 1024 h 1024"/>
                <a:gd name="T36" fmla="*/ 64 w 576"/>
                <a:gd name="T37" fmla="*/ 1024 h 1024"/>
                <a:gd name="T38" fmla="*/ 44 w 576"/>
                <a:gd name="T39" fmla="*/ 1021 h 1024"/>
                <a:gd name="T40" fmla="*/ 27 w 576"/>
                <a:gd name="T41" fmla="*/ 1012 h 1024"/>
                <a:gd name="T42" fmla="*/ 13 w 576"/>
                <a:gd name="T43" fmla="*/ 998 h 1024"/>
                <a:gd name="T44" fmla="*/ 3 w 576"/>
                <a:gd name="T45" fmla="*/ 980 h 1024"/>
                <a:gd name="T46" fmla="*/ 0 w 576"/>
                <a:gd name="T47" fmla="*/ 961 h 1024"/>
                <a:gd name="T48" fmla="*/ 0 w 576"/>
                <a:gd name="T49" fmla="*/ 64 h 1024"/>
                <a:gd name="T50" fmla="*/ 3 w 576"/>
                <a:gd name="T51" fmla="*/ 45 h 1024"/>
                <a:gd name="T52" fmla="*/ 13 w 576"/>
                <a:gd name="T53" fmla="*/ 27 h 1024"/>
                <a:gd name="T54" fmla="*/ 27 w 576"/>
                <a:gd name="T55" fmla="*/ 13 h 1024"/>
                <a:gd name="T56" fmla="*/ 44 w 576"/>
                <a:gd name="T57" fmla="*/ 4 h 1024"/>
                <a:gd name="T58" fmla="*/ 64 w 576"/>
                <a:gd name="T59"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1024">
                  <a:moveTo>
                    <a:pt x="128" y="129"/>
                  </a:moveTo>
                  <a:lnTo>
                    <a:pt x="128" y="897"/>
                  </a:lnTo>
                  <a:lnTo>
                    <a:pt x="449" y="897"/>
                  </a:lnTo>
                  <a:lnTo>
                    <a:pt x="449" y="129"/>
                  </a:lnTo>
                  <a:lnTo>
                    <a:pt x="128" y="129"/>
                  </a:lnTo>
                  <a:close/>
                  <a:moveTo>
                    <a:pt x="64" y="0"/>
                  </a:moveTo>
                  <a:lnTo>
                    <a:pt x="513" y="0"/>
                  </a:lnTo>
                  <a:lnTo>
                    <a:pt x="533" y="4"/>
                  </a:lnTo>
                  <a:lnTo>
                    <a:pt x="550" y="13"/>
                  </a:lnTo>
                  <a:lnTo>
                    <a:pt x="564" y="27"/>
                  </a:lnTo>
                  <a:lnTo>
                    <a:pt x="574" y="45"/>
                  </a:lnTo>
                  <a:lnTo>
                    <a:pt x="576" y="64"/>
                  </a:lnTo>
                  <a:lnTo>
                    <a:pt x="576" y="961"/>
                  </a:lnTo>
                  <a:lnTo>
                    <a:pt x="574" y="980"/>
                  </a:lnTo>
                  <a:lnTo>
                    <a:pt x="564" y="998"/>
                  </a:lnTo>
                  <a:lnTo>
                    <a:pt x="550" y="1012"/>
                  </a:lnTo>
                  <a:lnTo>
                    <a:pt x="533" y="1021"/>
                  </a:lnTo>
                  <a:lnTo>
                    <a:pt x="513" y="1024"/>
                  </a:lnTo>
                  <a:lnTo>
                    <a:pt x="64" y="1024"/>
                  </a:lnTo>
                  <a:lnTo>
                    <a:pt x="44" y="1021"/>
                  </a:lnTo>
                  <a:lnTo>
                    <a:pt x="27" y="1012"/>
                  </a:lnTo>
                  <a:lnTo>
                    <a:pt x="13" y="998"/>
                  </a:lnTo>
                  <a:lnTo>
                    <a:pt x="3" y="980"/>
                  </a:lnTo>
                  <a:lnTo>
                    <a:pt x="0" y="961"/>
                  </a:lnTo>
                  <a:lnTo>
                    <a:pt x="0" y="64"/>
                  </a:lnTo>
                  <a:lnTo>
                    <a:pt x="3" y="45"/>
                  </a:lnTo>
                  <a:lnTo>
                    <a:pt x="13" y="27"/>
                  </a:lnTo>
                  <a:lnTo>
                    <a:pt x="27" y="13"/>
                  </a:lnTo>
                  <a:lnTo>
                    <a:pt x="44"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52" name="Freeform 29"/>
            <p:cNvSpPr>
              <a:spLocks noEditPoints="1"/>
            </p:cNvSpPr>
            <p:nvPr/>
          </p:nvSpPr>
          <p:spPr bwMode="auto">
            <a:xfrm>
              <a:off x="210" y="2182"/>
              <a:ext cx="576" cy="1471"/>
            </a:xfrm>
            <a:custGeom>
              <a:avLst/>
              <a:gdLst>
                <a:gd name="T0" fmla="*/ 128 w 576"/>
                <a:gd name="T1" fmla="*/ 128 h 1471"/>
                <a:gd name="T2" fmla="*/ 128 w 576"/>
                <a:gd name="T3" fmla="*/ 1344 h 1471"/>
                <a:gd name="T4" fmla="*/ 448 w 576"/>
                <a:gd name="T5" fmla="*/ 1344 h 1471"/>
                <a:gd name="T6" fmla="*/ 448 w 576"/>
                <a:gd name="T7" fmla="*/ 128 h 1471"/>
                <a:gd name="T8" fmla="*/ 128 w 576"/>
                <a:gd name="T9" fmla="*/ 128 h 1471"/>
                <a:gd name="T10" fmla="*/ 64 w 576"/>
                <a:gd name="T11" fmla="*/ 0 h 1471"/>
                <a:gd name="T12" fmla="*/ 512 w 576"/>
                <a:gd name="T13" fmla="*/ 0 h 1471"/>
                <a:gd name="T14" fmla="*/ 533 w 576"/>
                <a:gd name="T15" fmla="*/ 3 h 1471"/>
                <a:gd name="T16" fmla="*/ 551 w 576"/>
                <a:gd name="T17" fmla="*/ 13 h 1471"/>
                <a:gd name="T18" fmla="*/ 565 w 576"/>
                <a:gd name="T19" fmla="*/ 27 h 1471"/>
                <a:gd name="T20" fmla="*/ 573 w 576"/>
                <a:gd name="T21" fmla="*/ 44 h 1471"/>
                <a:gd name="T22" fmla="*/ 576 w 576"/>
                <a:gd name="T23" fmla="*/ 64 h 1471"/>
                <a:gd name="T24" fmla="*/ 576 w 576"/>
                <a:gd name="T25" fmla="*/ 1408 h 1471"/>
                <a:gd name="T26" fmla="*/ 573 w 576"/>
                <a:gd name="T27" fmla="*/ 1427 h 1471"/>
                <a:gd name="T28" fmla="*/ 565 w 576"/>
                <a:gd name="T29" fmla="*/ 1445 h 1471"/>
                <a:gd name="T30" fmla="*/ 551 w 576"/>
                <a:gd name="T31" fmla="*/ 1459 h 1471"/>
                <a:gd name="T32" fmla="*/ 533 w 576"/>
                <a:gd name="T33" fmla="*/ 1468 h 1471"/>
                <a:gd name="T34" fmla="*/ 512 w 576"/>
                <a:gd name="T35" fmla="*/ 1471 h 1471"/>
                <a:gd name="T36" fmla="*/ 64 w 576"/>
                <a:gd name="T37" fmla="*/ 1471 h 1471"/>
                <a:gd name="T38" fmla="*/ 45 w 576"/>
                <a:gd name="T39" fmla="*/ 1468 h 1471"/>
                <a:gd name="T40" fmla="*/ 27 w 576"/>
                <a:gd name="T41" fmla="*/ 1459 h 1471"/>
                <a:gd name="T42" fmla="*/ 13 w 576"/>
                <a:gd name="T43" fmla="*/ 1445 h 1471"/>
                <a:gd name="T44" fmla="*/ 4 w 576"/>
                <a:gd name="T45" fmla="*/ 1427 h 1471"/>
                <a:gd name="T46" fmla="*/ 0 w 576"/>
                <a:gd name="T47" fmla="*/ 1408 h 1471"/>
                <a:gd name="T48" fmla="*/ 0 w 576"/>
                <a:gd name="T49" fmla="*/ 64 h 1471"/>
                <a:gd name="T50" fmla="*/ 4 w 576"/>
                <a:gd name="T51" fmla="*/ 44 h 1471"/>
                <a:gd name="T52" fmla="*/ 13 w 576"/>
                <a:gd name="T53" fmla="*/ 27 h 1471"/>
                <a:gd name="T54" fmla="*/ 27 w 576"/>
                <a:gd name="T55" fmla="*/ 13 h 1471"/>
                <a:gd name="T56" fmla="*/ 45 w 576"/>
                <a:gd name="T57" fmla="*/ 3 h 1471"/>
                <a:gd name="T58" fmla="*/ 64 w 576"/>
                <a:gd name="T59"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1471">
                  <a:moveTo>
                    <a:pt x="128" y="128"/>
                  </a:moveTo>
                  <a:lnTo>
                    <a:pt x="128" y="1344"/>
                  </a:lnTo>
                  <a:lnTo>
                    <a:pt x="448" y="1344"/>
                  </a:lnTo>
                  <a:lnTo>
                    <a:pt x="448" y="128"/>
                  </a:lnTo>
                  <a:lnTo>
                    <a:pt x="128" y="128"/>
                  </a:lnTo>
                  <a:close/>
                  <a:moveTo>
                    <a:pt x="64" y="0"/>
                  </a:moveTo>
                  <a:lnTo>
                    <a:pt x="512" y="0"/>
                  </a:lnTo>
                  <a:lnTo>
                    <a:pt x="533" y="3"/>
                  </a:lnTo>
                  <a:lnTo>
                    <a:pt x="551" y="13"/>
                  </a:lnTo>
                  <a:lnTo>
                    <a:pt x="565" y="27"/>
                  </a:lnTo>
                  <a:lnTo>
                    <a:pt x="573" y="44"/>
                  </a:lnTo>
                  <a:lnTo>
                    <a:pt x="576" y="64"/>
                  </a:lnTo>
                  <a:lnTo>
                    <a:pt x="576" y="1408"/>
                  </a:lnTo>
                  <a:lnTo>
                    <a:pt x="573" y="1427"/>
                  </a:lnTo>
                  <a:lnTo>
                    <a:pt x="565" y="1445"/>
                  </a:lnTo>
                  <a:lnTo>
                    <a:pt x="551" y="1459"/>
                  </a:lnTo>
                  <a:lnTo>
                    <a:pt x="533" y="1468"/>
                  </a:lnTo>
                  <a:lnTo>
                    <a:pt x="512" y="1471"/>
                  </a:lnTo>
                  <a:lnTo>
                    <a:pt x="64" y="1471"/>
                  </a:lnTo>
                  <a:lnTo>
                    <a:pt x="45" y="1468"/>
                  </a:lnTo>
                  <a:lnTo>
                    <a:pt x="27" y="1459"/>
                  </a:lnTo>
                  <a:lnTo>
                    <a:pt x="13" y="1445"/>
                  </a:lnTo>
                  <a:lnTo>
                    <a:pt x="4" y="1427"/>
                  </a:lnTo>
                  <a:lnTo>
                    <a:pt x="0" y="1408"/>
                  </a:lnTo>
                  <a:lnTo>
                    <a:pt x="0" y="64"/>
                  </a:lnTo>
                  <a:lnTo>
                    <a:pt x="4" y="44"/>
                  </a:lnTo>
                  <a:lnTo>
                    <a:pt x="13" y="27"/>
                  </a:lnTo>
                  <a:lnTo>
                    <a:pt x="27" y="13"/>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53" name="Freeform 30"/>
            <p:cNvSpPr>
              <a:spLocks noEditPoints="1"/>
            </p:cNvSpPr>
            <p:nvPr/>
          </p:nvSpPr>
          <p:spPr bwMode="auto">
            <a:xfrm>
              <a:off x="915" y="1287"/>
              <a:ext cx="576" cy="2366"/>
            </a:xfrm>
            <a:custGeom>
              <a:avLst/>
              <a:gdLst>
                <a:gd name="T0" fmla="*/ 128 w 576"/>
                <a:gd name="T1" fmla="*/ 127 h 2366"/>
                <a:gd name="T2" fmla="*/ 128 w 576"/>
                <a:gd name="T3" fmla="*/ 2239 h 2366"/>
                <a:gd name="T4" fmla="*/ 447 w 576"/>
                <a:gd name="T5" fmla="*/ 2239 h 2366"/>
                <a:gd name="T6" fmla="*/ 447 w 576"/>
                <a:gd name="T7" fmla="*/ 127 h 2366"/>
                <a:gd name="T8" fmla="*/ 128 w 576"/>
                <a:gd name="T9" fmla="*/ 127 h 2366"/>
                <a:gd name="T10" fmla="*/ 64 w 576"/>
                <a:gd name="T11" fmla="*/ 0 h 2366"/>
                <a:gd name="T12" fmla="*/ 511 w 576"/>
                <a:gd name="T13" fmla="*/ 0 h 2366"/>
                <a:gd name="T14" fmla="*/ 531 w 576"/>
                <a:gd name="T15" fmla="*/ 2 h 2366"/>
                <a:gd name="T16" fmla="*/ 549 w 576"/>
                <a:gd name="T17" fmla="*/ 11 h 2366"/>
                <a:gd name="T18" fmla="*/ 563 w 576"/>
                <a:gd name="T19" fmla="*/ 25 h 2366"/>
                <a:gd name="T20" fmla="*/ 572 w 576"/>
                <a:gd name="T21" fmla="*/ 43 h 2366"/>
                <a:gd name="T22" fmla="*/ 576 w 576"/>
                <a:gd name="T23" fmla="*/ 64 h 2366"/>
                <a:gd name="T24" fmla="*/ 576 w 576"/>
                <a:gd name="T25" fmla="*/ 2303 h 2366"/>
                <a:gd name="T26" fmla="*/ 572 w 576"/>
                <a:gd name="T27" fmla="*/ 2322 h 2366"/>
                <a:gd name="T28" fmla="*/ 563 w 576"/>
                <a:gd name="T29" fmla="*/ 2340 h 2366"/>
                <a:gd name="T30" fmla="*/ 549 w 576"/>
                <a:gd name="T31" fmla="*/ 2354 h 2366"/>
                <a:gd name="T32" fmla="*/ 531 w 576"/>
                <a:gd name="T33" fmla="*/ 2363 h 2366"/>
                <a:gd name="T34" fmla="*/ 511 w 576"/>
                <a:gd name="T35" fmla="*/ 2366 h 2366"/>
                <a:gd name="T36" fmla="*/ 64 w 576"/>
                <a:gd name="T37" fmla="*/ 2366 h 2366"/>
                <a:gd name="T38" fmla="*/ 43 w 576"/>
                <a:gd name="T39" fmla="*/ 2363 h 2366"/>
                <a:gd name="T40" fmla="*/ 25 w 576"/>
                <a:gd name="T41" fmla="*/ 2354 h 2366"/>
                <a:gd name="T42" fmla="*/ 12 w 576"/>
                <a:gd name="T43" fmla="*/ 2340 h 2366"/>
                <a:gd name="T44" fmla="*/ 3 w 576"/>
                <a:gd name="T45" fmla="*/ 2322 h 2366"/>
                <a:gd name="T46" fmla="*/ 0 w 576"/>
                <a:gd name="T47" fmla="*/ 2303 h 2366"/>
                <a:gd name="T48" fmla="*/ 0 w 576"/>
                <a:gd name="T49" fmla="*/ 64 h 2366"/>
                <a:gd name="T50" fmla="*/ 3 w 576"/>
                <a:gd name="T51" fmla="*/ 43 h 2366"/>
                <a:gd name="T52" fmla="*/ 12 w 576"/>
                <a:gd name="T53" fmla="*/ 25 h 2366"/>
                <a:gd name="T54" fmla="*/ 25 w 576"/>
                <a:gd name="T55" fmla="*/ 11 h 2366"/>
                <a:gd name="T56" fmla="*/ 43 w 576"/>
                <a:gd name="T57" fmla="*/ 2 h 2366"/>
                <a:gd name="T58" fmla="*/ 64 w 576"/>
                <a:gd name="T59" fmla="*/ 0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2366">
                  <a:moveTo>
                    <a:pt x="128" y="127"/>
                  </a:moveTo>
                  <a:lnTo>
                    <a:pt x="128" y="2239"/>
                  </a:lnTo>
                  <a:lnTo>
                    <a:pt x="447" y="2239"/>
                  </a:lnTo>
                  <a:lnTo>
                    <a:pt x="447" y="127"/>
                  </a:lnTo>
                  <a:lnTo>
                    <a:pt x="128" y="127"/>
                  </a:lnTo>
                  <a:close/>
                  <a:moveTo>
                    <a:pt x="64" y="0"/>
                  </a:moveTo>
                  <a:lnTo>
                    <a:pt x="511" y="0"/>
                  </a:lnTo>
                  <a:lnTo>
                    <a:pt x="531" y="2"/>
                  </a:lnTo>
                  <a:lnTo>
                    <a:pt x="549" y="11"/>
                  </a:lnTo>
                  <a:lnTo>
                    <a:pt x="563" y="25"/>
                  </a:lnTo>
                  <a:lnTo>
                    <a:pt x="572" y="43"/>
                  </a:lnTo>
                  <a:lnTo>
                    <a:pt x="576" y="64"/>
                  </a:lnTo>
                  <a:lnTo>
                    <a:pt x="576" y="2303"/>
                  </a:lnTo>
                  <a:lnTo>
                    <a:pt x="572" y="2322"/>
                  </a:lnTo>
                  <a:lnTo>
                    <a:pt x="563" y="2340"/>
                  </a:lnTo>
                  <a:lnTo>
                    <a:pt x="549" y="2354"/>
                  </a:lnTo>
                  <a:lnTo>
                    <a:pt x="531" y="2363"/>
                  </a:lnTo>
                  <a:lnTo>
                    <a:pt x="511" y="2366"/>
                  </a:lnTo>
                  <a:lnTo>
                    <a:pt x="64" y="2366"/>
                  </a:lnTo>
                  <a:lnTo>
                    <a:pt x="43" y="2363"/>
                  </a:lnTo>
                  <a:lnTo>
                    <a:pt x="25" y="2354"/>
                  </a:lnTo>
                  <a:lnTo>
                    <a:pt x="12" y="2340"/>
                  </a:lnTo>
                  <a:lnTo>
                    <a:pt x="3" y="2322"/>
                  </a:lnTo>
                  <a:lnTo>
                    <a:pt x="0" y="2303"/>
                  </a:lnTo>
                  <a:lnTo>
                    <a:pt x="0" y="64"/>
                  </a:lnTo>
                  <a:lnTo>
                    <a:pt x="3" y="43"/>
                  </a:lnTo>
                  <a:lnTo>
                    <a:pt x="12" y="25"/>
                  </a:lnTo>
                  <a:lnTo>
                    <a:pt x="25" y="11"/>
                  </a:lnTo>
                  <a:lnTo>
                    <a:pt x="43"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grpSp>
      <p:sp>
        <p:nvSpPr>
          <p:cNvPr id="2" name="Rectangle 1">
            <a:extLst>
              <a:ext uri="{FF2B5EF4-FFF2-40B4-BE49-F238E27FC236}">
                <a16:creationId xmlns:a16="http://schemas.microsoft.com/office/drawing/2014/main" id="{B265136D-9289-BC9A-4A0F-6F604C8705CB}"/>
              </a:ext>
            </a:extLst>
          </p:cNvPr>
          <p:cNvSpPr/>
          <p:nvPr/>
        </p:nvSpPr>
        <p:spPr>
          <a:xfrm>
            <a:off x="4470923" y="3542548"/>
            <a:ext cx="3076892" cy="2684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45720" bIns="45720" rtlCol="0" anchor="t" anchorCtr="0">
            <a:noAutofit/>
          </a:bodyPr>
          <a:lstStyle/>
          <a:p>
            <a:pPr marL="171450" indent="-171450">
              <a:spcBef>
                <a:spcPts val="200"/>
              </a:spcBef>
              <a:spcAft>
                <a:spcPts val="200"/>
              </a:spcAft>
              <a:buClr>
                <a:srgbClr val="FF555F"/>
              </a:buClr>
              <a:buFont typeface="Wingdings" panose="05000000000000000000" pitchFamily="2" charset="2"/>
              <a:buChar char="Ø"/>
              <a:defRPr/>
            </a:pPr>
            <a:r>
              <a:rPr lang="en-US" sz="1000" dirty="0">
                <a:solidFill>
                  <a:srgbClr val="073262"/>
                </a:solidFill>
                <a:latin typeface="Arial" panose="020B0604020202020204" pitchFamily="34" charset="0"/>
                <a:cs typeface="Arial" panose="020B0604020202020204" pitchFamily="34" charset="0"/>
              </a:rPr>
              <a:t>Utilizing Generative AI capabilities to </a:t>
            </a:r>
            <a:r>
              <a:rPr lang="en-US" sz="1000" dirty="0">
                <a:solidFill>
                  <a:srgbClr val="00AFD1"/>
                </a:solidFill>
                <a:latin typeface="Arial" panose="020B0604020202020204" pitchFamily="34" charset="0"/>
                <a:cs typeface="Arial" panose="020B0604020202020204" pitchFamily="34" charset="0"/>
              </a:rPr>
              <a:t>create BDD Test Scenarios</a:t>
            </a:r>
            <a:r>
              <a:rPr lang="en-US" sz="1000" dirty="0">
                <a:solidFill>
                  <a:srgbClr val="073262"/>
                </a:solidFill>
                <a:latin typeface="Arial" panose="020B0604020202020204" pitchFamily="34" charset="0"/>
                <a:cs typeface="Arial" panose="020B0604020202020204" pitchFamily="34" charset="0"/>
              </a:rPr>
              <a:t> across various user stories.</a:t>
            </a:r>
          </a:p>
          <a:p>
            <a:pPr marL="171450" indent="-171450">
              <a:spcBef>
                <a:spcPts val="200"/>
              </a:spcBef>
              <a:spcAft>
                <a:spcPts val="200"/>
              </a:spcAft>
              <a:buClr>
                <a:srgbClr val="FF555F"/>
              </a:buClr>
              <a:buFont typeface="Wingdings" panose="05000000000000000000" pitchFamily="2" charset="2"/>
              <a:buChar char="Ø"/>
              <a:defRPr/>
            </a:pPr>
            <a:r>
              <a:rPr lang="en-US" sz="1000" dirty="0">
                <a:solidFill>
                  <a:srgbClr val="073262"/>
                </a:solidFill>
                <a:latin typeface="Arial" panose="020B0604020202020204" pitchFamily="34" charset="0"/>
                <a:cs typeface="Arial" panose="020B0604020202020204" pitchFamily="34" charset="0"/>
              </a:rPr>
              <a:t>Utilize Python Flask services hosted on a Private Cloud to integrate the Jira system with the client’s internal GenAI platform, ensuring the seamless creation of BDD Test Scenarios directly from the User story in Jira.</a:t>
            </a:r>
            <a:endParaRPr lang="en-US" sz="1000" dirty="0">
              <a:solidFill>
                <a:schemeClr val="tx1"/>
              </a:solidFill>
              <a:latin typeface="Arial" panose="020B0604020202020204" pitchFamily="34" charset="0"/>
              <a:cs typeface="Arial" panose="020B0604020202020204" pitchFamily="34" charset="0"/>
            </a:endParaRPr>
          </a:p>
          <a:p>
            <a:pPr marL="171450" indent="-171450">
              <a:spcBef>
                <a:spcPts val="200"/>
              </a:spcBef>
              <a:spcAft>
                <a:spcPts val="200"/>
              </a:spcAft>
              <a:buClr>
                <a:srgbClr val="FF555F"/>
              </a:buClr>
              <a:buFont typeface="Wingdings" panose="05000000000000000000" pitchFamily="2" charset="2"/>
              <a:buChar char="Ø"/>
              <a:defRPr/>
            </a:pPr>
            <a:r>
              <a:rPr lang="en-US" sz="1000" dirty="0">
                <a:solidFill>
                  <a:schemeClr val="tx1"/>
                </a:solidFill>
                <a:latin typeface="Arial" panose="020B0604020202020204" pitchFamily="34" charset="0"/>
                <a:cs typeface="Arial" panose="020B0604020202020204" pitchFamily="34" charset="0"/>
              </a:rPr>
              <a:t>Mapping BDD scenarios</a:t>
            </a:r>
            <a:r>
              <a:rPr lang="en-US" sz="1000" dirty="0">
                <a:solidFill>
                  <a:srgbClr val="00AFD1"/>
                </a:solidFill>
                <a:latin typeface="Arial" panose="020B0604020202020204" pitchFamily="34" charset="0"/>
                <a:cs typeface="Arial" panose="020B0604020202020204" pitchFamily="34" charset="0"/>
              </a:rPr>
              <a:t> </a:t>
            </a:r>
            <a:r>
              <a:rPr lang="en-US" sz="1000" dirty="0">
                <a:solidFill>
                  <a:srgbClr val="073262"/>
                </a:solidFill>
                <a:latin typeface="Arial" panose="020B0604020202020204" pitchFamily="34" charset="0"/>
                <a:cs typeface="Arial" panose="020B0604020202020204" pitchFamily="34" charset="0"/>
              </a:rPr>
              <a:t>with respective user stories and validating diverse test cases generated by the AI systems.</a:t>
            </a:r>
            <a:endParaRPr lang="en-US" sz="1000" b="0" i="0" u="none" strike="noStrike" kern="1200" cap="none" spc="0" normalizeH="0" baseline="0" noProof="0" dirty="0">
              <a:ln>
                <a:noFill/>
              </a:ln>
              <a:solidFill>
                <a:srgbClr val="073262"/>
              </a:solidFill>
              <a:effectLst/>
              <a:uLnTx/>
              <a:uFillTx/>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77BC97A4-13F2-3C7B-6954-D90362702159}"/>
              </a:ext>
            </a:extLst>
          </p:cNvPr>
          <p:cNvGrpSpPr/>
          <p:nvPr/>
        </p:nvGrpSpPr>
        <p:grpSpPr>
          <a:xfrm>
            <a:off x="9271841" y="1700351"/>
            <a:ext cx="2630693" cy="581807"/>
            <a:chOff x="8474827" y="1428898"/>
            <a:chExt cx="3566160" cy="788697"/>
          </a:xfrm>
        </p:grpSpPr>
        <p:sp>
          <p:nvSpPr>
            <p:cNvPr id="35" name="Freeform 9">
              <a:extLst>
                <a:ext uri="{FF2B5EF4-FFF2-40B4-BE49-F238E27FC236}">
                  <a16:creationId xmlns:a16="http://schemas.microsoft.com/office/drawing/2014/main" id="{BC36CD86-7270-F309-D0F2-08C70C6D3B43}"/>
                </a:ext>
              </a:extLst>
            </p:cNvPr>
            <p:cNvSpPr>
              <a:spLocks/>
            </p:cNvSpPr>
            <p:nvPr/>
          </p:nvSpPr>
          <p:spPr bwMode="auto">
            <a:xfrm>
              <a:off x="8588327" y="1430809"/>
              <a:ext cx="198045" cy="226221"/>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rgbClr val="FF555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36" name="Freeform 10">
              <a:extLst>
                <a:ext uri="{FF2B5EF4-FFF2-40B4-BE49-F238E27FC236}">
                  <a16:creationId xmlns:a16="http://schemas.microsoft.com/office/drawing/2014/main" id="{945E9940-A303-A3CF-FD08-9463A7217E3B}"/>
                </a:ext>
              </a:extLst>
            </p:cNvPr>
            <p:cNvSpPr>
              <a:spLocks/>
            </p:cNvSpPr>
            <p:nvPr/>
          </p:nvSpPr>
          <p:spPr bwMode="auto">
            <a:xfrm>
              <a:off x="8474827" y="1607280"/>
              <a:ext cx="3566160" cy="610315"/>
            </a:xfrm>
            <a:prstGeom prst="roundRect">
              <a:avLst/>
            </a:prstGeom>
            <a:solidFill>
              <a:srgbClr val="FFFFFF"/>
            </a:solidFill>
            <a:ln w="12700">
              <a:solidFill>
                <a:srgbClr val="894560"/>
              </a:solidFill>
              <a:prstDash val="dash"/>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37" name="Freeform 11">
              <a:extLst>
                <a:ext uri="{FF2B5EF4-FFF2-40B4-BE49-F238E27FC236}">
                  <a16:creationId xmlns:a16="http://schemas.microsoft.com/office/drawing/2014/main" id="{D5CAC03E-D5C5-D017-F7CF-7780B9EA620A}"/>
                </a:ext>
              </a:extLst>
            </p:cNvPr>
            <p:cNvSpPr>
              <a:spLocks/>
            </p:cNvSpPr>
            <p:nvPr/>
          </p:nvSpPr>
          <p:spPr bwMode="auto">
            <a:xfrm>
              <a:off x="8709777" y="1430659"/>
              <a:ext cx="3186113" cy="299359"/>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rgbClr val="FF555F"/>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38" name="Rectangle 37">
              <a:extLst>
                <a:ext uri="{FF2B5EF4-FFF2-40B4-BE49-F238E27FC236}">
                  <a16:creationId xmlns:a16="http://schemas.microsoft.com/office/drawing/2014/main" id="{633DBDD4-B4A2-DCA8-E09F-7E44EA1E1203}"/>
                </a:ext>
              </a:extLst>
            </p:cNvPr>
            <p:cNvSpPr/>
            <p:nvPr/>
          </p:nvSpPr>
          <p:spPr>
            <a:xfrm>
              <a:off x="9186768" y="1429791"/>
              <a:ext cx="912237" cy="322106"/>
            </a:xfrm>
            <a:prstGeom prst="rect">
              <a:avLst/>
            </a:prstGeom>
          </p:spPr>
          <p:txBody>
            <a:bodyPr wrap="none">
              <a:spAutoFit/>
            </a:bodyPr>
            <a:lstStyle/>
            <a:p>
              <a:pPr algn="ctr">
                <a:defRPr/>
              </a:pPr>
              <a:r>
                <a:rPr lang="en-US" sz="1100" b="1">
                  <a:solidFill>
                    <a:srgbClr val="FFFFFF"/>
                  </a:solidFill>
                  <a:latin typeface="Arial"/>
                </a:rPr>
                <a:t>Industry</a:t>
              </a:r>
            </a:p>
          </p:txBody>
        </p:sp>
        <p:sp>
          <p:nvSpPr>
            <p:cNvPr id="39" name="Rectangle 38">
              <a:extLst>
                <a:ext uri="{FF2B5EF4-FFF2-40B4-BE49-F238E27FC236}">
                  <a16:creationId xmlns:a16="http://schemas.microsoft.com/office/drawing/2014/main" id="{BB536171-4E9C-B8EC-2CDA-88D321EC3BB7}"/>
                </a:ext>
              </a:extLst>
            </p:cNvPr>
            <p:cNvSpPr/>
            <p:nvPr/>
          </p:nvSpPr>
          <p:spPr>
            <a:xfrm>
              <a:off x="10472977" y="1428898"/>
              <a:ext cx="1375960" cy="354638"/>
            </a:xfrm>
            <a:prstGeom prst="rect">
              <a:avLst/>
            </a:prstGeom>
          </p:spPr>
          <p:txBody>
            <a:bodyPr wrap="none">
              <a:spAutoFit/>
            </a:bodyPr>
            <a:lstStyle/>
            <a:p>
              <a:pPr algn="ctr">
                <a:defRPr/>
              </a:pPr>
              <a:r>
                <a:rPr lang="en-US" sz="1100" b="1">
                  <a:solidFill>
                    <a:srgbClr val="FFFFFF"/>
                  </a:solidFill>
                  <a:latin typeface="Arial"/>
                </a:rPr>
                <a:t> ServiceLine</a:t>
              </a:r>
            </a:p>
          </p:txBody>
        </p:sp>
        <p:cxnSp>
          <p:nvCxnSpPr>
            <p:cNvPr id="40" name="Straight Connector 39">
              <a:extLst>
                <a:ext uri="{FF2B5EF4-FFF2-40B4-BE49-F238E27FC236}">
                  <a16:creationId xmlns:a16="http://schemas.microsoft.com/office/drawing/2014/main" id="{B1A300AE-BEB6-DAA9-AFA0-B09E39BA7508}"/>
                </a:ext>
              </a:extLst>
            </p:cNvPr>
            <p:cNvCxnSpPr>
              <a:cxnSpLocks/>
            </p:cNvCxnSpPr>
            <p:nvPr/>
          </p:nvCxnSpPr>
          <p:spPr>
            <a:xfrm>
              <a:off x="10285371" y="1490338"/>
              <a:ext cx="0" cy="180000"/>
            </a:xfrm>
            <a:prstGeom prst="line">
              <a:avLst/>
            </a:prstGeom>
            <a:noFill/>
            <a:ln w="12700" cap="flat" cmpd="sng" algn="ctr">
              <a:solidFill>
                <a:srgbClr val="FFFFFF"/>
              </a:solidFill>
              <a:prstDash val="solid"/>
              <a:miter lim="800000"/>
            </a:ln>
            <a:effectLst/>
          </p:spPr>
        </p:cxnSp>
        <p:pic>
          <p:nvPicPr>
            <p:cNvPr id="42" name="Graphic 66">
              <a:extLst>
                <a:ext uri="{FF2B5EF4-FFF2-40B4-BE49-F238E27FC236}">
                  <a16:creationId xmlns:a16="http://schemas.microsoft.com/office/drawing/2014/main" id="{9D697232-893C-3B5E-9FC8-DD10B13B85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6356" y="1481412"/>
              <a:ext cx="225012" cy="225012"/>
            </a:xfrm>
            <a:prstGeom prst="rect">
              <a:avLst/>
            </a:prstGeom>
          </p:spPr>
        </p:pic>
        <p:sp>
          <p:nvSpPr>
            <p:cNvPr id="44" name="Rectangle 43">
              <a:extLst>
                <a:ext uri="{FF2B5EF4-FFF2-40B4-BE49-F238E27FC236}">
                  <a16:creationId xmlns:a16="http://schemas.microsoft.com/office/drawing/2014/main" id="{C0BF8615-5F91-FC9B-D1D0-864467F2AB7D}"/>
                </a:ext>
              </a:extLst>
            </p:cNvPr>
            <p:cNvSpPr/>
            <p:nvPr/>
          </p:nvSpPr>
          <p:spPr>
            <a:xfrm>
              <a:off x="9204846" y="1822227"/>
              <a:ext cx="578684" cy="303158"/>
            </a:xfrm>
            <a:prstGeom prst="rect">
              <a:avLst/>
            </a:prstGeom>
          </p:spPr>
          <p:txBody>
            <a:bodyPr wrap="none">
              <a:spAutoFit/>
            </a:bodyPr>
            <a:lstStyle/>
            <a:p>
              <a:pPr algn="ctr">
                <a:lnSpc>
                  <a:spcPts val="1200"/>
                </a:lnSpc>
                <a:defRPr/>
              </a:pPr>
              <a:r>
                <a:rPr lang="en-IN" sz="1000">
                  <a:solidFill>
                    <a:srgbClr val="021D44"/>
                  </a:solidFill>
                  <a:latin typeface="Arial"/>
                  <a:cs typeface="Arial" panose="020B0604020202020204" pitchFamily="34" charset="0"/>
                </a:rPr>
                <a:t>BCM</a:t>
              </a:r>
              <a:endParaRPr lang="en-US" sz="1000">
                <a:solidFill>
                  <a:srgbClr val="021D44"/>
                </a:solidFill>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F0F252D2-5DB4-E250-9D6D-9C5B9C6E0DC5}"/>
                </a:ext>
              </a:extLst>
            </p:cNvPr>
            <p:cNvCxnSpPr>
              <a:cxnSpLocks/>
            </p:cNvCxnSpPr>
            <p:nvPr/>
          </p:nvCxnSpPr>
          <p:spPr>
            <a:xfrm>
              <a:off x="10285371" y="1887930"/>
              <a:ext cx="0" cy="224843"/>
            </a:xfrm>
            <a:prstGeom prst="line">
              <a:avLst/>
            </a:prstGeom>
            <a:noFill/>
            <a:ln w="12700" cap="flat" cmpd="sng" algn="ctr">
              <a:solidFill>
                <a:srgbClr val="FFFFFF">
                  <a:lumMod val="65000"/>
                </a:srgbClr>
              </a:solidFill>
              <a:prstDash val="solid"/>
              <a:miter lim="800000"/>
            </a:ln>
            <a:effectLst/>
          </p:spPr>
        </p:cxnSp>
        <p:pic>
          <p:nvPicPr>
            <p:cNvPr id="46" name="Picture 45" descr="Icon&#10;&#10;Description automatically generated">
              <a:extLst>
                <a:ext uri="{FF2B5EF4-FFF2-40B4-BE49-F238E27FC236}">
                  <a16:creationId xmlns:a16="http://schemas.microsoft.com/office/drawing/2014/main" id="{16B7BF72-C170-784C-A2A5-4C10ABE472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07247" y="1440710"/>
              <a:ext cx="226221" cy="226221"/>
            </a:xfrm>
            <a:prstGeom prst="rect">
              <a:avLst/>
            </a:prstGeom>
          </p:spPr>
        </p:pic>
        <p:sp>
          <p:nvSpPr>
            <p:cNvPr id="47" name="Rectangle 46">
              <a:extLst>
                <a:ext uri="{FF2B5EF4-FFF2-40B4-BE49-F238E27FC236}">
                  <a16:creationId xmlns:a16="http://schemas.microsoft.com/office/drawing/2014/main" id="{DAC91A12-7A62-90C5-F8B6-BBCDD067AE96}"/>
                </a:ext>
              </a:extLst>
            </p:cNvPr>
            <p:cNvSpPr/>
            <p:nvPr/>
          </p:nvSpPr>
          <p:spPr>
            <a:xfrm>
              <a:off x="10424511" y="1810124"/>
              <a:ext cx="1353312" cy="333777"/>
            </a:xfrm>
            <a:prstGeom prst="rect">
              <a:avLst/>
            </a:prstGeom>
          </p:spPr>
          <p:txBody>
            <a:bodyPr wrap="square" lIns="91440" tIns="45720" rIns="91440" bIns="45720" anchor="t">
              <a:spAutoFit/>
            </a:bodyPr>
            <a:lstStyle/>
            <a:p>
              <a:pPr algn="ctr">
                <a:lnSpc>
                  <a:spcPts val="1200"/>
                </a:lnSpc>
                <a:defRPr/>
              </a:pPr>
              <a:r>
                <a:rPr lang="en-US" sz="1000" dirty="0">
                  <a:solidFill>
                    <a:srgbClr val="063161"/>
                  </a:solidFill>
                  <a:latin typeface="Arial"/>
                  <a:cs typeface="Arial"/>
                </a:rPr>
                <a:t>QA</a:t>
              </a:r>
              <a:endParaRPr lang="en-US" sz="1000" dirty="0">
                <a:solidFill>
                  <a:srgbClr val="063161"/>
                </a:solidFill>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3F2C634D-147C-2F6D-589F-5D3D59754DDA}"/>
              </a:ext>
            </a:extLst>
          </p:cNvPr>
          <p:cNvGrpSpPr/>
          <p:nvPr/>
        </p:nvGrpSpPr>
        <p:grpSpPr>
          <a:xfrm>
            <a:off x="-22446" y="-9697"/>
            <a:ext cx="12263203" cy="1764311"/>
            <a:chOff x="-22446" y="-113070"/>
            <a:chExt cx="12214445" cy="1764311"/>
          </a:xfrm>
        </p:grpSpPr>
        <p:grpSp>
          <p:nvGrpSpPr>
            <p:cNvPr id="5" name="Group 4">
              <a:extLst>
                <a:ext uri="{FF2B5EF4-FFF2-40B4-BE49-F238E27FC236}">
                  <a16:creationId xmlns:a16="http://schemas.microsoft.com/office/drawing/2014/main" id="{E8235372-E0EE-253D-7364-B7368A3F5D09}"/>
                </a:ext>
              </a:extLst>
            </p:cNvPr>
            <p:cNvGrpSpPr/>
            <p:nvPr/>
          </p:nvGrpSpPr>
          <p:grpSpPr>
            <a:xfrm>
              <a:off x="9830590" y="427131"/>
              <a:ext cx="2361409" cy="1139416"/>
              <a:chOff x="7696222" y="4688719"/>
              <a:chExt cx="4495778" cy="2169281"/>
            </a:xfrm>
          </p:grpSpPr>
          <p:sp>
            <p:nvSpPr>
              <p:cNvPr id="13" name="Freeform: Shape 12">
                <a:extLst>
                  <a:ext uri="{FF2B5EF4-FFF2-40B4-BE49-F238E27FC236}">
                    <a16:creationId xmlns:a16="http://schemas.microsoft.com/office/drawing/2014/main" id="{F6A717CF-51FA-C36C-1B21-443009A6F641}"/>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Triangle 13">
                <a:extLst>
                  <a:ext uri="{FF2B5EF4-FFF2-40B4-BE49-F238E27FC236}">
                    <a16:creationId xmlns:a16="http://schemas.microsoft.com/office/drawing/2014/main" id="{89E7FD1B-B320-098E-8B24-4379A9C0AD42}"/>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Triangle 14">
                <a:extLst>
                  <a:ext uri="{FF2B5EF4-FFF2-40B4-BE49-F238E27FC236}">
                    <a16:creationId xmlns:a16="http://schemas.microsoft.com/office/drawing/2014/main" id="{1D79ACBC-8C3B-F81B-6C03-C6A6D03BCD20}"/>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85F195EB-08C7-8DDC-C673-D4EC9A7C58EC}"/>
                </a:ext>
              </a:extLst>
            </p:cNvPr>
            <p:cNvGrpSpPr/>
            <p:nvPr/>
          </p:nvGrpSpPr>
          <p:grpSpPr>
            <a:xfrm>
              <a:off x="1" y="0"/>
              <a:ext cx="1069897" cy="1566547"/>
              <a:chOff x="-2" y="-1"/>
              <a:chExt cx="1972575" cy="2888253"/>
            </a:xfrm>
          </p:grpSpPr>
          <p:sp>
            <p:nvSpPr>
              <p:cNvPr id="7" name="Freeform: Shape 6">
                <a:extLst>
                  <a:ext uri="{FF2B5EF4-FFF2-40B4-BE49-F238E27FC236}">
                    <a16:creationId xmlns:a16="http://schemas.microsoft.com/office/drawing/2014/main" id="{2A636AE4-98AE-893C-0E9D-8CED7B60F639}"/>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3B19695-2BC6-3276-6518-986CB1C3087F}"/>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362A4DE-E9A8-353F-5654-068E4BA508AB}"/>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22D2ED60-F12F-2430-27BC-E870AFF2270A}"/>
                </a:ext>
              </a:extLst>
            </p:cNvPr>
            <p:cNvSpPr/>
            <p:nvPr/>
          </p:nvSpPr>
          <p:spPr>
            <a:xfrm>
              <a:off x="-22446" y="-113070"/>
              <a:ext cx="12192000" cy="1764311"/>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FB23A0CD-C155-444A-3CB1-7969597C5EB4}"/>
              </a:ext>
            </a:extLst>
          </p:cNvPr>
          <p:cNvSpPr txBox="1"/>
          <p:nvPr/>
        </p:nvSpPr>
        <p:spPr>
          <a:xfrm>
            <a:off x="604286" y="-120456"/>
            <a:ext cx="11636471" cy="1077218"/>
          </a:xfrm>
          <a:prstGeom prst="rect">
            <a:avLst/>
          </a:prstGeom>
          <a:noFill/>
        </p:spPr>
        <p:txBody>
          <a:bodyPr wrap="square">
            <a:spAutoFit/>
          </a:bodyPr>
          <a:lstStyle/>
          <a:p>
            <a:pPr algn="ctr"/>
            <a:r>
              <a:rPr lang="en-US" sz="3200" dirty="0">
                <a:solidFill>
                  <a:schemeClr val="tx2"/>
                </a:solidFill>
                <a:latin typeface="+mj-lt"/>
                <a:ea typeface="Cambria" panose="02040503050406030204" pitchFamily="18" charset="0"/>
                <a:cs typeface="Calibri" panose="020F0502020204030204" pitchFamily="34" charset="0"/>
              </a:rPr>
              <a:t>BDD (Behavior-Driven Development) Test Scenarios </a:t>
            </a:r>
            <a:br>
              <a:rPr lang="en-US" sz="3200" dirty="0">
                <a:solidFill>
                  <a:schemeClr val="tx2"/>
                </a:solidFill>
                <a:latin typeface="+mj-lt"/>
                <a:ea typeface="Cambria" panose="02040503050406030204" pitchFamily="18" charset="0"/>
                <a:cs typeface="Calibri" panose="020F0502020204030204" pitchFamily="34" charset="0"/>
              </a:rPr>
            </a:br>
            <a:r>
              <a:rPr lang="en-US" sz="3200" dirty="0">
                <a:solidFill>
                  <a:schemeClr val="tx2"/>
                </a:solidFill>
                <a:latin typeface="+mj-lt"/>
                <a:ea typeface="Cambria" panose="02040503050406030204" pitchFamily="18" charset="0"/>
                <a:cs typeface="Calibri" panose="020F0502020204030204" pitchFamily="34" charset="0"/>
              </a:rPr>
              <a:t>Creation Using GenAI – Case Study</a:t>
            </a:r>
            <a:endParaRPr lang="en-IN" sz="3200" dirty="0">
              <a:solidFill>
                <a:schemeClr val="tx2"/>
              </a:solidFill>
              <a:latin typeface="+mj-lt"/>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74359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A50485-50C9-8DDA-6224-83C16A8C1BB5}"/>
              </a:ext>
            </a:extLst>
          </p:cNvPr>
          <p:cNvGrpSpPr/>
          <p:nvPr/>
        </p:nvGrpSpPr>
        <p:grpSpPr>
          <a:xfrm>
            <a:off x="-22446" y="-9697"/>
            <a:ext cx="12214445" cy="1764311"/>
            <a:chOff x="-22446" y="-113070"/>
            <a:chExt cx="12214445" cy="1764311"/>
          </a:xfrm>
        </p:grpSpPr>
        <p:grpSp>
          <p:nvGrpSpPr>
            <p:cNvPr id="3" name="Group 2">
              <a:extLst>
                <a:ext uri="{FF2B5EF4-FFF2-40B4-BE49-F238E27FC236}">
                  <a16:creationId xmlns:a16="http://schemas.microsoft.com/office/drawing/2014/main" id="{A6029F3E-0A12-00DC-D7DF-DE0EF08E3C0B}"/>
                </a:ext>
              </a:extLst>
            </p:cNvPr>
            <p:cNvGrpSpPr/>
            <p:nvPr/>
          </p:nvGrpSpPr>
          <p:grpSpPr>
            <a:xfrm>
              <a:off x="9830590" y="427131"/>
              <a:ext cx="2361409" cy="1139416"/>
              <a:chOff x="7696222" y="4688719"/>
              <a:chExt cx="4495778" cy="2169281"/>
            </a:xfrm>
          </p:grpSpPr>
          <p:sp>
            <p:nvSpPr>
              <p:cNvPr id="9" name="Freeform: Shape 8">
                <a:extLst>
                  <a:ext uri="{FF2B5EF4-FFF2-40B4-BE49-F238E27FC236}">
                    <a16:creationId xmlns:a16="http://schemas.microsoft.com/office/drawing/2014/main" id="{13474759-17BA-FA0D-A8E6-80B28BED8EFC}"/>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Triangle 9">
                <a:extLst>
                  <a:ext uri="{FF2B5EF4-FFF2-40B4-BE49-F238E27FC236}">
                    <a16:creationId xmlns:a16="http://schemas.microsoft.com/office/drawing/2014/main" id="{F1E11221-8058-9C49-DDA8-0A2B4F6236AE}"/>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F026970C-625A-A2E4-1797-63AE2E4FBE63}"/>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96C73C8F-506D-9E8A-9261-31B153F19FD9}"/>
                </a:ext>
              </a:extLst>
            </p:cNvPr>
            <p:cNvGrpSpPr/>
            <p:nvPr/>
          </p:nvGrpSpPr>
          <p:grpSpPr>
            <a:xfrm>
              <a:off x="1" y="0"/>
              <a:ext cx="1069897" cy="1566547"/>
              <a:chOff x="-2" y="-1"/>
              <a:chExt cx="1972575" cy="2888253"/>
            </a:xfrm>
          </p:grpSpPr>
          <p:sp>
            <p:nvSpPr>
              <p:cNvPr id="6" name="Freeform: Shape 5">
                <a:extLst>
                  <a:ext uri="{FF2B5EF4-FFF2-40B4-BE49-F238E27FC236}">
                    <a16:creationId xmlns:a16="http://schemas.microsoft.com/office/drawing/2014/main" id="{29210AB8-95FD-6A6F-F380-B4BD0E1A0B09}"/>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4351A72F-A912-D36E-6221-C645418D69A4}"/>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0CF3E91-7942-2C5A-E9EA-4B835F19FB16}"/>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0AE3AD21-5940-B83F-8D2A-B78073152F54}"/>
                </a:ext>
              </a:extLst>
            </p:cNvPr>
            <p:cNvSpPr/>
            <p:nvPr/>
          </p:nvSpPr>
          <p:spPr>
            <a:xfrm>
              <a:off x="-22446" y="-113070"/>
              <a:ext cx="12192000" cy="1764311"/>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Title 7">
            <a:extLst>
              <a:ext uri="{FF2B5EF4-FFF2-40B4-BE49-F238E27FC236}">
                <a16:creationId xmlns:a16="http://schemas.microsoft.com/office/drawing/2014/main" id="{97CCE5ED-EE88-FE3A-4445-2079CAB40824}"/>
              </a:ext>
            </a:extLst>
          </p:cNvPr>
          <p:cNvSpPr>
            <a:spLocks noGrp="1"/>
          </p:cNvSpPr>
          <p:nvPr>
            <p:ph type="title"/>
          </p:nvPr>
        </p:nvSpPr>
        <p:spPr>
          <a:xfrm>
            <a:off x="178988" y="1710768"/>
            <a:ext cx="11299456" cy="533400"/>
          </a:xfrm>
        </p:spPr>
        <p:txBody>
          <a:bodyPr/>
          <a:lstStyle/>
          <a:p>
            <a:r>
              <a:rPr lang="en-IN" sz="2800" dirty="0">
                <a:solidFill>
                  <a:schemeClr val="tx2"/>
                </a:solidFill>
                <a:latin typeface="+mj-lt"/>
                <a:ea typeface="Cambria" panose="02040503050406030204" pitchFamily="18" charset="0"/>
                <a:cs typeface="Calibri" panose="020F0502020204030204" pitchFamily="34" charset="0"/>
              </a:rPr>
              <a:t>Generate Ansible Playbook Templates - Case study - </a:t>
            </a:r>
            <a:r>
              <a:rPr lang="en-US" sz="2800" dirty="0">
                <a:solidFill>
                  <a:schemeClr val="tx2"/>
                </a:solidFill>
                <a:latin typeface="+mj-lt"/>
                <a:ea typeface="Cambria" panose="02040503050406030204" pitchFamily="18" charset="0"/>
                <a:cs typeface="Calibri" panose="020F0502020204030204" pitchFamily="34" charset="0"/>
              </a:rPr>
              <a:t>Automation on Automation – A large European Investment company utilizing Genpact’s GenAI solution for accelerate the learning and mastery of Ansible</a:t>
            </a:r>
            <a:br>
              <a:rPr lang="en-IN" sz="2800" dirty="0">
                <a:solidFill>
                  <a:schemeClr val="tx2"/>
                </a:solidFill>
                <a:latin typeface="+mj-lt"/>
                <a:ea typeface="Cambria" panose="02040503050406030204" pitchFamily="18" charset="0"/>
                <a:cs typeface="Calibri" panose="020F0502020204030204" pitchFamily="34" charset="0"/>
              </a:rPr>
            </a:br>
            <a:endParaRPr lang="en-IN" sz="2800" dirty="0">
              <a:solidFill>
                <a:schemeClr val="tx2"/>
              </a:solidFill>
              <a:latin typeface="+mj-lt"/>
              <a:ea typeface="Cambria" panose="02040503050406030204" pitchFamily="18" charset="0"/>
              <a:cs typeface="Calibri" panose="020F0502020204030204" pitchFamily="34" charset="0"/>
            </a:endParaRPr>
          </a:p>
        </p:txBody>
      </p:sp>
      <p:grpSp>
        <p:nvGrpSpPr>
          <p:cNvPr id="14" name="Group 13">
            <a:extLst>
              <a:ext uri="{FF2B5EF4-FFF2-40B4-BE49-F238E27FC236}">
                <a16:creationId xmlns:a16="http://schemas.microsoft.com/office/drawing/2014/main" id="{46863626-2016-2AFF-F4BE-F149A846A62A}"/>
              </a:ext>
            </a:extLst>
          </p:cNvPr>
          <p:cNvGrpSpPr/>
          <p:nvPr/>
        </p:nvGrpSpPr>
        <p:grpSpPr>
          <a:xfrm>
            <a:off x="155399" y="2177093"/>
            <a:ext cx="11510227" cy="4491040"/>
            <a:chOff x="249973" y="2214560"/>
            <a:chExt cx="11510227" cy="4491040"/>
          </a:xfrm>
        </p:grpSpPr>
        <p:grpSp>
          <p:nvGrpSpPr>
            <p:cNvPr id="15" name="Group 14">
              <a:extLst>
                <a:ext uri="{FF2B5EF4-FFF2-40B4-BE49-F238E27FC236}">
                  <a16:creationId xmlns:a16="http://schemas.microsoft.com/office/drawing/2014/main" id="{D81BE228-00BC-BBA3-C026-02C4029074A2}"/>
                </a:ext>
              </a:extLst>
            </p:cNvPr>
            <p:cNvGrpSpPr/>
            <p:nvPr/>
          </p:nvGrpSpPr>
          <p:grpSpPr>
            <a:xfrm>
              <a:off x="249973" y="2214560"/>
              <a:ext cx="3795366" cy="4491040"/>
              <a:chOff x="249973" y="2214560"/>
              <a:chExt cx="3795366" cy="4491040"/>
            </a:xfrm>
          </p:grpSpPr>
          <p:grpSp>
            <p:nvGrpSpPr>
              <p:cNvPr id="62" name="Group 61">
                <a:extLst>
                  <a:ext uri="{FF2B5EF4-FFF2-40B4-BE49-F238E27FC236}">
                    <a16:creationId xmlns:a16="http://schemas.microsoft.com/office/drawing/2014/main" id="{AD252DFA-4A43-1CE7-9C74-3E747F4B0365}"/>
                  </a:ext>
                </a:extLst>
              </p:cNvPr>
              <p:cNvGrpSpPr/>
              <p:nvPr/>
            </p:nvGrpSpPr>
            <p:grpSpPr>
              <a:xfrm>
                <a:off x="249973" y="2979420"/>
                <a:ext cx="3758326" cy="3726180"/>
                <a:chOff x="259498" y="2979420"/>
                <a:chExt cx="3758326" cy="3726180"/>
              </a:xfrm>
            </p:grpSpPr>
            <p:sp>
              <p:nvSpPr>
                <p:cNvPr id="70" name="Oval 69">
                  <a:extLst>
                    <a:ext uri="{FF2B5EF4-FFF2-40B4-BE49-F238E27FC236}">
                      <a16:creationId xmlns:a16="http://schemas.microsoft.com/office/drawing/2014/main" id="{E997B427-0D51-7208-C30C-39413DB134F2}"/>
                    </a:ext>
                  </a:extLst>
                </p:cNvPr>
                <p:cNvSpPr/>
                <p:nvPr/>
              </p:nvSpPr>
              <p:spPr>
                <a:xfrm>
                  <a:off x="259498"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71" name="Oval 70">
                  <a:extLst>
                    <a:ext uri="{FF2B5EF4-FFF2-40B4-BE49-F238E27FC236}">
                      <a16:creationId xmlns:a16="http://schemas.microsoft.com/office/drawing/2014/main" id="{B6E4A719-DE77-AB7C-1F46-3B0F58C0F822}"/>
                    </a:ext>
                  </a:extLst>
                </p:cNvPr>
                <p:cNvSpPr/>
                <p:nvPr/>
              </p:nvSpPr>
              <p:spPr>
                <a:xfrm>
                  <a:off x="3111937"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72" name="Rectangle 71">
                  <a:extLst>
                    <a:ext uri="{FF2B5EF4-FFF2-40B4-BE49-F238E27FC236}">
                      <a16:creationId xmlns:a16="http://schemas.microsoft.com/office/drawing/2014/main" id="{4515A70B-76C5-5F97-61DF-53F1E75F8B08}"/>
                    </a:ext>
                  </a:extLst>
                </p:cNvPr>
                <p:cNvSpPr/>
                <p:nvPr/>
              </p:nvSpPr>
              <p:spPr>
                <a:xfrm>
                  <a:off x="474684" y="2989670"/>
                  <a:ext cx="3327954" cy="3417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63" name="Freeform 42">
                <a:extLst>
                  <a:ext uri="{FF2B5EF4-FFF2-40B4-BE49-F238E27FC236}">
                    <a16:creationId xmlns:a16="http://schemas.microsoft.com/office/drawing/2014/main" id="{B6B63D49-938A-F973-EAFC-0A76B7AAEB8B}"/>
                  </a:ext>
                </a:extLst>
              </p:cNvPr>
              <p:cNvSpPr/>
              <p:nvPr/>
            </p:nvSpPr>
            <p:spPr>
              <a:xfrm>
                <a:off x="457200" y="2869118"/>
                <a:ext cx="3391722" cy="450252"/>
              </a:xfrm>
              <a:custGeom>
                <a:avLst/>
                <a:gdLst>
                  <a:gd name="connsiteX0" fmla="*/ 0 w 3391722"/>
                  <a:gd name="connsiteY0" fmla="*/ 0 h 450252"/>
                  <a:gd name="connsiteX1" fmla="*/ 3391722 w 3391722"/>
                  <a:gd name="connsiteY1" fmla="*/ 0 h 450252"/>
                  <a:gd name="connsiteX2" fmla="*/ 3189622 w 3391722"/>
                  <a:gd name="connsiteY2" fmla="*/ 450252 h 450252"/>
                  <a:gd name="connsiteX3" fmla="*/ 0 w 3391722"/>
                  <a:gd name="connsiteY3" fmla="*/ 450252 h 450252"/>
                </a:gdLst>
                <a:ahLst/>
                <a:cxnLst>
                  <a:cxn ang="0">
                    <a:pos x="connsiteX0" y="connsiteY0"/>
                  </a:cxn>
                  <a:cxn ang="0">
                    <a:pos x="connsiteX1" y="connsiteY1"/>
                  </a:cxn>
                  <a:cxn ang="0">
                    <a:pos x="connsiteX2" y="connsiteY2"/>
                  </a:cxn>
                  <a:cxn ang="0">
                    <a:pos x="connsiteX3" y="connsiteY3"/>
                  </a:cxn>
                </a:cxnLst>
                <a:rect l="l" t="t" r="r" b="b"/>
                <a:pathLst>
                  <a:path w="3391722" h="450252">
                    <a:moveTo>
                      <a:pt x="0" y="0"/>
                    </a:moveTo>
                    <a:lnTo>
                      <a:pt x="3391722" y="0"/>
                    </a:lnTo>
                    <a:lnTo>
                      <a:pt x="3189622" y="450252"/>
                    </a:lnTo>
                    <a:lnTo>
                      <a:pt x="0" y="450252"/>
                    </a:lnTo>
                    <a:close/>
                  </a:path>
                </a:pathLst>
              </a:custGeom>
              <a:solidFill>
                <a:srgbClr val="00AF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87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Challenges</a:t>
                </a:r>
                <a:endParaRPr kumimoji="0" lang="en-GB"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4" name="Freeform 29">
                <a:extLst>
                  <a:ext uri="{FF2B5EF4-FFF2-40B4-BE49-F238E27FC236}">
                    <a16:creationId xmlns:a16="http://schemas.microsoft.com/office/drawing/2014/main" id="{6BDDC4B8-D8B3-5E68-3BD2-E382090A1D9E}"/>
                  </a:ext>
                </a:extLst>
              </p:cNvPr>
              <p:cNvSpPr/>
              <p:nvPr/>
            </p:nvSpPr>
            <p:spPr>
              <a:xfrm>
                <a:off x="3674878" y="2869118"/>
                <a:ext cx="293672" cy="450252"/>
              </a:xfrm>
              <a:custGeom>
                <a:avLst/>
                <a:gdLst>
                  <a:gd name="connsiteX0" fmla="*/ 214991 w 312404"/>
                  <a:gd name="connsiteY0" fmla="*/ 0 h 478971"/>
                  <a:gd name="connsiteX1" fmla="*/ 312404 w 312404"/>
                  <a:gd name="connsiteY1" fmla="*/ 0 h 478971"/>
                  <a:gd name="connsiteX2" fmla="*/ 97413 w 312404"/>
                  <a:gd name="connsiteY2" fmla="*/ 478971 h 478971"/>
                  <a:gd name="connsiteX3" fmla="*/ 0 w 312404"/>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312404" h="478971">
                    <a:moveTo>
                      <a:pt x="214991" y="0"/>
                    </a:moveTo>
                    <a:lnTo>
                      <a:pt x="312404" y="0"/>
                    </a:lnTo>
                    <a:lnTo>
                      <a:pt x="97413" y="478971"/>
                    </a:lnTo>
                    <a:lnTo>
                      <a:pt x="0" y="478971"/>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65" name="Freeform 32">
                <a:extLst>
                  <a:ext uri="{FF2B5EF4-FFF2-40B4-BE49-F238E27FC236}">
                    <a16:creationId xmlns:a16="http://schemas.microsoft.com/office/drawing/2014/main" id="{FFF038E5-3839-2936-DD4A-BB02B7797AFE}"/>
                  </a:ext>
                </a:extLst>
              </p:cNvPr>
              <p:cNvSpPr/>
              <p:nvPr/>
            </p:nvSpPr>
            <p:spPr>
              <a:xfrm>
                <a:off x="3794506" y="2869118"/>
                <a:ext cx="250833" cy="450252"/>
              </a:xfrm>
              <a:custGeom>
                <a:avLst/>
                <a:gdLst>
                  <a:gd name="connsiteX0" fmla="*/ 214991 w 266833"/>
                  <a:gd name="connsiteY0" fmla="*/ 0 h 478971"/>
                  <a:gd name="connsiteX1" fmla="*/ 266833 w 266833"/>
                  <a:gd name="connsiteY1" fmla="*/ 0 h 478971"/>
                  <a:gd name="connsiteX2" fmla="*/ 51842 w 266833"/>
                  <a:gd name="connsiteY2" fmla="*/ 478971 h 478971"/>
                  <a:gd name="connsiteX3" fmla="*/ 0 w 266833"/>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66833" h="478971">
                    <a:moveTo>
                      <a:pt x="214991" y="0"/>
                    </a:moveTo>
                    <a:lnTo>
                      <a:pt x="266833" y="0"/>
                    </a:lnTo>
                    <a:lnTo>
                      <a:pt x="51842" y="478971"/>
                    </a:lnTo>
                    <a:lnTo>
                      <a:pt x="0" y="478971"/>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66" name="Group 65">
                <a:extLst>
                  <a:ext uri="{FF2B5EF4-FFF2-40B4-BE49-F238E27FC236}">
                    <a16:creationId xmlns:a16="http://schemas.microsoft.com/office/drawing/2014/main" id="{E382BD49-2826-7CB6-E99E-45269EE8D50B}"/>
                  </a:ext>
                </a:extLst>
              </p:cNvPr>
              <p:cNvGrpSpPr/>
              <p:nvPr/>
            </p:nvGrpSpPr>
            <p:grpSpPr>
              <a:xfrm>
                <a:off x="443714" y="2214560"/>
                <a:ext cx="1102778" cy="1190482"/>
                <a:chOff x="5806015" y="3563038"/>
                <a:chExt cx="1540548" cy="1663072"/>
              </a:xfrm>
            </p:grpSpPr>
            <p:sp>
              <p:nvSpPr>
                <p:cNvPr id="67" name="Oval 66">
                  <a:extLst>
                    <a:ext uri="{FF2B5EF4-FFF2-40B4-BE49-F238E27FC236}">
                      <a16:creationId xmlns:a16="http://schemas.microsoft.com/office/drawing/2014/main" id="{3789E466-253F-7EA4-A2C2-0484397AFFB0}"/>
                    </a:ext>
                  </a:extLst>
                </p:cNvPr>
                <p:cNvSpPr/>
                <p:nvPr/>
              </p:nvSpPr>
              <p:spPr>
                <a:xfrm rot="5400000">
                  <a:off x="5802256" y="3681804"/>
                  <a:ext cx="1548065" cy="1540548"/>
                </a:xfrm>
                <a:prstGeom prst="ellipse">
                  <a:avLst/>
                </a:prstGeom>
                <a:solidFill>
                  <a:schemeClr val="tx2">
                    <a:lumMod val="10000"/>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68" name="Oval 67">
                  <a:extLst>
                    <a:ext uri="{FF2B5EF4-FFF2-40B4-BE49-F238E27FC236}">
                      <a16:creationId xmlns:a16="http://schemas.microsoft.com/office/drawing/2014/main" id="{BC26E09A-1D75-A683-562D-B705C9575A8E}"/>
                    </a:ext>
                  </a:extLst>
                </p:cNvPr>
                <p:cNvSpPr/>
                <p:nvPr/>
              </p:nvSpPr>
              <p:spPr>
                <a:xfrm rot="5400000">
                  <a:off x="5872383" y="3563273"/>
                  <a:ext cx="1407329" cy="1406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69" name="Oval 68">
                  <a:extLst>
                    <a:ext uri="{FF2B5EF4-FFF2-40B4-BE49-F238E27FC236}">
                      <a16:creationId xmlns:a16="http://schemas.microsoft.com/office/drawing/2014/main" id="{F6C8A1E5-E5EF-2A77-0190-28F5681C5950}"/>
                    </a:ext>
                  </a:extLst>
                </p:cNvPr>
                <p:cNvSpPr/>
                <p:nvPr/>
              </p:nvSpPr>
              <p:spPr>
                <a:xfrm rot="5400000">
                  <a:off x="5968639" y="3659294"/>
                  <a:ext cx="1214818" cy="1214818"/>
                </a:xfrm>
                <a:prstGeom prst="ellipse">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grpSp>
        </p:grpSp>
        <p:grpSp>
          <p:nvGrpSpPr>
            <p:cNvPr id="18" name="Group 17">
              <a:extLst>
                <a:ext uri="{FF2B5EF4-FFF2-40B4-BE49-F238E27FC236}">
                  <a16:creationId xmlns:a16="http://schemas.microsoft.com/office/drawing/2014/main" id="{B0B0BDD5-3F4E-E341-929A-F616DEB881B0}"/>
                </a:ext>
              </a:extLst>
            </p:cNvPr>
            <p:cNvGrpSpPr/>
            <p:nvPr/>
          </p:nvGrpSpPr>
          <p:grpSpPr>
            <a:xfrm>
              <a:off x="4107403" y="2214560"/>
              <a:ext cx="3795366" cy="4491040"/>
              <a:chOff x="249973" y="2214560"/>
              <a:chExt cx="3795366" cy="4491040"/>
            </a:xfrm>
          </p:grpSpPr>
          <p:grpSp>
            <p:nvGrpSpPr>
              <p:cNvPr id="51" name="Group 50">
                <a:extLst>
                  <a:ext uri="{FF2B5EF4-FFF2-40B4-BE49-F238E27FC236}">
                    <a16:creationId xmlns:a16="http://schemas.microsoft.com/office/drawing/2014/main" id="{4DC81DD5-4C02-354C-E63A-CAECB6634D72}"/>
                  </a:ext>
                </a:extLst>
              </p:cNvPr>
              <p:cNvGrpSpPr/>
              <p:nvPr/>
            </p:nvGrpSpPr>
            <p:grpSpPr>
              <a:xfrm>
                <a:off x="249973" y="2979420"/>
                <a:ext cx="3758326" cy="3726180"/>
                <a:chOff x="259498" y="2979420"/>
                <a:chExt cx="3758326" cy="3726180"/>
              </a:xfrm>
            </p:grpSpPr>
            <p:sp>
              <p:nvSpPr>
                <p:cNvPr id="59" name="Oval 58">
                  <a:extLst>
                    <a:ext uri="{FF2B5EF4-FFF2-40B4-BE49-F238E27FC236}">
                      <a16:creationId xmlns:a16="http://schemas.microsoft.com/office/drawing/2014/main" id="{C7216C66-CF61-2014-70DA-6F23CDA62D28}"/>
                    </a:ext>
                  </a:extLst>
                </p:cNvPr>
                <p:cNvSpPr/>
                <p:nvPr/>
              </p:nvSpPr>
              <p:spPr>
                <a:xfrm>
                  <a:off x="259498"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60" name="Oval 59">
                  <a:extLst>
                    <a:ext uri="{FF2B5EF4-FFF2-40B4-BE49-F238E27FC236}">
                      <a16:creationId xmlns:a16="http://schemas.microsoft.com/office/drawing/2014/main" id="{48157ABF-5BB1-E97E-3DEE-9B62B4F585C3}"/>
                    </a:ext>
                  </a:extLst>
                </p:cNvPr>
                <p:cNvSpPr/>
                <p:nvPr/>
              </p:nvSpPr>
              <p:spPr>
                <a:xfrm>
                  <a:off x="3111937"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61" name="Rectangle 60">
                  <a:extLst>
                    <a:ext uri="{FF2B5EF4-FFF2-40B4-BE49-F238E27FC236}">
                      <a16:creationId xmlns:a16="http://schemas.microsoft.com/office/drawing/2014/main" id="{72796B0F-CC1B-E8A3-709C-E3A863539D20}"/>
                    </a:ext>
                  </a:extLst>
                </p:cNvPr>
                <p:cNvSpPr/>
                <p:nvPr/>
              </p:nvSpPr>
              <p:spPr>
                <a:xfrm>
                  <a:off x="474684" y="2989670"/>
                  <a:ext cx="3327954" cy="3417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52" name="Freeform 75">
                <a:extLst>
                  <a:ext uri="{FF2B5EF4-FFF2-40B4-BE49-F238E27FC236}">
                    <a16:creationId xmlns:a16="http://schemas.microsoft.com/office/drawing/2014/main" id="{C4ACD256-15C2-D45E-94FB-1C2887F3A6BF}"/>
                  </a:ext>
                </a:extLst>
              </p:cNvPr>
              <p:cNvSpPr/>
              <p:nvPr/>
            </p:nvSpPr>
            <p:spPr>
              <a:xfrm>
                <a:off x="457200" y="2869118"/>
                <a:ext cx="3391722" cy="450252"/>
              </a:xfrm>
              <a:custGeom>
                <a:avLst/>
                <a:gdLst>
                  <a:gd name="connsiteX0" fmla="*/ 0 w 3391722"/>
                  <a:gd name="connsiteY0" fmla="*/ 0 h 450252"/>
                  <a:gd name="connsiteX1" fmla="*/ 3391722 w 3391722"/>
                  <a:gd name="connsiteY1" fmla="*/ 0 h 450252"/>
                  <a:gd name="connsiteX2" fmla="*/ 3189622 w 3391722"/>
                  <a:gd name="connsiteY2" fmla="*/ 450252 h 450252"/>
                  <a:gd name="connsiteX3" fmla="*/ 0 w 3391722"/>
                  <a:gd name="connsiteY3" fmla="*/ 450252 h 450252"/>
                </a:gdLst>
                <a:ahLst/>
                <a:cxnLst>
                  <a:cxn ang="0">
                    <a:pos x="connsiteX0" y="connsiteY0"/>
                  </a:cxn>
                  <a:cxn ang="0">
                    <a:pos x="connsiteX1" y="connsiteY1"/>
                  </a:cxn>
                  <a:cxn ang="0">
                    <a:pos x="connsiteX2" y="connsiteY2"/>
                  </a:cxn>
                  <a:cxn ang="0">
                    <a:pos x="connsiteX3" y="connsiteY3"/>
                  </a:cxn>
                </a:cxnLst>
                <a:rect l="l" t="t" r="r" b="b"/>
                <a:pathLst>
                  <a:path w="3391722" h="450252">
                    <a:moveTo>
                      <a:pt x="0" y="0"/>
                    </a:moveTo>
                    <a:lnTo>
                      <a:pt x="3391722" y="0"/>
                    </a:lnTo>
                    <a:lnTo>
                      <a:pt x="3189622" y="450252"/>
                    </a:lnTo>
                    <a:lnTo>
                      <a:pt x="0" y="45025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Our Solution</a:t>
                </a:r>
              </a:p>
            </p:txBody>
          </p:sp>
          <p:sp>
            <p:nvSpPr>
              <p:cNvPr id="53" name="Freeform 76">
                <a:extLst>
                  <a:ext uri="{FF2B5EF4-FFF2-40B4-BE49-F238E27FC236}">
                    <a16:creationId xmlns:a16="http://schemas.microsoft.com/office/drawing/2014/main" id="{E315ED81-6959-160A-21AE-A56889D03707}"/>
                  </a:ext>
                </a:extLst>
              </p:cNvPr>
              <p:cNvSpPr/>
              <p:nvPr/>
            </p:nvSpPr>
            <p:spPr>
              <a:xfrm>
                <a:off x="3674878" y="2869118"/>
                <a:ext cx="293672" cy="450252"/>
              </a:xfrm>
              <a:custGeom>
                <a:avLst/>
                <a:gdLst>
                  <a:gd name="connsiteX0" fmla="*/ 214991 w 312404"/>
                  <a:gd name="connsiteY0" fmla="*/ 0 h 478971"/>
                  <a:gd name="connsiteX1" fmla="*/ 312404 w 312404"/>
                  <a:gd name="connsiteY1" fmla="*/ 0 h 478971"/>
                  <a:gd name="connsiteX2" fmla="*/ 97413 w 312404"/>
                  <a:gd name="connsiteY2" fmla="*/ 478971 h 478971"/>
                  <a:gd name="connsiteX3" fmla="*/ 0 w 312404"/>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312404" h="478971">
                    <a:moveTo>
                      <a:pt x="214991" y="0"/>
                    </a:moveTo>
                    <a:lnTo>
                      <a:pt x="312404" y="0"/>
                    </a:lnTo>
                    <a:lnTo>
                      <a:pt x="97413" y="478971"/>
                    </a:lnTo>
                    <a:lnTo>
                      <a:pt x="0" y="478971"/>
                    </a:lnTo>
                    <a:close/>
                  </a:path>
                </a:pathLst>
              </a:custGeom>
              <a:solidFill>
                <a:srgbClr val="0A4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54" name="Freeform 77">
                <a:extLst>
                  <a:ext uri="{FF2B5EF4-FFF2-40B4-BE49-F238E27FC236}">
                    <a16:creationId xmlns:a16="http://schemas.microsoft.com/office/drawing/2014/main" id="{EA809839-51B0-AE2E-6EF4-BFDCF4D95331}"/>
                  </a:ext>
                </a:extLst>
              </p:cNvPr>
              <p:cNvSpPr/>
              <p:nvPr/>
            </p:nvSpPr>
            <p:spPr>
              <a:xfrm>
                <a:off x="3794506" y="2869118"/>
                <a:ext cx="250833" cy="450252"/>
              </a:xfrm>
              <a:custGeom>
                <a:avLst/>
                <a:gdLst>
                  <a:gd name="connsiteX0" fmla="*/ 214991 w 266833"/>
                  <a:gd name="connsiteY0" fmla="*/ 0 h 478971"/>
                  <a:gd name="connsiteX1" fmla="*/ 266833 w 266833"/>
                  <a:gd name="connsiteY1" fmla="*/ 0 h 478971"/>
                  <a:gd name="connsiteX2" fmla="*/ 51842 w 266833"/>
                  <a:gd name="connsiteY2" fmla="*/ 478971 h 478971"/>
                  <a:gd name="connsiteX3" fmla="*/ 0 w 266833"/>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66833" h="478971">
                    <a:moveTo>
                      <a:pt x="214991" y="0"/>
                    </a:moveTo>
                    <a:lnTo>
                      <a:pt x="266833" y="0"/>
                    </a:lnTo>
                    <a:lnTo>
                      <a:pt x="51842" y="478971"/>
                    </a:lnTo>
                    <a:lnTo>
                      <a:pt x="0" y="478971"/>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55" name="Group 54">
                <a:extLst>
                  <a:ext uri="{FF2B5EF4-FFF2-40B4-BE49-F238E27FC236}">
                    <a16:creationId xmlns:a16="http://schemas.microsoft.com/office/drawing/2014/main" id="{AD6189CF-A59B-E1D8-CC26-A8C4207DA993}"/>
                  </a:ext>
                </a:extLst>
              </p:cNvPr>
              <p:cNvGrpSpPr/>
              <p:nvPr/>
            </p:nvGrpSpPr>
            <p:grpSpPr>
              <a:xfrm>
                <a:off x="443714" y="2214560"/>
                <a:ext cx="1102778" cy="1190482"/>
                <a:chOff x="5806015" y="3563038"/>
                <a:chExt cx="1540548" cy="1663072"/>
              </a:xfrm>
            </p:grpSpPr>
            <p:sp>
              <p:nvSpPr>
                <p:cNvPr id="56" name="Oval 55">
                  <a:extLst>
                    <a:ext uri="{FF2B5EF4-FFF2-40B4-BE49-F238E27FC236}">
                      <a16:creationId xmlns:a16="http://schemas.microsoft.com/office/drawing/2014/main" id="{A14F0CA3-8648-BDAF-77AD-E93C55E09D32}"/>
                    </a:ext>
                  </a:extLst>
                </p:cNvPr>
                <p:cNvSpPr/>
                <p:nvPr/>
              </p:nvSpPr>
              <p:spPr>
                <a:xfrm rot="5400000">
                  <a:off x="5802256" y="3681804"/>
                  <a:ext cx="1548065" cy="1540548"/>
                </a:xfrm>
                <a:prstGeom prst="ellipse">
                  <a:avLst/>
                </a:prstGeom>
                <a:solidFill>
                  <a:schemeClr val="tx2">
                    <a:lumMod val="10000"/>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57" name="Oval 56">
                  <a:extLst>
                    <a:ext uri="{FF2B5EF4-FFF2-40B4-BE49-F238E27FC236}">
                      <a16:creationId xmlns:a16="http://schemas.microsoft.com/office/drawing/2014/main" id="{DCC44C1C-6FE9-3612-2AC9-B73856582A1C}"/>
                    </a:ext>
                  </a:extLst>
                </p:cNvPr>
                <p:cNvSpPr/>
                <p:nvPr/>
              </p:nvSpPr>
              <p:spPr>
                <a:xfrm rot="5400000">
                  <a:off x="5872383" y="3563273"/>
                  <a:ext cx="1407329" cy="1406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58" name="Oval 57">
                  <a:extLst>
                    <a:ext uri="{FF2B5EF4-FFF2-40B4-BE49-F238E27FC236}">
                      <a16:creationId xmlns:a16="http://schemas.microsoft.com/office/drawing/2014/main" id="{21F70EC1-B2E7-D498-4EB9-402C42C3852F}"/>
                    </a:ext>
                  </a:extLst>
                </p:cNvPr>
                <p:cNvSpPr/>
                <p:nvPr/>
              </p:nvSpPr>
              <p:spPr>
                <a:xfrm rot="5400000">
                  <a:off x="5968639" y="3659294"/>
                  <a:ext cx="1214818" cy="121481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grpSp>
        </p:grpSp>
        <p:grpSp>
          <p:nvGrpSpPr>
            <p:cNvPr id="19" name="Group 18">
              <a:extLst>
                <a:ext uri="{FF2B5EF4-FFF2-40B4-BE49-F238E27FC236}">
                  <a16:creationId xmlns:a16="http://schemas.microsoft.com/office/drawing/2014/main" id="{D4B71BEF-CA74-6175-4A3D-30ABADA0F21F}"/>
                </a:ext>
              </a:extLst>
            </p:cNvPr>
            <p:cNvGrpSpPr/>
            <p:nvPr/>
          </p:nvGrpSpPr>
          <p:grpSpPr>
            <a:xfrm>
              <a:off x="7964834" y="2214560"/>
              <a:ext cx="3795366" cy="4491040"/>
              <a:chOff x="249973" y="2214560"/>
              <a:chExt cx="3795366" cy="4491040"/>
            </a:xfrm>
          </p:grpSpPr>
          <p:grpSp>
            <p:nvGrpSpPr>
              <p:cNvPr id="20" name="Group 19">
                <a:extLst>
                  <a:ext uri="{FF2B5EF4-FFF2-40B4-BE49-F238E27FC236}">
                    <a16:creationId xmlns:a16="http://schemas.microsoft.com/office/drawing/2014/main" id="{AE886DE7-85CA-CB98-8D0A-B98DFEED36E0}"/>
                  </a:ext>
                </a:extLst>
              </p:cNvPr>
              <p:cNvGrpSpPr/>
              <p:nvPr/>
            </p:nvGrpSpPr>
            <p:grpSpPr>
              <a:xfrm>
                <a:off x="249973" y="2979420"/>
                <a:ext cx="3758326" cy="3726180"/>
                <a:chOff x="259498" y="2979420"/>
                <a:chExt cx="3758326" cy="3726180"/>
              </a:xfrm>
            </p:grpSpPr>
            <p:sp>
              <p:nvSpPr>
                <p:cNvPr id="34" name="Oval 33">
                  <a:extLst>
                    <a:ext uri="{FF2B5EF4-FFF2-40B4-BE49-F238E27FC236}">
                      <a16:creationId xmlns:a16="http://schemas.microsoft.com/office/drawing/2014/main" id="{B28664CA-291B-6494-EC0D-A5907B81B76A}"/>
                    </a:ext>
                  </a:extLst>
                </p:cNvPr>
                <p:cNvSpPr/>
                <p:nvPr/>
              </p:nvSpPr>
              <p:spPr>
                <a:xfrm>
                  <a:off x="259498"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49" name="Oval 48">
                  <a:extLst>
                    <a:ext uri="{FF2B5EF4-FFF2-40B4-BE49-F238E27FC236}">
                      <a16:creationId xmlns:a16="http://schemas.microsoft.com/office/drawing/2014/main" id="{0C7D5F43-1FA3-BA5A-8F9A-6523FFA96B17}"/>
                    </a:ext>
                  </a:extLst>
                </p:cNvPr>
                <p:cNvSpPr/>
                <p:nvPr/>
              </p:nvSpPr>
              <p:spPr>
                <a:xfrm>
                  <a:off x="3111937" y="2979420"/>
                  <a:ext cx="905887" cy="3726180"/>
                </a:xfrm>
                <a:prstGeom prst="ellipse">
                  <a:avLst/>
                </a:prstGeom>
                <a:solidFill>
                  <a:schemeClr val="tx2">
                    <a:lumMod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Georgia"/>
                    <a:ea typeface="+mn-ea"/>
                    <a:cs typeface="+mn-cs"/>
                  </a:endParaRPr>
                </a:p>
              </p:txBody>
            </p:sp>
            <p:sp>
              <p:nvSpPr>
                <p:cNvPr id="50" name="Rectangle 49">
                  <a:extLst>
                    <a:ext uri="{FF2B5EF4-FFF2-40B4-BE49-F238E27FC236}">
                      <a16:creationId xmlns:a16="http://schemas.microsoft.com/office/drawing/2014/main" id="{AE2121A4-C3E9-C3A1-8920-F5668B1C2EB4}"/>
                    </a:ext>
                  </a:extLst>
                </p:cNvPr>
                <p:cNvSpPr/>
                <p:nvPr/>
              </p:nvSpPr>
              <p:spPr>
                <a:xfrm>
                  <a:off x="474684" y="2989670"/>
                  <a:ext cx="3327954" cy="3417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sp>
            <p:nvSpPr>
              <p:cNvPr id="21" name="Freeform 87">
                <a:extLst>
                  <a:ext uri="{FF2B5EF4-FFF2-40B4-BE49-F238E27FC236}">
                    <a16:creationId xmlns:a16="http://schemas.microsoft.com/office/drawing/2014/main" id="{94E756EC-8478-1A61-2EDE-B38B7D5F7CFC}"/>
                  </a:ext>
                </a:extLst>
              </p:cNvPr>
              <p:cNvSpPr/>
              <p:nvPr/>
            </p:nvSpPr>
            <p:spPr>
              <a:xfrm>
                <a:off x="457200" y="2869118"/>
                <a:ext cx="3391722" cy="450252"/>
              </a:xfrm>
              <a:custGeom>
                <a:avLst/>
                <a:gdLst>
                  <a:gd name="connsiteX0" fmla="*/ 0 w 3391722"/>
                  <a:gd name="connsiteY0" fmla="*/ 0 h 450252"/>
                  <a:gd name="connsiteX1" fmla="*/ 3391722 w 3391722"/>
                  <a:gd name="connsiteY1" fmla="*/ 0 h 450252"/>
                  <a:gd name="connsiteX2" fmla="*/ 3189622 w 3391722"/>
                  <a:gd name="connsiteY2" fmla="*/ 450252 h 450252"/>
                  <a:gd name="connsiteX3" fmla="*/ 0 w 3391722"/>
                  <a:gd name="connsiteY3" fmla="*/ 450252 h 450252"/>
                </a:gdLst>
                <a:ahLst/>
                <a:cxnLst>
                  <a:cxn ang="0">
                    <a:pos x="connsiteX0" y="connsiteY0"/>
                  </a:cxn>
                  <a:cxn ang="0">
                    <a:pos x="connsiteX1" y="connsiteY1"/>
                  </a:cxn>
                  <a:cxn ang="0">
                    <a:pos x="connsiteX2" y="connsiteY2"/>
                  </a:cxn>
                  <a:cxn ang="0">
                    <a:pos x="connsiteX3" y="connsiteY3"/>
                  </a:cxn>
                </a:cxnLst>
                <a:rect l="l" t="t" r="r" b="b"/>
                <a:pathLst>
                  <a:path w="3391722" h="450252">
                    <a:moveTo>
                      <a:pt x="0" y="0"/>
                    </a:moveTo>
                    <a:lnTo>
                      <a:pt x="3391722" y="0"/>
                    </a:lnTo>
                    <a:lnTo>
                      <a:pt x="3189622" y="450252"/>
                    </a:lnTo>
                    <a:lnTo>
                      <a:pt x="0" y="450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87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Impact</a:t>
                </a:r>
              </a:p>
            </p:txBody>
          </p:sp>
          <p:sp>
            <p:nvSpPr>
              <p:cNvPr id="26" name="Freeform 88">
                <a:extLst>
                  <a:ext uri="{FF2B5EF4-FFF2-40B4-BE49-F238E27FC236}">
                    <a16:creationId xmlns:a16="http://schemas.microsoft.com/office/drawing/2014/main" id="{3711E2AD-B316-9753-DAF8-460D37B8E338}"/>
                  </a:ext>
                </a:extLst>
              </p:cNvPr>
              <p:cNvSpPr/>
              <p:nvPr/>
            </p:nvSpPr>
            <p:spPr>
              <a:xfrm>
                <a:off x="3674878" y="2869118"/>
                <a:ext cx="293672" cy="450252"/>
              </a:xfrm>
              <a:custGeom>
                <a:avLst/>
                <a:gdLst>
                  <a:gd name="connsiteX0" fmla="*/ 214991 w 312404"/>
                  <a:gd name="connsiteY0" fmla="*/ 0 h 478971"/>
                  <a:gd name="connsiteX1" fmla="*/ 312404 w 312404"/>
                  <a:gd name="connsiteY1" fmla="*/ 0 h 478971"/>
                  <a:gd name="connsiteX2" fmla="*/ 97413 w 312404"/>
                  <a:gd name="connsiteY2" fmla="*/ 478971 h 478971"/>
                  <a:gd name="connsiteX3" fmla="*/ 0 w 312404"/>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312404" h="478971">
                    <a:moveTo>
                      <a:pt x="214991" y="0"/>
                    </a:moveTo>
                    <a:lnTo>
                      <a:pt x="312404" y="0"/>
                    </a:lnTo>
                    <a:lnTo>
                      <a:pt x="97413" y="478971"/>
                    </a:lnTo>
                    <a:lnTo>
                      <a:pt x="0" y="478971"/>
                    </a:lnTo>
                    <a:close/>
                  </a:path>
                </a:pathLst>
              </a:custGeom>
              <a:solidFill>
                <a:srgbClr val="FF85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sp>
            <p:nvSpPr>
              <p:cNvPr id="27" name="Freeform 89">
                <a:extLst>
                  <a:ext uri="{FF2B5EF4-FFF2-40B4-BE49-F238E27FC236}">
                    <a16:creationId xmlns:a16="http://schemas.microsoft.com/office/drawing/2014/main" id="{432D84AE-5A5F-AAEF-4DF2-6A7E74544E6F}"/>
                  </a:ext>
                </a:extLst>
              </p:cNvPr>
              <p:cNvSpPr/>
              <p:nvPr/>
            </p:nvSpPr>
            <p:spPr>
              <a:xfrm>
                <a:off x="3794506" y="2869118"/>
                <a:ext cx="250833" cy="450252"/>
              </a:xfrm>
              <a:custGeom>
                <a:avLst/>
                <a:gdLst>
                  <a:gd name="connsiteX0" fmla="*/ 214991 w 266833"/>
                  <a:gd name="connsiteY0" fmla="*/ 0 h 478971"/>
                  <a:gd name="connsiteX1" fmla="*/ 266833 w 266833"/>
                  <a:gd name="connsiteY1" fmla="*/ 0 h 478971"/>
                  <a:gd name="connsiteX2" fmla="*/ 51842 w 266833"/>
                  <a:gd name="connsiteY2" fmla="*/ 478971 h 478971"/>
                  <a:gd name="connsiteX3" fmla="*/ 0 w 266833"/>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66833" h="478971">
                    <a:moveTo>
                      <a:pt x="214991" y="0"/>
                    </a:moveTo>
                    <a:lnTo>
                      <a:pt x="266833" y="0"/>
                    </a:lnTo>
                    <a:lnTo>
                      <a:pt x="51842" y="478971"/>
                    </a:lnTo>
                    <a:lnTo>
                      <a:pt x="0" y="478971"/>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28" name="Group 27">
                <a:extLst>
                  <a:ext uri="{FF2B5EF4-FFF2-40B4-BE49-F238E27FC236}">
                    <a16:creationId xmlns:a16="http://schemas.microsoft.com/office/drawing/2014/main" id="{DB36B7BF-6E98-2626-9C7F-77F539F4CCD0}"/>
                  </a:ext>
                </a:extLst>
              </p:cNvPr>
              <p:cNvGrpSpPr/>
              <p:nvPr/>
            </p:nvGrpSpPr>
            <p:grpSpPr>
              <a:xfrm>
                <a:off x="443714" y="2214560"/>
                <a:ext cx="1102778" cy="1190482"/>
                <a:chOff x="5806015" y="3563038"/>
                <a:chExt cx="1540548" cy="1663072"/>
              </a:xfrm>
            </p:grpSpPr>
            <p:sp>
              <p:nvSpPr>
                <p:cNvPr id="29" name="Oval 28">
                  <a:extLst>
                    <a:ext uri="{FF2B5EF4-FFF2-40B4-BE49-F238E27FC236}">
                      <a16:creationId xmlns:a16="http://schemas.microsoft.com/office/drawing/2014/main" id="{EAC43E0E-A03B-8404-F36D-C6CA1C9B3D7C}"/>
                    </a:ext>
                  </a:extLst>
                </p:cNvPr>
                <p:cNvSpPr/>
                <p:nvPr/>
              </p:nvSpPr>
              <p:spPr>
                <a:xfrm rot="5400000">
                  <a:off x="5802256" y="3681804"/>
                  <a:ext cx="1548065" cy="1540548"/>
                </a:xfrm>
                <a:prstGeom prst="ellipse">
                  <a:avLst/>
                </a:prstGeom>
                <a:solidFill>
                  <a:schemeClr val="tx2">
                    <a:lumMod val="10000"/>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31" name="Oval 30">
                  <a:extLst>
                    <a:ext uri="{FF2B5EF4-FFF2-40B4-BE49-F238E27FC236}">
                      <a16:creationId xmlns:a16="http://schemas.microsoft.com/office/drawing/2014/main" id="{BBF664AF-71BF-CB8D-4981-C10C84939ACD}"/>
                    </a:ext>
                  </a:extLst>
                </p:cNvPr>
                <p:cNvSpPr/>
                <p:nvPr/>
              </p:nvSpPr>
              <p:spPr>
                <a:xfrm rot="5400000">
                  <a:off x="5872383" y="3563273"/>
                  <a:ext cx="1407329" cy="1406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sp>
              <p:nvSpPr>
                <p:cNvPr id="32" name="Oval 31">
                  <a:extLst>
                    <a:ext uri="{FF2B5EF4-FFF2-40B4-BE49-F238E27FC236}">
                      <a16:creationId xmlns:a16="http://schemas.microsoft.com/office/drawing/2014/main" id="{55805948-1276-636A-F21B-64D7110F8FF7}"/>
                    </a:ext>
                  </a:extLst>
                </p:cNvPr>
                <p:cNvSpPr/>
                <p:nvPr/>
              </p:nvSpPr>
              <p:spPr>
                <a:xfrm rot="5400000">
                  <a:off x="5968639" y="3659294"/>
                  <a:ext cx="1214818" cy="1214818"/>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a:ea typeface="+mn-ea"/>
                    <a:cs typeface="+mn-cs"/>
                  </a:endParaRPr>
                </a:p>
              </p:txBody>
            </p:sp>
          </p:grpSp>
        </p:grpSp>
      </p:grpSp>
      <p:sp>
        <p:nvSpPr>
          <p:cNvPr id="101" name="Freeform 106">
            <a:extLst>
              <a:ext uri="{FF2B5EF4-FFF2-40B4-BE49-F238E27FC236}">
                <a16:creationId xmlns:a16="http://schemas.microsoft.com/office/drawing/2014/main" id="{9E489C9A-B87E-9BDF-AA39-BAACB1D08A12}"/>
              </a:ext>
            </a:extLst>
          </p:cNvPr>
          <p:cNvSpPr/>
          <p:nvPr/>
        </p:nvSpPr>
        <p:spPr>
          <a:xfrm>
            <a:off x="10585560" y="0"/>
            <a:ext cx="1294999" cy="2691815"/>
          </a:xfrm>
          <a:custGeom>
            <a:avLst/>
            <a:gdLst>
              <a:gd name="connsiteX0" fmla="*/ 1238140 w 1327040"/>
              <a:gd name="connsiteY0" fmla="*/ 0 h 2758417"/>
              <a:gd name="connsiteX1" fmla="*/ 1327040 w 1327040"/>
              <a:gd name="connsiteY1" fmla="*/ 0 h 2758417"/>
              <a:gd name="connsiteX2" fmla="*/ 88900 w 1327040"/>
              <a:gd name="connsiteY2" fmla="*/ 2758417 h 2758417"/>
              <a:gd name="connsiteX3" fmla="*/ 0 w 1327040"/>
              <a:gd name="connsiteY3" fmla="*/ 2758417 h 2758417"/>
            </a:gdLst>
            <a:ahLst/>
            <a:cxnLst>
              <a:cxn ang="0">
                <a:pos x="connsiteX0" y="connsiteY0"/>
              </a:cxn>
              <a:cxn ang="0">
                <a:pos x="connsiteX1" y="connsiteY1"/>
              </a:cxn>
              <a:cxn ang="0">
                <a:pos x="connsiteX2" y="connsiteY2"/>
              </a:cxn>
              <a:cxn ang="0">
                <a:pos x="connsiteX3" y="connsiteY3"/>
              </a:cxn>
            </a:cxnLst>
            <a:rect l="l" t="t" r="r" b="b"/>
            <a:pathLst>
              <a:path w="1327040" h="2758417">
                <a:moveTo>
                  <a:pt x="1238140" y="0"/>
                </a:moveTo>
                <a:lnTo>
                  <a:pt x="1327040" y="0"/>
                </a:lnTo>
                <a:lnTo>
                  <a:pt x="88900" y="2758417"/>
                </a:lnTo>
                <a:lnTo>
                  <a:pt x="0" y="2758417"/>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102" name="Straight Connector 101">
            <a:extLst>
              <a:ext uri="{FF2B5EF4-FFF2-40B4-BE49-F238E27FC236}">
                <a16:creationId xmlns:a16="http://schemas.microsoft.com/office/drawing/2014/main" id="{DE1F1E88-8149-81AE-6AF0-6DA72212AF34}"/>
              </a:ext>
            </a:extLst>
          </p:cNvPr>
          <p:cNvCxnSpPr/>
          <p:nvPr/>
        </p:nvCxnSpPr>
        <p:spPr>
          <a:xfrm flipH="1">
            <a:off x="11026140" y="0"/>
            <a:ext cx="654151" cy="1457364"/>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03" name="Group 4">
            <a:extLst>
              <a:ext uri="{FF2B5EF4-FFF2-40B4-BE49-F238E27FC236}">
                <a16:creationId xmlns:a16="http://schemas.microsoft.com/office/drawing/2014/main" id="{1E8C901A-3138-35B7-90CE-86DE5949F307}"/>
              </a:ext>
            </a:extLst>
          </p:cNvPr>
          <p:cNvGrpSpPr>
            <a:grpSpLocks noChangeAspect="1"/>
          </p:cNvGrpSpPr>
          <p:nvPr/>
        </p:nvGrpSpPr>
        <p:grpSpPr bwMode="auto">
          <a:xfrm>
            <a:off x="800922" y="2518012"/>
            <a:ext cx="394517" cy="400577"/>
            <a:chOff x="-2029" y="-98"/>
            <a:chExt cx="3841" cy="3900"/>
          </a:xfrm>
          <a:solidFill>
            <a:schemeClr val="accent2"/>
          </a:solidFill>
        </p:grpSpPr>
        <p:sp>
          <p:nvSpPr>
            <p:cNvPr id="105" name="Freeform 6">
              <a:extLst>
                <a:ext uri="{FF2B5EF4-FFF2-40B4-BE49-F238E27FC236}">
                  <a16:creationId xmlns:a16="http://schemas.microsoft.com/office/drawing/2014/main" id="{DC212AD4-8ED3-C317-59AF-D1037A200C15}"/>
                </a:ext>
              </a:extLst>
            </p:cNvPr>
            <p:cNvSpPr>
              <a:spLocks noEditPoints="1"/>
            </p:cNvSpPr>
            <p:nvPr/>
          </p:nvSpPr>
          <p:spPr bwMode="auto">
            <a:xfrm>
              <a:off x="-2029" y="-98"/>
              <a:ext cx="3201" cy="3196"/>
            </a:xfrm>
            <a:custGeom>
              <a:avLst/>
              <a:gdLst>
                <a:gd name="T0" fmla="*/ 238 w 3201"/>
                <a:gd name="T1" fmla="*/ 206 h 3196"/>
                <a:gd name="T2" fmla="*/ 128 w 3201"/>
                <a:gd name="T3" fmla="*/ 447 h 3196"/>
                <a:gd name="T4" fmla="*/ 452 w 3201"/>
                <a:gd name="T5" fmla="*/ 1414 h 3196"/>
                <a:gd name="T6" fmla="*/ 597 w 3201"/>
                <a:gd name="T7" fmla="*/ 1162 h 3196"/>
                <a:gd name="T8" fmla="*/ 884 w 3201"/>
                <a:gd name="T9" fmla="*/ 1086 h 3196"/>
                <a:gd name="T10" fmla="*/ 1136 w 3201"/>
                <a:gd name="T11" fmla="*/ 1232 h 3196"/>
                <a:gd name="T12" fmla="*/ 1216 w 3201"/>
                <a:gd name="T13" fmla="*/ 1472 h 3196"/>
                <a:gd name="T14" fmla="*/ 1542 w 3201"/>
                <a:gd name="T15" fmla="*/ 1100 h 3196"/>
                <a:gd name="T16" fmla="*/ 1626 w 3201"/>
                <a:gd name="T17" fmla="*/ 1066 h 3196"/>
                <a:gd name="T18" fmla="*/ 1846 w 3201"/>
                <a:gd name="T19" fmla="*/ 1059 h 3196"/>
                <a:gd name="T20" fmla="*/ 1981 w 3201"/>
                <a:gd name="T21" fmla="*/ 873 h 3196"/>
                <a:gd name="T22" fmla="*/ 1910 w 3201"/>
                <a:gd name="T23" fmla="*/ 651 h 3196"/>
                <a:gd name="T24" fmla="*/ 1693 w 3201"/>
                <a:gd name="T25" fmla="*/ 579 h 3196"/>
                <a:gd name="T26" fmla="*/ 1563 w 3201"/>
                <a:gd name="T27" fmla="*/ 591 h 3196"/>
                <a:gd name="T28" fmla="*/ 448 w 3201"/>
                <a:gd name="T29" fmla="*/ 0 h 3196"/>
                <a:gd name="T30" fmla="*/ 3009 w 3201"/>
                <a:gd name="T31" fmla="*/ 80 h 3196"/>
                <a:gd name="T32" fmla="*/ 3187 w 3201"/>
                <a:gd name="T33" fmla="*/ 337 h 3196"/>
                <a:gd name="T34" fmla="*/ 3175 w 3201"/>
                <a:gd name="T35" fmla="*/ 1652 h 3196"/>
                <a:gd name="T36" fmla="*/ 2625 w 3201"/>
                <a:gd name="T37" fmla="*/ 1728 h 3196"/>
                <a:gd name="T38" fmla="*/ 2601 w 3201"/>
                <a:gd name="T39" fmla="*/ 1580 h 3196"/>
                <a:gd name="T40" fmla="*/ 3073 w 3201"/>
                <a:gd name="T41" fmla="*/ 447 h 3196"/>
                <a:gd name="T42" fmla="*/ 2963 w 3201"/>
                <a:gd name="T43" fmla="*/ 206 h 3196"/>
                <a:gd name="T44" fmla="*/ 1665 w 3201"/>
                <a:gd name="T45" fmla="*/ 128 h 3196"/>
                <a:gd name="T46" fmla="*/ 1878 w 3201"/>
                <a:gd name="T47" fmla="*/ 478 h 3196"/>
                <a:gd name="T48" fmla="*/ 2083 w 3201"/>
                <a:gd name="T49" fmla="*/ 683 h 3196"/>
                <a:gd name="T50" fmla="*/ 2083 w 3201"/>
                <a:gd name="T51" fmla="*/ 981 h 3196"/>
                <a:gd name="T52" fmla="*/ 1878 w 3201"/>
                <a:gd name="T53" fmla="*/ 1186 h 3196"/>
                <a:gd name="T54" fmla="*/ 1665 w 3201"/>
                <a:gd name="T55" fmla="*/ 1536 h 3196"/>
                <a:gd name="T56" fmla="*/ 2135 w 3201"/>
                <a:gd name="T57" fmla="*/ 1577 h 3196"/>
                <a:gd name="T58" fmla="*/ 2112 w 3201"/>
                <a:gd name="T59" fmla="*/ 1728 h 3196"/>
                <a:gd name="T60" fmla="*/ 2212 w 3201"/>
                <a:gd name="T61" fmla="*/ 1930 h 3196"/>
                <a:gd name="T62" fmla="*/ 2200 w 3201"/>
                <a:gd name="T63" fmla="*/ 2074 h 3196"/>
                <a:gd name="T64" fmla="*/ 2012 w 3201"/>
                <a:gd name="T65" fmla="*/ 1870 h 3196"/>
                <a:gd name="T66" fmla="*/ 1665 w 3201"/>
                <a:gd name="T67" fmla="*/ 1664 h 3196"/>
                <a:gd name="T68" fmla="*/ 1623 w 3201"/>
                <a:gd name="T69" fmla="*/ 2194 h 3196"/>
                <a:gd name="T70" fmla="*/ 1472 w 3201"/>
                <a:gd name="T71" fmla="*/ 2171 h 3196"/>
                <a:gd name="T72" fmla="*/ 1277 w 3201"/>
                <a:gd name="T73" fmla="*/ 2262 h 3196"/>
                <a:gd name="T74" fmla="*/ 1220 w 3201"/>
                <a:gd name="T75" fmla="*/ 2470 h 3196"/>
                <a:gd name="T76" fmla="*/ 1336 w 3201"/>
                <a:gd name="T77" fmla="*/ 2644 h 3196"/>
                <a:gd name="T78" fmla="*/ 1164 w 3201"/>
                <a:gd name="T79" fmla="*/ 2658 h 3196"/>
                <a:gd name="T80" fmla="*/ 1092 w 3201"/>
                <a:gd name="T81" fmla="*/ 2375 h 3196"/>
                <a:gd name="T82" fmla="*/ 1238 w 3201"/>
                <a:gd name="T83" fmla="*/ 2123 h 3196"/>
                <a:gd name="T84" fmla="*/ 1504 w 3201"/>
                <a:gd name="T85" fmla="*/ 2044 h 3196"/>
                <a:gd name="T86" fmla="*/ 1083 w 3201"/>
                <a:gd name="T87" fmla="*/ 1648 h 3196"/>
                <a:gd name="T88" fmla="*/ 1080 w 3201"/>
                <a:gd name="T89" fmla="*/ 1529 h 3196"/>
                <a:gd name="T90" fmla="*/ 1027 w 3201"/>
                <a:gd name="T91" fmla="*/ 1300 h 3196"/>
                <a:gd name="T92" fmla="*/ 838 w 3201"/>
                <a:gd name="T93" fmla="*/ 1210 h 3196"/>
                <a:gd name="T94" fmla="*/ 640 w 3201"/>
                <a:gd name="T95" fmla="*/ 1297 h 3196"/>
                <a:gd name="T96" fmla="*/ 577 w 3201"/>
                <a:gd name="T97" fmla="*/ 1497 h 3196"/>
                <a:gd name="T98" fmla="*/ 586 w 3201"/>
                <a:gd name="T99" fmla="*/ 1640 h 3196"/>
                <a:gd name="T100" fmla="*/ 131 w 3201"/>
                <a:gd name="T101" fmla="*/ 2794 h 3196"/>
                <a:gd name="T102" fmla="*/ 274 w 3201"/>
                <a:gd name="T103" fmla="*/ 3016 h 3196"/>
                <a:gd name="T104" fmla="*/ 1152 w 3201"/>
                <a:gd name="T105" fmla="*/ 3196 h 3196"/>
                <a:gd name="T106" fmla="*/ 193 w 3201"/>
                <a:gd name="T107" fmla="*/ 3115 h 3196"/>
                <a:gd name="T108" fmla="*/ 14 w 3201"/>
                <a:gd name="T109" fmla="*/ 2858 h 3196"/>
                <a:gd name="T110" fmla="*/ 31 w 3201"/>
                <a:gd name="T111" fmla="*/ 286 h 3196"/>
                <a:gd name="T112" fmla="*/ 238 w 3201"/>
                <a:gd name="T113" fmla="*/ 52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1" h="3196">
                  <a:moveTo>
                    <a:pt x="448" y="128"/>
                  </a:moveTo>
                  <a:lnTo>
                    <a:pt x="401" y="131"/>
                  </a:lnTo>
                  <a:lnTo>
                    <a:pt x="356" y="141"/>
                  </a:lnTo>
                  <a:lnTo>
                    <a:pt x="313" y="157"/>
                  </a:lnTo>
                  <a:lnTo>
                    <a:pt x="274" y="179"/>
                  </a:lnTo>
                  <a:lnTo>
                    <a:pt x="238" y="206"/>
                  </a:lnTo>
                  <a:lnTo>
                    <a:pt x="207" y="238"/>
                  </a:lnTo>
                  <a:lnTo>
                    <a:pt x="180" y="273"/>
                  </a:lnTo>
                  <a:lnTo>
                    <a:pt x="157" y="312"/>
                  </a:lnTo>
                  <a:lnTo>
                    <a:pt x="142" y="355"/>
                  </a:lnTo>
                  <a:lnTo>
                    <a:pt x="131" y="400"/>
                  </a:lnTo>
                  <a:lnTo>
                    <a:pt x="128" y="447"/>
                  </a:lnTo>
                  <a:lnTo>
                    <a:pt x="128" y="1530"/>
                  </a:lnTo>
                  <a:lnTo>
                    <a:pt x="453" y="1530"/>
                  </a:lnTo>
                  <a:lnTo>
                    <a:pt x="449" y="1502"/>
                  </a:lnTo>
                  <a:lnTo>
                    <a:pt x="448" y="1472"/>
                  </a:lnTo>
                  <a:lnTo>
                    <a:pt x="448" y="1466"/>
                  </a:lnTo>
                  <a:lnTo>
                    <a:pt x="452" y="1414"/>
                  </a:lnTo>
                  <a:lnTo>
                    <a:pt x="461" y="1365"/>
                  </a:lnTo>
                  <a:lnTo>
                    <a:pt x="478" y="1317"/>
                  </a:lnTo>
                  <a:lnTo>
                    <a:pt x="500" y="1274"/>
                  </a:lnTo>
                  <a:lnTo>
                    <a:pt x="528" y="1232"/>
                  </a:lnTo>
                  <a:lnTo>
                    <a:pt x="561" y="1195"/>
                  </a:lnTo>
                  <a:lnTo>
                    <a:pt x="597" y="1162"/>
                  </a:lnTo>
                  <a:lnTo>
                    <a:pt x="639" y="1135"/>
                  </a:lnTo>
                  <a:lnTo>
                    <a:pt x="683" y="1113"/>
                  </a:lnTo>
                  <a:lnTo>
                    <a:pt x="730" y="1096"/>
                  </a:lnTo>
                  <a:lnTo>
                    <a:pt x="780" y="1086"/>
                  </a:lnTo>
                  <a:lnTo>
                    <a:pt x="832" y="1083"/>
                  </a:lnTo>
                  <a:lnTo>
                    <a:pt x="884" y="1086"/>
                  </a:lnTo>
                  <a:lnTo>
                    <a:pt x="935" y="1096"/>
                  </a:lnTo>
                  <a:lnTo>
                    <a:pt x="982" y="1113"/>
                  </a:lnTo>
                  <a:lnTo>
                    <a:pt x="1026" y="1135"/>
                  </a:lnTo>
                  <a:lnTo>
                    <a:pt x="1067" y="1162"/>
                  </a:lnTo>
                  <a:lnTo>
                    <a:pt x="1104" y="1195"/>
                  </a:lnTo>
                  <a:lnTo>
                    <a:pt x="1136" y="1232"/>
                  </a:lnTo>
                  <a:lnTo>
                    <a:pt x="1164" y="1274"/>
                  </a:lnTo>
                  <a:lnTo>
                    <a:pt x="1186" y="1317"/>
                  </a:lnTo>
                  <a:lnTo>
                    <a:pt x="1202" y="1365"/>
                  </a:lnTo>
                  <a:lnTo>
                    <a:pt x="1213" y="1414"/>
                  </a:lnTo>
                  <a:lnTo>
                    <a:pt x="1216" y="1466"/>
                  </a:lnTo>
                  <a:lnTo>
                    <a:pt x="1216" y="1472"/>
                  </a:lnTo>
                  <a:lnTo>
                    <a:pt x="1215" y="1502"/>
                  </a:lnTo>
                  <a:lnTo>
                    <a:pt x="1212" y="1530"/>
                  </a:lnTo>
                  <a:lnTo>
                    <a:pt x="1536" y="1530"/>
                  </a:lnTo>
                  <a:lnTo>
                    <a:pt x="1536" y="1126"/>
                  </a:lnTo>
                  <a:lnTo>
                    <a:pt x="1538" y="1113"/>
                  </a:lnTo>
                  <a:lnTo>
                    <a:pt x="1542" y="1100"/>
                  </a:lnTo>
                  <a:lnTo>
                    <a:pt x="1550" y="1085"/>
                  </a:lnTo>
                  <a:lnTo>
                    <a:pt x="1563" y="1073"/>
                  </a:lnTo>
                  <a:lnTo>
                    <a:pt x="1577" y="1065"/>
                  </a:lnTo>
                  <a:lnTo>
                    <a:pt x="1593" y="1062"/>
                  </a:lnTo>
                  <a:lnTo>
                    <a:pt x="1609" y="1062"/>
                  </a:lnTo>
                  <a:lnTo>
                    <a:pt x="1626" y="1066"/>
                  </a:lnTo>
                  <a:lnTo>
                    <a:pt x="1659" y="1078"/>
                  </a:lnTo>
                  <a:lnTo>
                    <a:pt x="1693" y="1085"/>
                  </a:lnTo>
                  <a:lnTo>
                    <a:pt x="1729" y="1088"/>
                  </a:lnTo>
                  <a:lnTo>
                    <a:pt x="1770" y="1084"/>
                  </a:lnTo>
                  <a:lnTo>
                    <a:pt x="1809" y="1075"/>
                  </a:lnTo>
                  <a:lnTo>
                    <a:pt x="1846" y="1059"/>
                  </a:lnTo>
                  <a:lnTo>
                    <a:pt x="1880" y="1039"/>
                  </a:lnTo>
                  <a:lnTo>
                    <a:pt x="1910" y="1013"/>
                  </a:lnTo>
                  <a:lnTo>
                    <a:pt x="1935" y="984"/>
                  </a:lnTo>
                  <a:lnTo>
                    <a:pt x="1956" y="949"/>
                  </a:lnTo>
                  <a:lnTo>
                    <a:pt x="1971" y="913"/>
                  </a:lnTo>
                  <a:lnTo>
                    <a:pt x="1981" y="873"/>
                  </a:lnTo>
                  <a:lnTo>
                    <a:pt x="1984" y="832"/>
                  </a:lnTo>
                  <a:lnTo>
                    <a:pt x="1981" y="791"/>
                  </a:lnTo>
                  <a:lnTo>
                    <a:pt x="1971" y="752"/>
                  </a:lnTo>
                  <a:lnTo>
                    <a:pt x="1956" y="714"/>
                  </a:lnTo>
                  <a:lnTo>
                    <a:pt x="1935" y="681"/>
                  </a:lnTo>
                  <a:lnTo>
                    <a:pt x="1910" y="651"/>
                  </a:lnTo>
                  <a:lnTo>
                    <a:pt x="1880" y="625"/>
                  </a:lnTo>
                  <a:lnTo>
                    <a:pt x="1846" y="605"/>
                  </a:lnTo>
                  <a:lnTo>
                    <a:pt x="1809" y="589"/>
                  </a:lnTo>
                  <a:lnTo>
                    <a:pt x="1770" y="579"/>
                  </a:lnTo>
                  <a:lnTo>
                    <a:pt x="1729" y="576"/>
                  </a:lnTo>
                  <a:lnTo>
                    <a:pt x="1693" y="579"/>
                  </a:lnTo>
                  <a:lnTo>
                    <a:pt x="1659" y="586"/>
                  </a:lnTo>
                  <a:lnTo>
                    <a:pt x="1626" y="598"/>
                  </a:lnTo>
                  <a:lnTo>
                    <a:pt x="1614" y="601"/>
                  </a:lnTo>
                  <a:lnTo>
                    <a:pt x="1601" y="602"/>
                  </a:lnTo>
                  <a:lnTo>
                    <a:pt x="1580" y="600"/>
                  </a:lnTo>
                  <a:lnTo>
                    <a:pt x="1563" y="591"/>
                  </a:lnTo>
                  <a:lnTo>
                    <a:pt x="1549" y="576"/>
                  </a:lnTo>
                  <a:lnTo>
                    <a:pt x="1539" y="559"/>
                  </a:lnTo>
                  <a:lnTo>
                    <a:pt x="1536" y="538"/>
                  </a:lnTo>
                  <a:lnTo>
                    <a:pt x="1536" y="128"/>
                  </a:lnTo>
                  <a:lnTo>
                    <a:pt x="448" y="128"/>
                  </a:lnTo>
                  <a:close/>
                  <a:moveTo>
                    <a:pt x="448" y="0"/>
                  </a:moveTo>
                  <a:lnTo>
                    <a:pt x="2752" y="0"/>
                  </a:lnTo>
                  <a:lnTo>
                    <a:pt x="2809" y="3"/>
                  </a:lnTo>
                  <a:lnTo>
                    <a:pt x="2862" y="13"/>
                  </a:lnTo>
                  <a:lnTo>
                    <a:pt x="2914" y="30"/>
                  </a:lnTo>
                  <a:lnTo>
                    <a:pt x="2963" y="52"/>
                  </a:lnTo>
                  <a:lnTo>
                    <a:pt x="3009" y="80"/>
                  </a:lnTo>
                  <a:lnTo>
                    <a:pt x="3051" y="112"/>
                  </a:lnTo>
                  <a:lnTo>
                    <a:pt x="3087" y="150"/>
                  </a:lnTo>
                  <a:lnTo>
                    <a:pt x="3120" y="192"/>
                  </a:lnTo>
                  <a:lnTo>
                    <a:pt x="3148" y="237"/>
                  </a:lnTo>
                  <a:lnTo>
                    <a:pt x="3170" y="286"/>
                  </a:lnTo>
                  <a:lnTo>
                    <a:pt x="3187" y="337"/>
                  </a:lnTo>
                  <a:lnTo>
                    <a:pt x="3197" y="392"/>
                  </a:lnTo>
                  <a:lnTo>
                    <a:pt x="3201" y="447"/>
                  </a:lnTo>
                  <a:lnTo>
                    <a:pt x="3201" y="1600"/>
                  </a:lnTo>
                  <a:lnTo>
                    <a:pt x="3197" y="1620"/>
                  </a:lnTo>
                  <a:lnTo>
                    <a:pt x="3189" y="1638"/>
                  </a:lnTo>
                  <a:lnTo>
                    <a:pt x="3175" y="1652"/>
                  </a:lnTo>
                  <a:lnTo>
                    <a:pt x="3157" y="1661"/>
                  </a:lnTo>
                  <a:lnTo>
                    <a:pt x="3137" y="1664"/>
                  </a:lnTo>
                  <a:lnTo>
                    <a:pt x="2748" y="1664"/>
                  </a:lnTo>
                  <a:lnTo>
                    <a:pt x="2751" y="1696"/>
                  </a:lnTo>
                  <a:lnTo>
                    <a:pt x="2752" y="1728"/>
                  </a:lnTo>
                  <a:lnTo>
                    <a:pt x="2625" y="1728"/>
                  </a:lnTo>
                  <a:lnTo>
                    <a:pt x="2622" y="1694"/>
                  </a:lnTo>
                  <a:lnTo>
                    <a:pt x="2615" y="1659"/>
                  </a:lnTo>
                  <a:lnTo>
                    <a:pt x="2603" y="1626"/>
                  </a:lnTo>
                  <a:lnTo>
                    <a:pt x="2598" y="1613"/>
                  </a:lnTo>
                  <a:lnTo>
                    <a:pt x="2597" y="1600"/>
                  </a:lnTo>
                  <a:lnTo>
                    <a:pt x="2601" y="1580"/>
                  </a:lnTo>
                  <a:lnTo>
                    <a:pt x="2610" y="1562"/>
                  </a:lnTo>
                  <a:lnTo>
                    <a:pt x="2623" y="1548"/>
                  </a:lnTo>
                  <a:lnTo>
                    <a:pt x="2641" y="1540"/>
                  </a:lnTo>
                  <a:lnTo>
                    <a:pt x="2661" y="1536"/>
                  </a:lnTo>
                  <a:lnTo>
                    <a:pt x="3073" y="1536"/>
                  </a:lnTo>
                  <a:lnTo>
                    <a:pt x="3073" y="447"/>
                  </a:lnTo>
                  <a:lnTo>
                    <a:pt x="3069" y="400"/>
                  </a:lnTo>
                  <a:lnTo>
                    <a:pt x="3059" y="355"/>
                  </a:lnTo>
                  <a:lnTo>
                    <a:pt x="3043" y="312"/>
                  </a:lnTo>
                  <a:lnTo>
                    <a:pt x="3021" y="273"/>
                  </a:lnTo>
                  <a:lnTo>
                    <a:pt x="2994" y="238"/>
                  </a:lnTo>
                  <a:lnTo>
                    <a:pt x="2963" y="206"/>
                  </a:lnTo>
                  <a:lnTo>
                    <a:pt x="2926" y="179"/>
                  </a:lnTo>
                  <a:lnTo>
                    <a:pt x="2887" y="157"/>
                  </a:lnTo>
                  <a:lnTo>
                    <a:pt x="2845" y="141"/>
                  </a:lnTo>
                  <a:lnTo>
                    <a:pt x="2800" y="131"/>
                  </a:lnTo>
                  <a:lnTo>
                    <a:pt x="2752" y="128"/>
                  </a:lnTo>
                  <a:lnTo>
                    <a:pt x="1665" y="128"/>
                  </a:lnTo>
                  <a:lnTo>
                    <a:pt x="1665" y="453"/>
                  </a:lnTo>
                  <a:lnTo>
                    <a:pt x="1697" y="449"/>
                  </a:lnTo>
                  <a:lnTo>
                    <a:pt x="1729" y="447"/>
                  </a:lnTo>
                  <a:lnTo>
                    <a:pt x="1781" y="451"/>
                  </a:lnTo>
                  <a:lnTo>
                    <a:pt x="1830" y="462"/>
                  </a:lnTo>
                  <a:lnTo>
                    <a:pt x="1878" y="478"/>
                  </a:lnTo>
                  <a:lnTo>
                    <a:pt x="1923" y="501"/>
                  </a:lnTo>
                  <a:lnTo>
                    <a:pt x="1963" y="528"/>
                  </a:lnTo>
                  <a:lnTo>
                    <a:pt x="2000" y="560"/>
                  </a:lnTo>
                  <a:lnTo>
                    <a:pt x="2033" y="598"/>
                  </a:lnTo>
                  <a:lnTo>
                    <a:pt x="2060" y="638"/>
                  </a:lnTo>
                  <a:lnTo>
                    <a:pt x="2083" y="683"/>
                  </a:lnTo>
                  <a:lnTo>
                    <a:pt x="2099" y="730"/>
                  </a:lnTo>
                  <a:lnTo>
                    <a:pt x="2109" y="780"/>
                  </a:lnTo>
                  <a:lnTo>
                    <a:pt x="2112" y="832"/>
                  </a:lnTo>
                  <a:lnTo>
                    <a:pt x="2109" y="884"/>
                  </a:lnTo>
                  <a:lnTo>
                    <a:pt x="2099" y="934"/>
                  </a:lnTo>
                  <a:lnTo>
                    <a:pt x="2083" y="981"/>
                  </a:lnTo>
                  <a:lnTo>
                    <a:pt x="2060" y="1026"/>
                  </a:lnTo>
                  <a:lnTo>
                    <a:pt x="2033" y="1066"/>
                  </a:lnTo>
                  <a:lnTo>
                    <a:pt x="2000" y="1103"/>
                  </a:lnTo>
                  <a:lnTo>
                    <a:pt x="1963" y="1136"/>
                  </a:lnTo>
                  <a:lnTo>
                    <a:pt x="1923" y="1163"/>
                  </a:lnTo>
                  <a:lnTo>
                    <a:pt x="1878" y="1186"/>
                  </a:lnTo>
                  <a:lnTo>
                    <a:pt x="1830" y="1202"/>
                  </a:lnTo>
                  <a:lnTo>
                    <a:pt x="1781" y="1213"/>
                  </a:lnTo>
                  <a:lnTo>
                    <a:pt x="1729" y="1216"/>
                  </a:lnTo>
                  <a:lnTo>
                    <a:pt x="1697" y="1214"/>
                  </a:lnTo>
                  <a:lnTo>
                    <a:pt x="1665" y="1211"/>
                  </a:lnTo>
                  <a:lnTo>
                    <a:pt x="1665" y="1536"/>
                  </a:lnTo>
                  <a:lnTo>
                    <a:pt x="2075" y="1536"/>
                  </a:lnTo>
                  <a:lnTo>
                    <a:pt x="2088" y="1537"/>
                  </a:lnTo>
                  <a:lnTo>
                    <a:pt x="2101" y="1542"/>
                  </a:lnTo>
                  <a:lnTo>
                    <a:pt x="2116" y="1550"/>
                  </a:lnTo>
                  <a:lnTo>
                    <a:pt x="2127" y="1562"/>
                  </a:lnTo>
                  <a:lnTo>
                    <a:pt x="2135" y="1577"/>
                  </a:lnTo>
                  <a:lnTo>
                    <a:pt x="2139" y="1593"/>
                  </a:lnTo>
                  <a:lnTo>
                    <a:pt x="2139" y="1610"/>
                  </a:lnTo>
                  <a:lnTo>
                    <a:pt x="2135" y="1626"/>
                  </a:lnTo>
                  <a:lnTo>
                    <a:pt x="2122" y="1659"/>
                  </a:lnTo>
                  <a:lnTo>
                    <a:pt x="2114" y="1694"/>
                  </a:lnTo>
                  <a:lnTo>
                    <a:pt x="2112" y="1728"/>
                  </a:lnTo>
                  <a:lnTo>
                    <a:pt x="2116" y="1768"/>
                  </a:lnTo>
                  <a:lnTo>
                    <a:pt x="2125" y="1806"/>
                  </a:lnTo>
                  <a:lnTo>
                    <a:pt x="2139" y="1842"/>
                  </a:lnTo>
                  <a:lnTo>
                    <a:pt x="2158" y="1875"/>
                  </a:lnTo>
                  <a:lnTo>
                    <a:pt x="2183" y="1904"/>
                  </a:lnTo>
                  <a:lnTo>
                    <a:pt x="2212" y="1930"/>
                  </a:lnTo>
                  <a:lnTo>
                    <a:pt x="2243" y="1952"/>
                  </a:lnTo>
                  <a:lnTo>
                    <a:pt x="2279" y="1968"/>
                  </a:lnTo>
                  <a:lnTo>
                    <a:pt x="2317" y="1979"/>
                  </a:lnTo>
                  <a:lnTo>
                    <a:pt x="2292" y="2104"/>
                  </a:lnTo>
                  <a:lnTo>
                    <a:pt x="2245" y="2091"/>
                  </a:lnTo>
                  <a:lnTo>
                    <a:pt x="2200" y="2074"/>
                  </a:lnTo>
                  <a:lnTo>
                    <a:pt x="2158" y="2050"/>
                  </a:lnTo>
                  <a:lnTo>
                    <a:pt x="2120" y="2022"/>
                  </a:lnTo>
                  <a:lnTo>
                    <a:pt x="2086" y="1988"/>
                  </a:lnTo>
                  <a:lnTo>
                    <a:pt x="2056" y="1953"/>
                  </a:lnTo>
                  <a:lnTo>
                    <a:pt x="2032" y="1913"/>
                  </a:lnTo>
                  <a:lnTo>
                    <a:pt x="2012" y="1870"/>
                  </a:lnTo>
                  <a:lnTo>
                    <a:pt x="1997" y="1825"/>
                  </a:lnTo>
                  <a:lnTo>
                    <a:pt x="1988" y="1778"/>
                  </a:lnTo>
                  <a:lnTo>
                    <a:pt x="1984" y="1728"/>
                  </a:lnTo>
                  <a:lnTo>
                    <a:pt x="1985" y="1696"/>
                  </a:lnTo>
                  <a:lnTo>
                    <a:pt x="1990" y="1664"/>
                  </a:lnTo>
                  <a:lnTo>
                    <a:pt x="1665" y="1664"/>
                  </a:lnTo>
                  <a:lnTo>
                    <a:pt x="1665" y="2134"/>
                  </a:lnTo>
                  <a:lnTo>
                    <a:pt x="1662" y="2147"/>
                  </a:lnTo>
                  <a:lnTo>
                    <a:pt x="1659" y="2160"/>
                  </a:lnTo>
                  <a:lnTo>
                    <a:pt x="1651" y="2174"/>
                  </a:lnTo>
                  <a:lnTo>
                    <a:pt x="1638" y="2186"/>
                  </a:lnTo>
                  <a:lnTo>
                    <a:pt x="1623" y="2194"/>
                  </a:lnTo>
                  <a:lnTo>
                    <a:pt x="1608" y="2198"/>
                  </a:lnTo>
                  <a:lnTo>
                    <a:pt x="1591" y="2198"/>
                  </a:lnTo>
                  <a:lnTo>
                    <a:pt x="1575" y="2193"/>
                  </a:lnTo>
                  <a:lnTo>
                    <a:pt x="1542" y="2181"/>
                  </a:lnTo>
                  <a:lnTo>
                    <a:pt x="1507" y="2174"/>
                  </a:lnTo>
                  <a:lnTo>
                    <a:pt x="1472" y="2171"/>
                  </a:lnTo>
                  <a:lnTo>
                    <a:pt x="1434" y="2174"/>
                  </a:lnTo>
                  <a:lnTo>
                    <a:pt x="1399" y="2183"/>
                  </a:lnTo>
                  <a:lnTo>
                    <a:pt x="1364" y="2196"/>
                  </a:lnTo>
                  <a:lnTo>
                    <a:pt x="1332" y="2213"/>
                  </a:lnTo>
                  <a:lnTo>
                    <a:pt x="1303" y="2236"/>
                  </a:lnTo>
                  <a:lnTo>
                    <a:pt x="1277" y="2262"/>
                  </a:lnTo>
                  <a:lnTo>
                    <a:pt x="1255" y="2291"/>
                  </a:lnTo>
                  <a:lnTo>
                    <a:pt x="1238" y="2326"/>
                  </a:lnTo>
                  <a:lnTo>
                    <a:pt x="1225" y="2361"/>
                  </a:lnTo>
                  <a:lnTo>
                    <a:pt x="1217" y="2398"/>
                  </a:lnTo>
                  <a:lnTo>
                    <a:pt x="1216" y="2433"/>
                  </a:lnTo>
                  <a:lnTo>
                    <a:pt x="1220" y="2470"/>
                  </a:lnTo>
                  <a:lnTo>
                    <a:pt x="1228" y="2504"/>
                  </a:lnTo>
                  <a:lnTo>
                    <a:pt x="1241" y="2538"/>
                  </a:lnTo>
                  <a:lnTo>
                    <a:pt x="1259" y="2568"/>
                  </a:lnTo>
                  <a:lnTo>
                    <a:pt x="1280" y="2597"/>
                  </a:lnTo>
                  <a:lnTo>
                    <a:pt x="1306" y="2623"/>
                  </a:lnTo>
                  <a:lnTo>
                    <a:pt x="1336" y="2644"/>
                  </a:lnTo>
                  <a:lnTo>
                    <a:pt x="1370" y="2662"/>
                  </a:lnTo>
                  <a:lnTo>
                    <a:pt x="1318" y="2779"/>
                  </a:lnTo>
                  <a:lnTo>
                    <a:pt x="1274" y="2757"/>
                  </a:lnTo>
                  <a:lnTo>
                    <a:pt x="1233" y="2728"/>
                  </a:lnTo>
                  <a:lnTo>
                    <a:pt x="1196" y="2695"/>
                  </a:lnTo>
                  <a:lnTo>
                    <a:pt x="1164" y="2658"/>
                  </a:lnTo>
                  <a:lnTo>
                    <a:pt x="1138" y="2617"/>
                  </a:lnTo>
                  <a:lnTo>
                    <a:pt x="1117" y="2573"/>
                  </a:lnTo>
                  <a:lnTo>
                    <a:pt x="1102" y="2526"/>
                  </a:lnTo>
                  <a:lnTo>
                    <a:pt x="1091" y="2477"/>
                  </a:lnTo>
                  <a:lnTo>
                    <a:pt x="1089" y="2428"/>
                  </a:lnTo>
                  <a:lnTo>
                    <a:pt x="1092" y="2375"/>
                  </a:lnTo>
                  <a:lnTo>
                    <a:pt x="1102" y="2325"/>
                  </a:lnTo>
                  <a:lnTo>
                    <a:pt x="1118" y="2277"/>
                  </a:lnTo>
                  <a:lnTo>
                    <a:pt x="1141" y="2233"/>
                  </a:lnTo>
                  <a:lnTo>
                    <a:pt x="1168" y="2192"/>
                  </a:lnTo>
                  <a:lnTo>
                    <a:pt x="1201" y="2155"/>
                  </a:lnTo>
                  <a:lnTo>
                    <a:pt x="1238" y="2123"/>
                  </a:lnTo>
                  <a:lnTo>
                    <a:pt x="1278" y="2096"/>
                  </a:lnTo>
                  <a:lnTo>
                    <a:pt x="1323" y="2074"/>
                  </a:lnTo>
                  <a:lnTo>
                    <a:pt x="1370" y="2057"/>
                  </a:lnTo>
                  <a:lnTo>
                    <a:pt x="1420" y="2046"/>
                  </a:lnTo>
                  <a:lnTo>
                    <a:pt x="1472" y="2043"/>
                  </a:lnTo>
                  <a:lnTo>
                    <a:pt x="1504" y="2044"/>
                  </a:lnTo>
                  <a:lnTo>
                    <a:pt x="1536" y="2049"/>
                  </a:lnTo>
                  <a:lnTo>
                    <a:pt x="1536" y="1664"/>
                  </a:lnTo>
                  <a:lnTo>
                    <a:pt x="1125" y="1664"/>
                  </a:lnTo>
                  <a:lnTo>
                    <a:pt x="1111" y="1663"/>
                  </a:lnTo>
                  <a:lnTo>
                    <a:pt x="1098" y="1658"/>
                  </a:lnTo>
                  <a:lnTo>
                    <a:pt x="1083" y="1648"/>
                  </a:lnTo>
                  <a:lnTo>
                    <a:pt x="1072" y="1636"/>
                  </a:lnTo>
                  <a:lnTo>
                    <a:pt x="1064" y="1620"/>
                  </a:lnTo>
                  <a:lnTo>
                    <a:pt x="1060" y="1604"/>
                  </a:lnTo>
                  <a:lnTo>
                    <a:pt x="1061" y="1586"/>
                  </a:lnTo>
                  <a:lnTo>
                    <a:pt x="1066" y="1569"/>
                  </a:lnTo>
                  <a:lnTo>
                    <a:pt x="1080" y="1529"/>
                  </a:lnTo>
                  <a:lnTo>
                    <a:pt x="1087" y="1488"/>
                  </a:lnTo>
                  <a:lnTo>
                    <a:pt x="1087" y="1445"/>
                  </a:lnTo>
                  <a:lnTo>
                    <a:pt x="1080" y="1404"/>
                  </a:lnTo>
                  <a:lnTo>
                    <a:pt x="1066" y="1363"/>
                  </a:lnTo>
                  <a:lnTo>
                    <a:pt x="1048" y="1329"/>
                  </a:lnTo>
                  <a:lnTo>
                    <a:pt x="1027" y="1300"/>
                  </a:lnTo>
                  <a:lnTo>
                    <a:pt x="1001" y="1274"/>
                  </a:lnTo>
                  <a:lnTo>
                    <a:pt x="973" y="1252"/>
                  </a:lnTo>
                  <a:lnTo>
                    <a:pt x="942" y="1234"/>
                  </a:lnTo>
                  <a:lnTo>
                    <a:pt x="909" y="1221"/>
                  </a:lnTo>
                  <a:lnTo>
                    <a:pt x="873" y="1213"/>
                  </a:lnTo>
                  <a:lnTo>
                    <a:pt x="838" y="1210"/>
                  </a:lnTo>
                  <a:lnTo>
                    <a:pt x="801" y="1212"/>
                  </a:lnTo>
                  <a:lnTo>
                    <a:pt x="764" y="1219"/>
                  </a:lnTo>
                  <a:lnTo>
                    <a:pt x="729" y="1232"/>
                  </a:lnTo>
                  <a:lnTo>
                    <a:pt x="696" y="1250"/>
                  </a:lnTo>
                  <a:lnTo>
                    <a:pt x="666" y="1271"/>
                  </a:lnTo>
                  <a:lnTo>
                    <a:pt x="640" y="1297"/>
                  </a:lnTo>
                  <a:lnTo>
                    <a:pt x="618" y="1326"/>
                  </a:lnTo>
                  <a:lnTo>
                    <a:pt x="601" y="1356"/>
                  </a:lnTo>
                  <a:lnTo>
                    <a:pt x="588" y="1391"/>
                  </a:lnTo>
                  <a:lnTo>
                    <a:pt x="580" y="1425"/>
                  </a:lnTo>
                  <a:lnTo>
                    <a:pt x="576" y="1461"/>
                  </a:lnTo>
                  <a:lnTo>
                    <a:pt x="577" y="1497"/>
                  </a:lnTo>
                  <a:lnTo>
                    <a:pt x="586" y="1534"/>
                  </a:lnTo>
                  <a:lnTo>
                    <a:pt x="597" y="1569"/>
                  </a:lnTo>
                  <a:lnTo>
                    <a:pt x="602" y="1591"/>
                  </a:lnTo>
                  <a:lnTo>
                    <a:pt x="602" y="1608"/>
                  </a:lnTo>
                  <a:lnTo>
                    <a:pt x="596" y="1626"/>
                  </a:lnTo>
                  <a:lnTo>
                    <a:pt x="586" y="1640"/>
                  </a:lnTo>
                  <a:lnTo>
                    <a:pt x="573" y="1652"/>
                  </a:lnTo>
                  <a:lnTo>
                    <a:pt x="557" y="1661"/>
                  </a:lnTo>
                  <a:lnTo>
                    <a:pt x="539" y="1664"/>
                  </a:lnTo>
                  <a:lnTo>
                    <a:pt x="128" y="1664"/>
                  </a:lnTo>
                  <a:lnTo>
                    <a:pt x="128" y="2747"/>
                  </a:lnTo>
                  <a:lnTo>
                    <a:pt x="131" y="2794"/>
                  </a:lnTo>
                  <a:lnTo>
                    <a:pt x="142" y="2839"/>
                  </a:lnTo>
                  <a:lnTo>
                    <a:pt x="157" y="2882"/>
                  </a:lnTo>
                  <a:lnTo>
                    <a:pt x="180" y="2922"/>
                  </a:lnTo>
                  <a:lnTo>
                    <a:pt x="207" y="2958"/>
                  </a:lnTo>
                  <a:lnTo>
                    <a:pt x="238" y="2989"/>
                  </a:lnTo>
                  <a:lnTo>
                    <a:pt x="274" y="3016"/>
                  </a:lnTo>
                  <a:lnTo>
                    <a:pt x="313" y="3038"/>
                  </a:lnTo>
                  <a:lnTo>
                    <a:pt x="356" y="3054"/>
                  </a:lnTo>
                  <a:lnTo>
                    <a:pt x="401" y="3064"/>
                  </a:lnTo>
                  <a:lnTo>
                    <a:pt x="448" y="3068"/>
                  </a:lnTo>
                  <a:lnTo>
                    <a:pt x="1152" y="3068"/>
                  </a:lnTo>
                  <a:lnTo>
                    <a:pt x="1152" y="3196"/>
                  </a:lnTo>
                  <a:lnTo>
                    <a:pt x="448" y="3196"/>
                  </a:lnTo>
                  <a:lnTo>
                    <a:pt x="392" y="3192"/>
                  </a:lnTo>
                  <a:lnTo>
                    <a:pt x="338" y="3182"/>
                  </a:lnTo>
                  <a:lnTo>
                    <a:pt x="286" y="3165"/>
                  </a:lnTo>
                  <a:lnTo>
                    <a:pt x="238" y="3144"/>
                  </a:lnTo>
                  <a:lnTo>
                    <a:pt x="193" y="3115"/>
                  </a:lnTo>
                  <a:lnTo>
                    <a:pt x="150" y="3082"/>
                  </a:lnTo>
                  <a:lnTo>
                    <a:pt x="113" y="3045"/>
                  </a:lnTo>
                  <a:lnTo>
                    <a:pt x="80" y="3004"/>
                  </a:lnTo>
                  <a:lnTo>
                    <a:pt x="53" y="2958"/>
                  </a:lnTo>
                  <a:lnTo>
                    <a:pt x="31" y="2909"/>
                  </a:lnTo>
                  <a:lnTo>
                    <a:pt x="14" y="2858"/>
                  </a:lnTo>
                  <a:lnTo>
                    <a:pt x="3" y="2804"/>
                  </a:lnTo>
                  <a:lnTo>
                    <a:pt x="0" y="2747"/>
                  </a:lnTo>
                  <a:lnTo>
                    <a:pt x="0" y="447"/>
                  </a:lnTo>
                  <a:lnTo>
                    <a:pt x="3" y="392"/>
                  </a:lnTo>
                  <a:lnTo>
                    <a:pt x="14" y="337"/>
                  </a:lnTo>
                  <a:lnTo>
                    <a:pt x="31" y="286"/>
                  </a:lnTo>
                  <a:lnTo>
                    <a:pt x="53" y="237"/>
                  </a:lnTo>
                  <a:lnTo>
                    <a:pt x="80" y="192"/>
                  </a:lnTo>
                  <a:lnTo>
                    <a:pt x="113" y="150"/>
                  </a:lnTo>
                  <a:lnTo>
                    <a:pt x="150" y="112"/>
                  </a:lnTo>
                  <a:lnTo>
                    <a:pt x="193" y="80"/>
                  </a:lnTo>
                  <a:lnTo>
                    <a:pt x="238" y="52"/>
                  </a:lnTo>
                  <a:lnTo>
                    <a:pt x="286" y="30"/>
                  </a:lnTo>
                  <a:lnTo>
                    <a:pt x="338" y="13"/>
                  </a:lnTo>
                  <a:lnTo>
                    <a:pt x="392" y="3"/>
                  </a:lnTo>
                  <a:lnTo>
                    <a:pt x="4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06" name="Freeform 7">
              <a:extLst>
                <a:ext uri="{FF2B5EF4-FFF2-40B4-BE49-F238E27FC236}">
                  <a16:creationId xmlns:a16="http://schemas.microsoft.com/office/drawing/2014/main" id="{9BF958AF-64A5-56B5-701B-59A062B25C6F}"/>
                </a:ext>
              </a:extLst>
            </p:cNvPr>
            <p:cNvSpPr>
              <a:spLocks noEditPoints="1"/>
            </p:cNvSpPr>
            <p:nvPr/>
          </p:nvSpPr>
          <p:spPr bwMode="auto">
            <a:xfrm>
              <a:off x="-782" y="1689"/>
              <a:ext cx="2594" cy="2113"/>
            </a:xfrm>
            <a:custGeom>
              <a:avLst/>
              <a:gdLst>
                <a:gd name="T0" fmla="*/ 1351 w 2594"/>
                <a:gd name="T1" fmla="*/ 366 h 2113"/>
                <a:gd name="T2" fmla="*/ 1336 w 2594"/>
                <a:gd name="T3" fmla="*/ 593 h 2113"/>
                <a:gd name="T4" fmla="*/ 1198 w 2594"/>
                <a:gd name="T5" fmla="*/ 771 h 2113"/>
                <a:gd name="T6" fmla="*/ 1002 w 2594"/>
                <a:gd name="T7" fmla="*/ 839 h 2113"/>
                <a:gd name="T8" fmla="*/ 782 w 2594"/>
                <a:gd name="T9" fmla="*/ 786 h 2113"/>
                <a:gd name="T10" fmla="*/ 631 w 2594"/>
                <a:gd name="T11" fmla="*/ 619 h 2113"/>
                <a:gd name="T12" fmla="*/ 466 w 2594"/>
                <a:gd name="T13" fmla="*/ 1102 h 2113"/>
                <a:gd name="T14" fmla="*/ 420 w 2594"/>
                <a:gd name="T15" fmla="*/ 1174 h 2113"/>
                <a:gd name="T16" fmla="*/ 266 w 2594"/>
                <a:gd name="T17" fmla="*/ 1206 h 2113"/>
                <a:gd name="T18" fmla="*/ 150 w 2594"/>
                <a:gd name="T19" fmla="*/ 1337 h 2113"/>
                <a:gd name="T20" fmla="*/ 146 w 2594"/>
                <a:gd name="T21" fmla="*/ 1512 h 2113"/>
                <a:gd name="T22" fmla="*/ 262 w 2594"/>
                <a:gd name="T23" fmla="*/ 1654 h 2113"/>
                <a:gd name="T24" fmla="*/ 434 w 2594"/>
                <a:gd name="T25" fmla="*/ 1683 h 2113"/>
                <a:gd name="T26" fmla="*/ 578 w 2594"/>
                <a:gd name="T27" fmla="*/ 1608 h 2113"/>
                <a:gd name="T28" fmla="*/ 638 w 2594"/>
                <a:gd name="T29" fmla="*/ 1606 h 2113"/>
                <a:gd name="T30" fmla="*/ 1696 w 2594"/>
                <a:gd name="T31" fmla="*/ 1625 h 2113"/>
                <a:gd name="T32" fmla="*/ 1435 w 2594"/>
                <a:gd name="T33" fmla="*/ 1328 h 2113"/>
                <a:gd name="T34" fmla="*/ 1451 w 2594"/>
                <a:gd name="T35" fmla="*/ 1161 h 2113"/>
                <a:gd name="T36" fmla="*/ 1585 w 2594"/>
                <a:gd name="T37" fmla="*/ 1051 h 2113"/>
                <a:gd name="T38" fmla="*/ 1751 w 2594"/>
                <a:gd name="T39" fmla="*/ 1067 h 2113"/>
                <a:gd name="T40" fmla="*/ 2015 w 2594"/>
                <a:gd name="T41" fmla="*/ 1242 h 2113"/>
                <a:gd name="T42" fmla="*/ 1663 w 2594"/>
                <a:gd name="T43" fmla="*/ 1 h 2113"/>
                <a:gd name="T44" fmla="*/ 1918 w 2594"/>
                <a:gd name="T45" fmla="*/ 594 h 2113"/>
                <a:gd name="T46" fmla="*/ 2567 w 2594"/>
                <a:gd name="T47" fmla="*/ 1099 h 2113"/>
                <a:gd name="T48" fmla="*/ 2466 w 2594"/>
                <a:gd name="T49" fmla="*/ 2055 h 2113"/>
                <a:gd name="T50" fmla="*/ 2428 w 2594"/>
                <a:gd name="T51" fmla="*/ 1113 h 2113"/>
                <a:gd name="T52" fmla="*/ 2132 w 2594"/>
                <a:gd name="T53" fmla="*/ 1173 h 2113"/>
                <a:gd name="T54" fmla="*/ 2123 w 2594"/>
                <a:gd name="T55" fmla="*/ 1423 h 2113"/>
                <a:gd name="T56" fmla="*/ 1684 w 2594"/>
                <a:gd name="T57" fmla="*/ 1177 h 2113"/>
                <a:gd name="T58" fmla="*/ 1589 w 2594"/>
                <a:gd name="T59" fmla="*/ 1194 h 2113"/>
                <a:gd name="T60" fmla="*/ 1561 w 2594"/>
                <a:gd name="T61" fmla="*/ 1294 h 2113"/>
                <a:gd name="T62" fmla="*/ 1824 w 2594"/>
                <a:gd name="T63" fmla="*/ 1584 h 2113"/>
                <a:gd name="T64" fmla="*/ 1878 w 2594"/>
                <a:gd name="T65" fmla="*/ 1774 h 2113"/>
                <a:gd name="T66" fmla="*/ 2053 w 2594"/>
                <a:gd name="T67" fmla="*/ 1907 h 2113"/>
                <a:gd name="T68" fmla="*/ 2045 w 2594"/>
                <a:gd name="T69" fmla="*/ 2037 h 2113"/>
                <a:gd name="T70" fmla="*/ 1831 w 2594"/>
                <a:gd name="T71" fmla="*/ 1920 h 2113"/>
                <a:gd name="T72" fmla="*/ 1531 w 2594"/>
                <a:gd name="T73" fmla="*/ 1824 h 2113"/>
                <a:gd name="T74" fmla="*/ 1653 w 2594"/>
                <a:gd name="T75" fmla="*/ 1930 h 2113"/>
                <a:gd name="T76" fmla="*/ 1460 w 2594"/>
                <a:gd name="T77" fmla="*/ 1948 h 2113"/>
                <a:gd name="T78" fmla="*/ 760 w 2594"/>
                <a:gd name="T79" fmla="*/ 2113 h 2113"/>
                <a:gd name="T80" fmla="*/ 694 w 2594"/>
                <a:gd name="T81" fmla="*/ 2072 h 2113"/>
                <a:gd name="T82" fmla="*/ 427 w 2594"/>
                <a:gd name="T83" fmla="*/ 1816 h 2113"/>
                <a:gd name="T84" fmla="*/ 205 w 2594"/>
                <a:gd name="T85" fmla="*/ 1773 h 2113"/>
                <a:gd name="T86" fmla="*/ 45 w 2594"/>
                <a:gd name="T87" fmla="*/ 1611 h 2113"/>
                <a:gd name="T88" fmla="*/ 4 w 2594"/>
                <a:gd name="T89" fmla="*/ 1382 h 2113"/>
                <a:gd name="T90" fmla="*/ 97 w 2594"/>
                <a:gd name="T91" fmla="*/ 1178 h 2113"/>
                <a:gd name="T92" fmla="*/ 282 w 2594"/>
                <a:gd name="T93" fmla="*/ 1062 h 2113"/>
                <a:gd name="T94" fmla="*/ 155 w 2594"/>
                <a:gd name="T95" fmla="*/ 579 h 2113"/>
                <a:gd name="T96" fmla="*/ 649 w 2594"/>
                <a:gd name="T97" fmla="*/ 375 h 2113"/>
                <a:gd name="T98" fmla="*/ 720 w 2594"/>
                <a:gd name="T99" fmla="*/ 422 h 2113"/>
                <a:gd name="T100" fmla="*/ 754 w 2594"/>
                <a:gd name="T101" fmla="*/ 580 h 2113"/>
                <a:gd name="T102" fmla="*/ 889 w 2594"/>
                <a:gd name="T103" fmla="*/ 696 h 2113"/>
                <a:gd name="T104" fmla="*/ 1067 w 2594"/>
                <a:gd name="T105" fmla="*/ 696 h 2113"/>
                <a:gd name="T106" fmla="*/ 1202 w 2594"/>
                <a:gd name="T107" fmla="*/ 577 h 2113"/>
                <a:gd name="T108" fmla="*/ 1228 w 2594"/>
                <a:gd name="T109" fmla="*/ 401 h 2113"/>
                <a:gd name="T110" fmla="*/ 1186 w 2594"/>
                <a:gd name="T111" fmla="*/ 295 h 2113"/>
                <a:gd name="T112" fmla="*/ 1193 w 2594"/>
                <a:gd name="T113" fmla="*/ 20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4" h="2113">
                  <a:moveTo>
                    <a:pt x="1615" y="151"/>
                  </a:moveTo>
                  <a:lnTo>
                    <a:pt x="1321" y="281"/>
                  </a:lnTo>
                  <a:lnTo>
                    <a:pt x="1329" y="298"/>
                  </a:lnTo>
                  <a:lnTo>
                    <a:pt x="1337" y="320"/>
                  </a:lnTo>
                  <a:lnTo>
                    <a:pt x="1351" y="366"/>
                  </a:lnTo>
                  <a:lnTo>
                    <a:pt x="1360" y="413"/>
                  </a:lnTo>
                  <a:lnTo>
                    <a:pt x="1362" y="459"/>
                  </a:lnTo>
                  <a:lnTo>
                    <a:pt x="1359" y="506"/>
                  </a:lnTo>
                  <a:lnTo>
                    <a:pt x="1350" y="549"/>
                  </a:lnTo>
                  <a:lnTo>
                    <a:pt x="1336" y="593"/>
                  </a:lnTo>
                  <a:lnTo>
                    <a:pt x="1317" y="635"/>
                  </a:lnTo>
                  <a:lnTo>
                    <a:pt x="1295" y="674"/>
                  </a:lnTo>
                  <a:lnTo>
                    <a:pt x="1266" y="709"/>
                  </a:lnTo>
                  <a:lnTo>
                    <a:pt x="1234" y="742"/>
                  </a:lnTo>
                  <a:lnTo>
                    <a:pt x="1198" y="771"/>
                  </a:lnTo>
                  <a:lnTo>
                    <a:pt x="1157" y="796"/>
                  </a:lnTo>
                  <a:lnTo>
                    <a:pt x="1112" y="816"/>
                  </a:lnTo>
                  <a:lnTo>
                    <a:pt x="1082" y="826"/>
                  </a:lnTo>
                  <a:lnTo>
                    <a:pt x="1051" y="833"/>
                  </a:lnTo>
                  <a:lnTo>
                    <a:pt x="1002" y="839"/>
                  </a:lnTo>
                  <a:lnTo>
                    <a:pt x="955" y="839"/>
                  </a:lnTo>
                  <a:lnTo>
                    <a:pt x="909" y="835"/>
                  </a:lnTo>
                  <a:lnTo>
                    <a:pt x="865" y="823"/>
                  </a:lnTo>
                  <a:lnTo>
                    <a:pt x="823" y="807"/>
                  </a:lnTo>
                  <a:lnTo>
                    <a:pt x="782" y="786"/>
                  </a:lnTo>
                  <a:lnTo>
                    <a:pt x="744" y="761"/>
                  </a:lnTo>
                  <a:lnTo>
                    <a:pt x="710" y="732"/>
                  </a:lnTo>
                  <a:lnTo>
                    <a:pt x="679" y="697"/>
                  </a:lnTo>
                  <a:lnTo>
                    <a:pt x="652" y="661"/>
                  </a:lnTo>
                  <a:lnTo>
                    <a:pt x="631" y="619"/>
                  </a:lnTo>
                  <a:lnTo>
                    <a:pt x="613" y="575"/>
                  </a:lnTo>
                  <a:lnTo>
                    <a:pt x="601" y="528"/>
                  </a:lnTo>
                  <a:lnTo>
                    <a:pt x="296" y="643"/>
                  </a:lnTo>
                  <a:lnTo>
                    <a:pt x="463" y="1090"/>
                  </a:lnTo>
                  <a:lnTo>
                    <a:pt x="466" y="1102"/>
                  </a:lnTo>
                  <a:lnTo>
                    <a:pt x="468" y="1115"/>
                  </a:lnTo>
                  <a:lnTo>
                    <a:pt x="463" y="1135"/>
                  </a:lnTo>
                  <a:lnTo>
                    <a:pt x="453" y="1153"/>
                  </a:lnTo>
                  <a:lnTo>
                    <a:pt x="438" y="1166"/>
                  </a:lnTo>
                  <a:lnTo>
                    <a:pt x="420" y="1174"/>
                  </a:lnTo>
                  <a:lnTo>
                    <a:pt x="400" y="1177"/>
                  </a:lnTo>
                  <a:lnTo>
                    <a:pt x="360" y="1178"/>
                  </a:lnTo>
                  <a:lnTo>
                    <a:pt x="328" y="1183"/>
                  </a:lnTo>
                  <a:lnTo>
                    <a:pt x="296" y="1192"/>
                  </a:lnTo>
                  <a:lnTo>
                    <a:pt x="266" y="1206"/>
                  </a:lnTo>
                  <a:lnTo>
                    <a:pt x="238" y="1224"/>
                  </a:lnTo>
                  <a:lnTo>
                    <a:pt x="213" y="1245"/>
                  </a:lnTo>
                  <a:lnTo>
                    <a:pt x="187" y="1273"/>
                  </a:lnTo>
                  <a:lnTo>
                    <a:pt x="167" y="1303"/>
                  </a:lnTo>
                  <a:lnTo>
                    <a:pt x="150" y="1337"/>
                  </a:lnTo>
                  <a:lnTo>
                    <a:pt x="140" y="1371"/>
                  </a:lnTo>
                  <a:lnTo>
                    <a:pt x="134" y="1406"/>
                  </a:lnTo>
                  <a:lnTo>
                    <a:pt x="133" y="1442"/>
                  </a:lnTo>
                  <a:lnTo>
                    <a:pt x="137" y="1477"/>
                  </a:lnTo>
                  <a:lnTo>
                    <a:pt x="146" y="1512"/>
                  </a:lnTo>
                  <a:lnTo>
                    <a:pt x="160" y="1546"/>
                  </a:lnTo>
                  <a:lnTo>
                    <a:pt x="179" y="1578"/>
                  </a:lnTo>
                  <a:lnTo>
                    <a:pt x="202" y="1606"/>
                  </a:lnTo>
                  <a:lnTo>
                    <a:pt x="231" y="1632"/>
                  </a:lnTo>
                  <a:lnTo>
                    <a:pt x="262" y="1654"/>
                  </a:lnTo>
                  <a:lnTo>
                    <a:pt x="294" y="1669"/>
                  </a:lnTo>
                  <a:lnTo>
                    <a:pt x="328" y="1680"/>
                  </a:lnTo>
                  <a:lnTo>
                    <a:pt x="363" y="1686"/>
                  </a:lnTo>
                  <a:lnTo>
                    <a:pt x="399" y="1687"/>
                  </a:lnTo>
                  <a:lnTo>
                    <a:pt x="434" y="1683"/>
                  </a:lnTo>
                  <a:lnTo>
                    <a:pt x="470" y="1674"/>
                  </a:lnTo>
                  <a:lnTo>
                    <a:pt x="503" y="1660"/>
                  </a:lnTo>
                  <a:lnTo>
                    <a:pt x="535" y="1641"/>
                  </a:lnTo>
                  <a:lnTo>
                    <a:pt x="565" y="1617"/>
                  </a:lnTo>
                  <a:lnTo>
                    <a:pt x="578" y="1608"/>
                  </a:lnTo>
                  <a:lnTo>
                    <a:pt x="593" y="1600"/>
                  </a:lnTo>
                  <a:lnTo>
                    <a:pt x="610" y="1599"/>
                  </a:lnTo>
                  <a:lnTo>
                    <a:pt x="617" y="1599"/>
                  </a:lnTo>
                  <a:lnTo>
                    <a:pt x="624" y="1600"/>
                  </a:lnTo>
                  <a:lnTo>
                    <a:pt x="638" y="1606"/>
                  </a:lnTo>
                  <a:lnTo>
                    <a:pt x="651" y="1615"/>
                  </a:lnTo>
                  <a:lnTo>
                    <a:pt x="662" y="1627"/>
                  </a:lnTo>
                  <a:lnTo>
                    <a:pt x="670" y="1641"/>
                  </a:lnTo>
                  <a:lnTo>
                    <a:pt x="792" y="1966"/>
                  </a:lnTo>
                  <a:lnTo>
                    <a:pt x="1696" y="1625"/>
                  </a:lnTo>
                  <a:lnTo>
                    <a:pt x="1493" y="1423"/>
                  </a:lnTo>
                  <a:lnTo>
                    <a:pt x="1490" y="1419"/>
                  </a:lnTo>
                  <a:lnTo>
                    <a:pt x="1466" y="1391"/>
                  </a:lnTo>
                  <a:lnTo>
                    <a:pt x="1449" y="1361"/>
                  </a:lnTo>
                  <a:lnTo>
                    <a:pt x="1435" y="1328"/>
                  </a:lnTo>
                  <a:lnTo>
                    <a:pt x="1428" y="1295"/>
                  </a:lnTo>
                  <a:lnTo>
                    <a:pt x="1426" y="1261"/>
                  </a:lnTo>
                  <a:lnTo>
                    <a:pt x="1430" y="1228"/>
                  </a:lnTo>
                  <a:lnTo>
                    <a:pt x="1438" y="1193"/>
                  </a:lnTo>
                  <a:lnTo>
                    <a:pt x="1451" y="1161"/>
                  </a:lnTo>
                  <a:lnTo>
                    <a:pt x="1470" y="1132"/>
                  </a:lnTo>
                  <a:lnTo>
                    <a:pt x="1493" y="1105"/>
                  </a:lnTo>
                  <a:lnTo>
                    <a:pt x="1522" y="1082"/>
                  </a:lnTo>
                  <a:lnTo>
                    <a:pt x="1551" y="1063"/>
                  </a:lnTo>
                  <a:lnTo>
                    <a:pt x="1585" y="1051"/>
                  </a:lnTo>
                  <a:lnTo>
                    <a:pt x="1618" y="1043"/>
                  </a:lnTo>
                  <a:lnTo>
                    <a:pt x="1652" y="1042"/>
                  </a:lnTo>
                  <a:lnTo>
                    <a:pt x="1685" y="1044"/>
                  </a:lnTo>
                  <a:lnTo>
                    <a:pt x="1719" y="1052"/>
                  </a:lnTo>
                  <a:lnTo>
                    <a:pt x="1751" y="1067"/>
                  </a:lnTo>
                  <a:lnTo>
                    <a:pt x="1781" y="1084"/>
                  </a:lnTo>
                  <a:lnTo>
                    <a:pt x="1808" y="1108"/>
                  </a:lnTo>
                  <a:lnTo>
                    <a:pt x="2015" y="1316"/>
                  </a:lnTo>
                  <a:lnTo>
                    <a:pt x="2018" y="1279"/>
                  </a:lnTo>
                  <a:lnTo>
                    <a:pt x="2015" y="1242"/>
                  </a:lnTo>
                  <a:lnTo>
                    <a:pt x="2008" y="1205"/>
                  </a:lnTo>
                  <a:lnTo>
                    <a:pt x="1998" y="1168"/>
                  </a:lnTo>
                  <a:lnTo>
                    <a:pt x="1615" y="151"/>
                  </a:lnTo>
                  <a:close/>
                  <a:moveTo>
                    <a:pt x="1646" y="0"/>
                  </a:moveTo>
                  <a:lnTo>
                    <a:pt x="1663" y="1"/>
                  </a:lnTo>
                  <a:lnTo>
                    <a:pt x="1679" y="6"/>
                  </a:lnTo>
                  <a:lnTo>
                    <a:pt x="1692" y="14"/>
                  </a:lnTo>
                  <a:lnTo>
                    <a:pt x="1704" y="26"/>
                  </a:lnTo>
                  <a:lnTo>
                    <a:pt x="1712" y="42"/>
                  </a:lnTo>
                  <a:lnTo>
                    <a:pt x="1918" y="594"/>
                  </a:lnTo>
                  <a:lnTo>
                    <a:pt x="2457" y="965"/>
                  </a:lnTo>
                  <a:lnTo>
                    <a:pt x="2491" y="992"/>
                  </a:lnTo>
                  <a:lnTo>
                    <a:pt x="2522" y="1025"/>
                  </a:lnTo>
                  <a:lnTo>
                    <a:pt x="2547" y="1061"/>
                  </a:lnTo>
                  <a:lnTo>
                    <a:pt x="2567" y="1099"/>
                  </a:lnTo>
                  <a:lnTo>
                    <a:pt x="2582" y="1140"/>
                  </a:lnTo>
                  <a:lnTo>
                    <a:pt x="2590" y="1183"/>
                  </a:lnTo>
                  <a:lnTo>
                    <a:pt x="2594" y="1228"/>
                  </a:lnTo>
                  <a:lnTo>
                    <a:pt x="2594" y="2055"/>
                  </a:lnTo>
                  <a:lnTo>
                    <a:pt x="2466" y="2055"/>
                  </a:lnTo>
                  <a:lnTo>
                    <a:pt x="2466" y="1228"/>
                  </a:lnTo>
                  <a:lnTo>
                    <a:pt x="2464" y="1197"/>
                  </a:lnTo>
                  <a:lnTo>
                    <a:pt x="2456" y="1166"/>
                  </a:lnTo>
                  <a:lnTo>
                    <a:pt x="2444" y="1139"/>
                  </a:lnTo>
                  <a:lnTo>
                    <a:pt x="2428" y="1113"/>
                  </a:lnTo>
                  <a:lnTo>
                    <a:pt x="2408" y="1089"/>
                  </a:lnTo>
                  <a:lnTo>
                    <a:pt x="2385" y="1070"/>
                  </a:lnTo>
                  <a:lnTo>
                    <a:pt x="1998" y="804"/>
                  </a:lnTo>
                  <a:lnTo>
                    <a:pt x="2117" y="1123"/>
                  </a:lnTo>
                  <a:lnTo>
                    <a:pt x="2132" y="1173"/>
                  </a:lnTo>
                  <a:lnTo>
                    <a:pt x="2142" y="1223"/>
                  </a:lnTo>
                  <a:lnTo>
                    <a:pt x="2146" y="1273"/>
                  </a:lnTo>
                  <a:lnTo>
                    <a:pt x="2144" y="1324"/>
                  </a:lnTo>
                  <a:lnTo>
                    <a:pt x="2136" y="1374"/>
                  </a:lnTo>
                  <a:lnTo>
                    <a:pt x="2123" y="1423"/>
                  </a:lnTo>
                  <a:lnTo>
                    <a:pt x="2256" y="1556"/>
                  </a:lnTo>
                  <a:lnTo>
                    <a:pt x="2164" y="1647"/>
                  </a:lnTo>
                  <a:lnTo>
                    <a:pt x="1717" y="1199"/>
                  </a:lnTo>
                  <a:lnTo>
                    <a:pt x="1702" y="1186"/>
                  </a:lnTo>
                  <a:lnTo>
                    <a:pt x="1684" y="1177"/>
                  </a:lnTo>
                  <a:lnTo>
                    <a:pt x="1664" y="1172"/>
                  </a:lnTo>
                  <a:lnTo>
                    <a:pt x="1644" y="1172"/>
                  </a:lnTo>
                  <a:lnTo>
                    <a:pt x="1624" y="1176"/>
                  </a:lnTo>
                  <a:lnTo>
                    <a:pt x="1606" y="1183"/>
                  </a:lnTo>
                  <a:lnTo>
                    <a:pt x="1589" y="1194"/>
                  </a:lnTo>
                  <a:lnTo>
                    <a:pt x="1575" y="1209"/>
                  </a:lnTo>
                  <a:lnTo>
                    <a:pt x="1564" y="1229"/>
                  </a:lnTo>
                  <a:lnTo>
                    <a:pt x="1557" y="1250"/>
                  </a:lnTo>
                  <a:lnTo>
                    <a:pt x="1556" y="1273"/>
                  </a:lnTo>
                  <a:lnTo>
                    <a:pt x="1561" y="1294"/>
                  </a:lnTo>
                  <a:lnTo>
                    <a:pt x="1570" y="1314"/>
                  </a:lnTo>
                  <a:lnTo>
                    <a:pt x="1585" y="1333"/>
                  </a:lnTo>
                  <a:lnTo>
                    <a:pt x="1807" y="1556"/>
                  </a:lnTo>
                  <a:lnTo>
                    <a:pt x="1818" y="1569"/>
                  </a:lnTo>
                  <a:lnTo>
                    <a:pt x="1824" y="1584"/>
                  </a:lnTo>
                  <a:lnTo>
                    <a:pt x="1826" y="1600"/>
                  </a:lnTo>
                  <a:lnTo>
                    <a:pt x="1830" y="1648"/>
                  </a:lnTo>
                  <a:lnTo>
                    <a:pt x="1840" y="1693"/>
                  </a:lnTo>
                  <a:lnTo>
                    <a:pt x="1856" y="1735"/>
                  </a:lnTo>
                  <a:lnTo>
                    <a:pt x="1878" y="1774"/>
                  </a:lnTo>
                  <a:lnTo>
                    <a:pt x="1905" y="1810"/>
                  </a:lnTo>
                  <a:lnTo>
                    <a:pt x="1936" y="1842"/>
                  </a:lnTo>
                  <a:lnTo>
                    <a:pt x="1972" y="1869"/>
                  </a:lnTo>
                  <a:lnTo>
                    <a:pt x="2012" y="1890"/>
                  </a:lnTo>
                  <a:lnTo>
                    <a:pt x="2053" y="1907"/>
                  </a:lnTo>
                  <a:lnTo>
                    <a:pt x="2098" y="1918"/>
                  </a:lnTo>
                  <a:lnTo>
                    <a:pt x="2146" y="1921"/>
                  </a:lnTo>
                  <a:lnTo>
                    <a:pt x="2146" y="2049"/>
                  </a:lnTo>
                  <a:lnTo>
                    <a:pt x="2095" y="2047"/>
                  </a:lnTo>
                  <a:lnTo>
                    <a:pt x="2045" y="2037"/>
                  </a:lnTo>
                  <a:lnTo>
                    <a:pt x="1998" y="2024"/>
                  </a:lnTo>
                  <a:lnTo>
                    <a:pt x="1951" y="2005"/>
                  </a:lnTo>
                  <a:lnTo>
                    <a:pt x="1909" y="1982"/>
                  </a:lnTo>
                  <a:lnTo>
                    <a:pt x="1869" y="1953"/>
                  </a:lnTo>
                  <a:lnTo>
                    <a:pt x="1831" y="1920"/>
                  </a:lnTo>
                  <a:lnTo>
                    <a:pt x="1798" y="1883"/>
                  </a:lnTo>
                  <a:lnTo>
                    <a:pt x="1769" y="1843"/>
                  </a:lnTo>
                  <a:lnTo>
                    <a:pt x="1744" y="1799"/>
                  </a:lnTo>
                  <a:lnTo>
                    <a:pt x="1724" y="1752"/>
                  </a:lnTo>
                  <a:lnTo>
                    <a:pt x="1531" y="1824"/>
                  </a:lnTo>
                  <a:lnTo>
                    <a:pt x="1549" y="1853"/>
                  </a:lnTo>
                  <a:lnTo>
                    <a:pt x="1570" y="1877"/>
                  </a:lnTo>
                  <a:lnTo>
                    <a:pt x="1595" y="1899"/>
                  </a:lnTo>
                  <a:lnTo>
                    <a:pt x="1624" y="1917"/>
                  </a:lnTo>
                  <a:lnTo>
                    <a:pt x="1653" y="1930"/>
                  </a:lnTo>
                  <a:lnTo>
                    <a:pt x="1613" y="2051"/>
                  </a:lnTo>
                  <a:lnTo>
                    <a:pt x="1570" y="2033"/>
                  </a:lnTo>
                  <a:lnTo>
                    <a:pt x="1530" y="2010"/>
                  </a:lnTo>
                  <a:lnTo>
                    <a:pt x="1493" y="1982"/>
                  </a:lnTo>
                  <a:lnTo>
                    <a:pt x="1460" y="1948"/>
                  </a:lnTo>
                  <a:lnTo>
                    <a:pt x="1433" y="1911"/>
                  </a:lnTo>
                  <a:lnTo>
                    <a:pt x="1411" y="1870"/>
                  </a:lnTo>
                  <a:lnTo>
                    <a:pt x="776" y="2109"/>
                  </a:lnTo>
                  <a:lnTo>
                    <a:pt x="776" y="2109"/>
                  </a:lnTo>
                  <a:lnTo>
                    <a:pt x="760" y="2113"/>
                  </a:lnTo>
                  <a:lnTo>
                    <a:pt x="743" y="2112"/>
                  </a:lnTo>
                  <a:lnTo>
                    <a:pt x="727" y="2107"/>
                  </a:lnTo>
                  <a:lnTo>
                    <a:pt x="714" y="2099"/>
                  </a:lnTo>
                  <a:lnTo>
                    <a:pt x="702" y="2087"/>
                  </a:lnTo>
                  <a:lnTo>
                    <a:pt x="694" y="2072"/>
                  </a:lnTo>
                  <a:lnTo>
                    <a:pt x="579" y="1765"/>
                  </a:lnTo>
                  <a:lnTo>
                    <a:pt x="550" y="1780"/>
                  </a:lnTo>
                  <a:lnTo>
                    <a:pt x="520" y="1793"/>
                  </a:lnTo>
                  <a:lnTo>
                    <a:pt x="473" y="1808"/>
                  </a:lnTo>
                  <a:lnTo>
                    <a:pt x="427" y="1816"/>
                  </a:lnTo>
                  <a:lnTo>
                    <a:pt x="380" y="1818"/>
                  </a:lnTo>
                  <a:lnTo>
                    <a:pt x="335" y="1815"/>
                  </a:lnTo>
                  <a:lnTo>
                    <a:pt x="290" y="1805"/>
                  </a:lnTo>
                  <a:lnTo>
                    <a:pt x="246" y="1792"/>
                  </a:lnTo>
                  <a:lnTo>
                    <a:pt x="205" y="1773"/>
                  </a:lnTo>
                  <a:lnTo>
                    <a:pt x="166" y="1750"/>
                  </a:lnTo>
                  <a:lnTo>
                    <a:pt x="130" y="1721"/>
                  </a:lnTo>
                  <a:lnTo>
                    <a:pt x="97" y="1688"/>
                  </a:lnTo>
                  <a:lnTo>
                    <a:pt x="69" y="1653"/>
                  </a:lnTo>
                  <a:lnTo>
                    <a:pt x="45" y="1611"/>
                  </a:lnTo>
                  <a:lnTo>
                    <a:pt x="25" y="1567"/>
                  </a:lnTo>
                  <a:lnTo>
                    <a:pt x="11" y="1521"/>
                  </a:lnTo>
                  <a:lnTo>
                    <a:pt x="2" y="1474"/>
                  </a:lnTo>
                  <a:lnTo>
                    <a:pt x="0" y="1428"/>
                  </a:lnTo>
                  <a:lnTo>
                    <a:pt x="4" y="1382"/>
                  </a:lnTo>
                  <a:lnTo>
                    <a:pt x="13" y="1337"/>
                  </a:lnTo>
                  <a:lnTo>
                    <a:pt x="26" y="1294"/>
                  </a:lnTo>
                  <a:lnTo>
                    <a:pt x="45" y="1252"/>
                  </a:lnTo>
                  <a:lnTo>
                    <a:pt x="69" y="1213"/>
                  </a:lnTo>
                  <a:lnTo>
                    <a:pt x="97" y="1178"/>
                  </a:lnTo>
                  <a:lnTo>
                    <a:pt x="130" y="1145"/>
                  </a:lnTo>
                  <a:lnTo>
                    <a:pt x="167" y="1116"/>
                  </a:lnTo>
                  <a:lnTo>
                    <a:pt x="207" y="1092"/>
                  </a:lnTo>
                  <a:lnTo>
                    <a:pt x="251" y="1073"/>
                  </a:lnTo>
                  <a:lnTo>
                    <a:pt x="282" y="1062"/>
                  </a:lnTo>
                  <a:lnTo>
                    <a:pt x="314" y="1055"/>
                  </a:lnTo>
                  <a:lnTo>
                    <a:pt x="154" y="629"/>
                  </a:lnTo>
                  <a:lnTo>
                    <a:pt x="149" y="611"/>
                  </a:lnTo>
                  <a:lnTo>
                    <a:pt x="150" y="594"/>
                  </a:lnTo>
                  <a:lnTo>
                    <a:pt x="155" y="579"/>
                  </a:lnTo>
                  <a:lnTo>
                    <a:pt x="163" y="566"/>
                  </a:lnTo>
                  <a:lnTo>
                    <a:pt x="176" y="554"/>
                  </a:lnTo>
                  <a:lnTo>
                    <a:pt x="191" y="546"/>
                  </a:lnTo>
                  <a:lnTo>
                    <a:pt x="636" y="378"/>
                  </a:lnTo>
                  <a:lnTo>
                    <a:pt x="649" y="375"/>
                  </a:lnTo>
                  <a:lnTo>
                    <a:pt x="662" y="374"/>
                  </a:lnTo>
                  <a:lnTo>
                    <a:pt x="682" y="379"/>
                  </a:lnTo>
                  <a:lnTo>
                    <a:pt x="698" y="388"/>
                  </a:lnTo>
                  <a:lnTo>
                    <a:pt x="712" y="403"/>
                  </a:lnTo>
                  <a:lnTo>
                    <a:pt x="720" y="422"/>
                  </a:lnTo>
                  <a:lnTo>
                    <a:pt x="722" y="442"/>
                  </a:lnTo>
                  <a:lnTo>
                    <a:pt x="723" y="477"/>
                  </a:lnTo>
                  <a:lnTo>
                    <a:pt x="728" y="512"/>
                  </a:lnTo>
                  <a:lnTo>
                    <a:pt x="738" y="546"/>
                  </a:lnTo>
                  <a:lnTo>
                    <a:pt x="754" y="580"/>
                  </a:lnTo>
                  <a:lnTo>
                    <a:pt x="774" y="611"/>
                  </a:lnTo>
                  <a:lnTo>
                    <a:pt x="798" y="638"/>
                  </a:lnTo>
                  <a:lnTo>
                    <a:pt x="826" y="662"/>
                  </a:lnTo>
                  <a:lnTo>
                    <a:pt x="856" y="681"/>
                  </a:lnTo>
                  <a:lnTo>
                    <a:pt x="889" y="696"/>
                  </a:lnTo>
                  <a:lnTo>
                    <a:pt x="923" y="706"/>
                  </a:lnTo>
                  <a:lnTo>
                    <a:pt x="959" y="712"/>
                  </a:lnTo>
                  <a:lnTo>
                    <a:pt x="994" y="712"/>
                  </a:lnTo>
                  <a:lnTo>
                    <a:pt x="1031" y="707"/>
                  </a:lnTo>
                  <a:lnTo>
                    <a:pt x="1067" y="696"/>
                  </a:lnTo>
                  <a:lnTo>
                    <a:pt x="1102" y="680"/>
                  </a:lnTo>
                  <a:lnTo>
                    <a:pt x="1133" y="659"/>
                  </a:lnTo>
                  <a:lnTo>
                    <a:pt x="1161" y="635"/>
                  </a:lnTo>
                  <a:lnTo>
                    <a:pt x="1183" y="607"/>
                  </a:lnTo>
                  <a:lnTo>
                    <a:pt x="1202" y="577"/>
                  </a:lnTo>
                  <a:lnTo>
                    <a:pt x="1218" y="545"/>
                  </a:lnTo>
                  <a:lnTo>
                    <a:pt x="1227" y="510"/>
                  </a:lnTo>
                  <a:lnTo>
                    <a:pt x="1233" y="475"/>
                  </a:lnTo>
                  <a:lnTo>
                    <a:pt x="1233" y="438"/>
                  </a:lnTo>
                  <a:lnTo>
                    <a:pt x="1228" y="401"/>
                  </a:lnTo>
                  <a:lnTo>
                    <a:pt x="1218" y="365"/>
                  </a:lnTo>
                  <a:lnTo>
                    <a:pt x="1209" y="346"/>
                  </a:lnTo>
                  <a:lnTo>
                    <a:pt x="1204" y="330"/>
                  </a:lnTo>
                  <a:lnTo>
                    <a:pt x="1196" y="316"/>
                  </a:lnTo>
                  <a:lnTo>
                    <a:pt x="1186" y="295"/>
                  </a:lnTo>
                  <a:lnTo>
                    <a:pt x="1176" y="271"/>
                  </a:lnTo>
                  <a:lnTo>
                    <a:pt x="1172" y="251"/>
                  </a:lnTo>
                  <a:lnTo>
                    <a:pt x="1174" y="232"/>
                  </a:lnTo>
                  <a:lnTo>
                    <a:pt x="1181" y="214"/>
                  </a:lnTo>
                  <a:lnTo>
                    <a:pt x="1193" y="200"/>
                  </a:lnTo>
                  <a:lnTo>
                    <a:pt x="1211" y="190"/>
                  </a:lnTo>
                  <a:lnTo>
                    <a:pt x="1626" y="5"/>
                  </a:lnTo>
                  <a:lnTo>
                    <a:pt x="1630" y="4"/>
                  </a:lnTo>
                  <a:lnTo>
                    <a:pt x="1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grpSp>
      <p:grpSp>
        <p:nvGrpSpPr>
          <p:cNvPr id="108" name="Group 10">
            <a:extLst>
              <a:ext uri="{FF2B5EF4-FFF2-40B4-BE49-F238E27FC236}">
                <a16:creationId xmlns:a16="http://schemas.microsoft.com/office/drawing/2014/main" id="{55A1B3F8-FCF9-CA8B-3FE3-ABA274CB8639}"/>
              </a:ext>
            </a:extLst>
          </p:cNvPr>
          <p:cNvGrpSpPr>
            <a:grpSpLocks noChangeAspect="1"/>
          </p:cNvGrpSpPr>
          <p:nvPr/>
        </p:nvGrpSpPr>
        <p:grpSpPr bwMode="auto">
          <a:xfrm>
            <a:off x="4633220" y="2498958"/>
            <a:ext cx="424778" cy="424778"/>
            <a:chOff x="-851" y="288"/>
            <a:chExt cx="3966" cy="3966"/>
          </a:xfrm>
          <a:solidFill>
            <a:schemeClr val="tx1"/>
          </a:solidFill>
        </p:grpSpPr>
        <p:sp>
          <p:nvSpPr>
            <p:cNvPr id="110" name="Freeform 12">
              <a:extLst>
                <a:ext uri="{FF2B5EF4-FFF2-40B4-BE49-F238E27FC236}">
                  <a16:creationId xmlns:a16="http://schemas.microsoft.com/office/drawing/2014/main" id="{C4A8649D-B676-9F27-87E9-39EEF9C5003D}"/>
                </a:ext>
              </a:extLst>
            </p:cNvPr>
            <p:cNvSpPr>
              <a:spLocks/>
            </p:cNvSpPr>
            <p:nvPr/>
          </p:nvSpPr>
          <p:spPr bwMode="auto">
            <a:xfrm>
              <a:off x="-851" y="288"/>
              <a:ext cx="2495" cy="3966"/>
            </a:xfrm>
            <a:custGeom>
              <a:avLst/>
              <a:gdLst>
                <a:gd name="T0" fmla="*/ 2495 w 2495"/>
                <a:gd name="T1" fmla="*/ 127 h 3966"/>
                <a:gd name="T2" fmla="*/ 2297 w 2495"/>
                <a:gd name="T3" fmla="*/ 143 h 3966"/>
                <a:gd name="T4" fmla="*/ 2107 w 2495"/>
                <a:gd name="T5" fmla="*/ 185 h 3966"/>
                <a:gd name="T6" fmla="*/ 1929 w 2495"/>
                <a:gd name="T7" fmla="*/ 252 h 3966"/>
                <a:gd name="T8" fmla="*/ 1764 w 2495"/>
                <a:gd name="T9" fmla="*/ 345 h 3966"/>
                <a:gd name="T10" fmla="*/ 1614 w 2495"/>
                <a:gd name="T11" fmla="*/ 458 h 3966"/>
                <a:gd name="T12" fmla="*/ 1482 w 2495"/>
                <a:gd name="T13" fmla="*/ 590 h 3966"/>
                <a:gd name="T14" fmla="*/ 1368 w 2495"/>
                <a:gd name="T15" fmla="*/ 740 h 3966"/>
                <a:gd name="T16" fmla="*/ 1276 w 2495"/>
                <a:gd name="T17" fmla="*/ 905 h 3966"/>
                <a:gd name="T18" fmla="*/ 1208 w 2495"/>
                <a:gd name="T19" fmla="*/ 1084 h 3966"/>
                <a:gd name="T20" fmla="*/ 1166 w 2495"/>
                <a:gd name="T21" fmla="*/ 1273 h 3966"/>
                <a:gd name="T22" fmla="*/ 1151 w 2495"/>
                <a:gd name="T23" fmla="*/ 1471 h 3966"/>
                <a:gd name="T24" fmla="*/ 1028 w 2495"/>
                <a:gd name="T25" fmla="*/ 1365 h 3966"/>
                <a:gd name="T26" fmla="*/ 1056 w 2495"/>
                <a:gd name="T27" fmla="*/ 1161 h 3966"/>
                <a:gd name="T28" fmla="*/ 1113 w 2495"/>
                <a:gd name="T29" fmla="*/ 965 h 3966"/>
                <a:gd name="T30" fmla="*/ 1196 w 2495"/>
                <a:gd name="T31" fmla="*/ 782 h 3966"/>
                <a:gd name="T32" fmla="*/ 1059 w 2495"/>
                <a:gd name="T33" fmla="*/ 822 h 3966"/>
                <a:gd name="T34" fmla="*/ 935 w 2495"/>
                <a:gd name="T35" fmla="*/ 886 h 3966"/>
                <a:gd name="T36" fmla="*/ 824 w 2495"/>
                <a:gd name="T37" fmla="*/ 970 h 3966"/>
                <a:gd name="T38" fmla="*/ 732 w 2495"/>
                <a:gd name="T39" fmla="*/ 1072 h 3966"/>
                <a:gd name="T40" fmla="*/ 657 w 2495"/>
                <a:gd name="T41" fmla="*/ 1190 h 3966"/>
                <a:gd name="T42" fmla="*/ 606 w 2495"/>
                <a:gd name="T43" fmla="*/ 1321 h 3966"/>
                <a:gd name="T44" fmla="*/ 579 w 2495"/>
                <a:gd name="T45" fmla="*/ 1461 h 3966"/>
                <a:gd name="T46" fmla="*/ 574 w 2495"/>
                <a:gd name="T47" fmla="*/ 1549 h 3966"/>
                <a:gd name="T48" fmla="*/ 165 w 2495"/>
                <a:gd name="T49" fmla="*/ 2431 h 3966"/>
                <a:gd name="T50" fmla="*/ 532 w 2495"/>
                <a:gd name="T51" fmla="*/ 2434 h 3966"/>
                <a:gd name="T52" fmla="*/ 564 w 2495"/>
                <a:gd name="T53" fmla="*/ 2457 h 3966"/>
                <a:gd name="T54" fmla="*/ 576 w 2495"/>
                <a:gd name="T55" fmla="*/ 2495 h 3966"/>
                <a:gd name="T56" fmla="*/ 1215 w 2495"/>
                <a:gd name="T57" fmla="*/ 3263 h 3966"/>
                <a:gd name="T58" fmla="*/ 1253 w 2495"/>
                <a:gd name="T59" fmla="*/ 3275 h 3966"/>
                <a:gd name="T60" fmla="*/ 1276 w 2495"/>
                <a:gd name="T61" fmla="*/ 3306 h 3966"/>
                <a:gd name="T62" fmla="*/ 1280 w 2495"/>
                <a:gd name="T63" fmla="*/ 3966 h 3966"/>
                <a:gd name="T64" fmla="*/ 1151 w 2495"/>
                <a:gd name="T65" fmla="*/ 3390 h 3966"/>
                <a:gd name="T66" fmla="*/ 492 w 2495"/>
                <a:gd name="T67" fmla="*/ 3387 h 3966"/>
                <a:gd name="T68" fmla="*/ 460 w 2495"/>
                <a:gd name="T69" fmla="*/ 3364 h 3966"/>
                <a:gd name="T70" fmla="*/ 448 w 2495"/>
                <a:gd name="T71" fmla="*/ 3327 h 3966"/>
                <a:gd name="T72" fmla="*/ 64 w 2495"/>
                <a:gd name="T73" fmla="*/ 2559 h 3966"/>
                <a:gd name="T74" fmla="*/ 34 w 2495"/>
                <a:gd name="T75" fmla="*/ 2550 h 3966"/>
                <a:gd name="T76" fmla="*/ 10 w 2495"/>
                <a:gd name="T77" fmla="*/ 2529 h 3966"/>
                <a:gd name="T78" fmla="*/ 0 w 2495"/>
                <a:gd name="T79" fmla="*/ 2499 h 3966"/>
                <a:gd name="T80" fmla="*/ 6 w 2495"/>
                <a:gd name="T81" fmla="*/ 2467 h 3966"/>
                <a:gd name="T82" fmla="*/ 453 w 2495"/>
                <a:gd name="T83" fmla="*/ 1440 h 3966"/>
                <a:gd name="T84" fmla="*/ 484 w 2495"/>
                <a:gd name="T85" fmla="*/ 1284 h 3966"/>
                <a:gd name="T86" fmla="*/ 541 w 2495"/>
                <a:gd name="T87" fmla="*/ 1139 h 3966"/>
                <a:gd name="T88" fmla="*/ 620 w 2495"/>
                <a:gd name="T89" fmla="*/ 1007 h 3966"/>
                <a:gd name="T90" fmla="*/ 721 w 2495"/>
                <a:gd name="T91" fmla="*/ 892 h 3966"/>
                <a:gd name="T92" fmla="*/ 840 w 2495"/>
                <a:gd name="T93" fmla="*/ 796 h 3966"/>
                <a:gd name="T94" fmla="*/ 975 w 2495"/>
                <a:gd name="T95" fmla="*/ 720 h 3966"/>
                <a:gd name="T96" fmla="*/ 1121 w 2495"/>
                <a:gd name="T97" fmla="*/ 668 h 3966"/>
                <a:gd name="T98" fmla="*/ 1280 w 2495"/>
                <a:gd name="T99" fmla="*/ 643 h 3966"/>
                <a:gd name="T100" fmla="*/ 1404 w 2495"/>
                <a:gd name="T101" fmla="*/ 486 h 3966"/>
                <a:gd name="T102" fmla="*/ 1548 w 2495"/>
                <a:gd name="T103" fmla="*/ 346 h 3966"/>
                <a:gd name="T104" fmla="*/ 1710 w 2495"/>
                <a:gd name="T105" fmla="*/ 227 h 3966"/>
                <a:gd name="T106" fmla="*/ 1888 w 2495"/>
                <a:gd name="T107" fmla="*/ 131 h 3966"/>
                <a:gd name="T108" fmla="*/ 2079 w 2495"/>
                <a:gd name="T109" fmla="*/ 60 h 3966"/>
                <a:gd name="T110" fmla="*/ 2282 w 2495"/>
                <a:gd name="T111" fmla="*/ 16 h 3966"/>
                <a:gd name="T112" fmla="*/ 2495 w 2495"/>
                <a:gd name="T113" fmla="*/ 0 h 3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5" h="3966">
                  <a:moveTo>
                    <a:pt x="2495" y="0"/>
                  </a:moveTo>
                  <a:lnTo>
                    <a:pt x="2495" y="127"/>
                  </a:lnTo>
                  <a:lnTo>
                    <a:pt x="2395" y="132"/>
                  </a:lnTo>
                  <a:lnTo>
                    <a:pt x="2297" y="143"/>
                  </a:lnTo>
                  <a:lnTo>
                    <a:pt x="2201" y="160"/>
                  </a:lnTo>
                  <a:lnTo>
                    <a:pt x="2107" y="185"/>
                  </a:lnTo>
                  <a:lnTo>
                    <a:pt x="2017" y="216"/>
                  </a:lnTo>
                  <a:lnTo>
                    <a:pt x="1929" y="252"/>
                  </a:lnTo>
                  <a:lnTo>
                    <a:pt x="1845" y="296"/>
                  </a:lnTo>
                  <a:lnTo>
                    <a:pt x="1764" y="345"/>
                  </a:lnTo>
                  <a:lnTo>
                    <a:pt x="1687" y="399"/>
                  </a:lnTo>
                  <a:lnTo>
                    <a:pt x="1614" y="458"/>
                  </a:lnTo>
                  <a:lnTo>
                    <a:pt x="1546" y="522"/>
                  </a:lnTo>
                  <a:lnTo>
                    <a:pt x="1482" y="590"/>
                  </a:lnTo>
                  <a:lnTo>
                    <a:pt x="1422" y="663"/>
                  </a:lnTo>
                  <a:lnTo>
                    <a:pt x="1368" y="740"/>
                  </a:lnTo>
                  <a:lnTo>
                    <a:pt x="1320" y="821"/>
                  </a:lnTo>
                  <a:lnTo>
                    <a:pt x="1276" y="905"/>
                  </a:lnTo>
                  <a:lnTo>
                    <a:pt x="1239" y="993"/>
                  </a:lnTo>
                  <a:lnTo>
                    <a:pt x="1208" y="1084"/>
                  </a:lnTo>
                  <a:lnTo>
                    <a:pt x="1184" y="1177"/>
                  </a:lnTo>
                  <a:lnTo>
                    <a:pt x="1166" y="1273"/>
                  </a:lnTo>
                  <a:lnTo>
                    <a:pt x="1155" y="1371"/>
                  </a:lnTo>
                  <a:lnTo>
                    <a:pt x="1151" y="1471"/>
                  </a:lnTo>
                  <a:lnTo>
                    <a:pt x="1024" y="1471"/>
                  </a:lnTo>
                  <a:lnTo>
                    <a:pt x="1028" y="1365"/>
                  </a:lnTo>
                  <a:lnTo>
                    <a:pt x="1038" y="1262"/>
                  </a:lnTo>
                  <a:lnTo>
                    <a:pt x="1056" y="1161"/>
                  </a:lnTo>
                  <a:lnTo>
                    <a:pt x="1082" y="1061"/>
                  </a:lnTo>
                  <a:lnTo>
                    <a:pt x="1113" y="965"/>
                  </a:lnTo>
                  <a:lnTo>
                    <a:pt x="1151" y="873"/>
                  </a:lnTo>
                  <a:lnTo>
                    <a:pt x="1196" y="782"/>
                  </a:lnTo>
                  <a:lnTo>
                    <a:pt x="1126" y="799"/>
                  </a:lnTo>
                  <a:lnTo>
                    <a:pt x="1059" y="822"/>
                  </a:lnTo>
                  <a:lnTo>
                    <a:pt x="995" y="851"/>
                  </a:lnTo>
                  <a:lnTo>
                    <a:pt x="935" y="886"/>
                  </a:lnTo>
                  <a:lnTo>
                    <a:pt x="879" y="925"/>
                  </a:lnTo>
                  <a:lnTo>
                    <a:pt x="824" y="970"/>
                  </a:lnTo>
                  <a:lnTo>
                    <a:pt x="776" y="1019"/>
                  </a:lnTo>
                  <a:lnTo>
                    <a:pt x="732" y="1072"/>
                  </a:lnTo>
                  <a:lnTo>
                    <a:pt x="692" y="1130"/>
                  </a:lnTo>
                  <a:lnTo>
                    <a:pt x="657" y="1190"/>
                  </a:lnTo>
                  <a:lnTo>
                    <a:pt x="630" y="1253"/>
                  </a:lnTo>
                  <a:lnTo>
                    <a:pt x="606" y="1321"/>
                  </a:lnTo>
                  <a:lnTo>
                    <a:pt x="590" y="1389"/>
                  </a:lnTo>
                  <a:lnTo>
                    <a:pt x="579" y="1461"/>
                  </a:lnTo>
                  <a:lnTo>
                    <a:pt x="576" y="1535"/>
                  </a:lnTo>
                  <a:lnTo>
                    <a:pt x="574" y="1549"/>
                  </a:lnTo>
                  <a:lnTo>
                    <a:pt x="570" y="1562"/>
                  </a:lnTo>
                  <a:lnTo>
                    <a:pt x="165" y="2431"/>
                  </a:lnTo>
                  <a:lnTo>
                    <a:pt x="512" y="2431"/>
                  </a:lnTo>
                  <a:lnTo>
                    <a:pt x="532" y="2434"/>
                  </a:lnTo>
                  <a:lnTo>
                    <a:pt x="549" y="2443"/>
                  </a:lnTo>
                  <a:lnTo>
                    <a:pt x="564" y="2457"/>
                  </a:lnTo>
                  <a:lnTo>
                    <a:pt x="572" y="2475"/>
                  </a:lnTo>
                  <a:lnTo>
                    <a:pt x="576" y="2495"/>
                  </a:lnTo>
                  <a:lnTo>
                    <a:pt x="576" y="3263"/>
                  </a:lnTo>
                  <a:lnTo>
                    <a:pt x="1215" y="3263"/>
                  </a:lnTo>
                  <a:lnTo>
                    <a:pt x="1235" y="3265"/>
                  </a:lnTo>
                  <a:lnTo>
                    <a:pt x="1253" y="3275"/>
                  </a:lnTo>
                  <a:lnTo>
                    <a:pt x="1267" y="3288"/>
                  </a:lnTo>
                  <a:lnTo>
                    <a:pt x="1276" y="3306"/>
                  </a:lnTo>
                  <a:lnTo>
                    <a:pt x="1280" y="3327"/>
                  </a:lnTo>
                  <a:lnTo>
                    <a:pt x="1280" y="3966"/>
                  </a:lnTo>
                  <a:lnTo>
                    <a:pt x="1151" y="3966"/>
                  </a:lnTo>
                  <a:lnTo>
                    <a:pt x="1151" y="3390"/>
                  </a:lnTo>
                  <a:lnTo>
                    <a:pt x="512" y="3390"/>
                  </a:lnTo>
                  <a:lnTo>
                    <a:pt x="492" y="3387"/>
                  </a:lnTo>
                  <a:lnTo>
                    <a:pt x="474" y="3378"/>
                  </a:lnTo>
                  <a:lnTo>
                    <a:pt x="460" y="3364"/>
                  </a:lnTo>
                  <a:lnTo>
                    <a:pt x="451" y="3347"/>
                  </a:lnTo>
                  <a:lnTo>
                    <a:pt x="448" y="3327"/>
                  </a:lnTo>
                  <a:lnTo>
                    <a:pt x="448" y="2559"/>
                  </a:lnTo>
                  <a:lnTo>
                    <a:pt x="64" y="2559"/>
                  </a:lnTo>
                  <a:lnTo>
                    <a:pt x="48" y="2556"/>
                  </a:lnTo>
                  <a:lnTo>
                    <a:pt x="34" y="2550"/>
                  </a:lnTo>
                  <a:lnTo>
                    <a:pt x="20" y="2542"/>
                  </a:lnTo>
                  <a:lnTo>
                    <a:pt x="10" y="2529"/>
                  </a:lnTo>
                  <a:lnTo>
                    <a:pt x="4" y="2514"/>
                  </a:lnTo>
                  <a:lnTo>
                    <a:pt x="0" y="2499"/>
                  </a:lnTo>
                  <a:lnTo>
                    <a:pt x="1" y="2483"/>
                  </a:lnTo>
                  <a:lnTo>
                    <a:pt x="6" y="2467"/>
                  </a:lnTo>
                  <a:lnTo>
                    <a:pt x="448" y="1520"/>
                  </a:lnTo>
                  <a:lnTo>
                    <a:pt x="453" y="1440"/>
                  </a:lnTo>
                  <a:lnTo>
                    <a:pt x="465" y="1360"/>
                  </a:lnTo>
                  <a:lnTo>
                    <a:pt x="484" y="1284"/>
                  </a:lnTo>
                  <a:lnTo>
                    <a:pt x="510" y="1210"/>
                  </a:lnTo>
                  <a:lnTo>
                    <a:pt x="541" y="1139"/>
                  </a:lnTo>
                  <a:lnTo>
                    <a:pt x="578" y="1071"/>
                  </a:lnTo>
                  <a:lnTo>
                    <a:pt x="620" y="1007"/>
                  </a:lnTo>
                  <a:lnTo>
                    <a:pt x="668" y="948"/>
                  </a:lnTo>
                  <a:lnTo>
                    <a:pt x="721" y="892"/>
                  </a:lnTo>
                  <a:lnTo>
                    <a:pt x="779" y="841"/>
                  </a:lnTo>
                  <a:lnTo>
                    <a:pt x="840" y="796"/>
                  </a:lnTo>
                  <a:lnTo>
                    <a:pt x="905" y="755"/>
                  </a:lnTo>
                  <a:lnTo>
                    <a:pt x="975" y="720"/>
                  </a:lnTo>
                  <a:lnTo>
                    <a:pt x="1047" y="691"/>
                  </a:lnTo>
                  <a:lnTo>
                    <a:pt x="1121" y="668"/>
                  </a:lnTo>
                  <a:lnTo>
                    <a:pt x="1199" y="653"/>
                  </a:lnTo>
                  <a:lnTo>
                    <a:pt x="1280" y="643"/>
                  </a:lnTo>
                  <a:lnTo>
                    <a:pt x="1339" y="561"/>
                  </a:lnTo>
                  <a:lnTo>
                    <a:pt x="1404" y="486"/>
                  </a:lnTo>
                  <a:lnTo>
                    <a:pt x="1473" y="413"/>
                  </a:lnTo>
                  <a:lnTo>
                    <a:pt x="1548" y="346"/>
                  </a:lnTo>
                  <a:lnTo>
                    <a:pt x="1627" y="284"/>
                  </a:lnTo>
                  <a:lnTo>
                    <a:pt x="1710" y="227"/>
                  </a:lnTo>
                  <a:lnTo>
                    <a:pt x="1798" y="175"/>
                  </a:lnTo>
                  <a:lnTo>
                    <a:pt x="1888" y="131"/>
                  </a:lnTo>
                  <a:lnTo>
                    <a:pt x="1982" y="93"/>
                  </a:lnTo>
                  <a:lnTo>
                    <a:pt x="2079" y="60"/>
                  </a:lnTo>
                  <a:lnTo>
                    <a:pt x="2180" y="34"/>
                  </a:lnTo>
                  <a:lnTo>
                    <a:pt x="2282" y="16"/>
                  </a:lnTo>
                  <a:lnTo>
                    <a:pt x="2388" y="4"/>
                  </a:lnTo>
                  <a:lnTo>
                    <a:pt x="2495" y="0"/>
                  </a:lnTo>
                  <a:lnTo>
                    <a:pt x="24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1" name="Freeform 13">
              <a:extLst>
                <a:ext uri="{FF2B5EF4-FFF2-40B4-BE49-F238E27FC236}">
                  <a16:creationId xmlns:a16="http://schemas.microsoft.com/office/drawing/2014/main" id="{4900196E-09BC-441E-B705-FA5F7179D0F4}"/>
                </a:ext>
              </a:extLst>
            </p:cNvPr>
            <p:cNvSpPr>
              <a:spLocks noEditPoints="1"/>
            </p:cNvSpPr>
            <p:nvPr/>
          </p:nvSpPr>
          <p:spPr bwMode="auto">
            <a:xfrm>
              <a:off x="812" y="927"/>
              <a:ext cx="1664" cy="1664"/>
            </a:xfrm>
            <a:custGeom>
              <a:avLst/>
              <a:gdLst>
                <a:gd name="T0" fmla="*/ 494 w 1664"/>
                <a:gd name="T1" fmla="*/ 1450 h 1664"/>
                <a:gd name="T2" fmla="*/ 760 w 1664"/>
                <a:gd name="T3" fmla="*/ 1533 h 1664"/>
                <a:gd name="T4" fmla="*/ 1042 w 1664"/>
                <a:gd name="T5" fmla="*/ 1504 h 1664"/>
                <a:gd name="T6" fmla="*/ 1281 w 1664"/>
                <a:gd name="T7" fmla="*/ 1373 h 1664"/>
                <a:gd name="T8" fmla="*/ 1051 w 1664"/>
                <a:gd name="T9" fmla="*/ 1364 h 1664"/>
                <a:gd name="T10" fmla="*/ 832 w 1664"/>
                <a:gd name="T11" fmla="*/ 1408 h 1664"/>
                <a:gd name="T12" fmla="*/ 613 w 1664"/>
                <a:gd name="T13" fmla="*/ 1364 h 1664"/>
                <a:gd name="T14" fmla="*/ 832 w 1664"/>
                <a:gd name="T15" fmla="*/ 385 h 1664"/>
                <a:gd name="T16" fmla="*/ 622 w 1664"/>
                <a:gd name="T17" fmla="*/ 437 h 1664"/>
                <a:gd name="T18" fmla="*/ 464 w 1664"/>
                <a:gd name="T19" fmla="*/ 576 h 1664"/>
                <a:gd name="T20" fmla="*/ 387 w 1664"/>
                <a:gd name="T21" fmla="*/ 777 h 1664"/>
                <a:gd name="T22" fmla="*/ 414 w 1664"/>
                <a:gd name="T23" fmla="*/ 994 h 1664"/>
                <a:gd name="T24" fmla="*/ 534 w 1664"/>
                <a:gd name="T25" fmla="*/ 1167 h 1664"/>
                <a:gd name="T26" fmla="*/ 721 w 1664"/>
                <a:gd name="T27" fmla="*/ 1266 h 1664"/>
                <a:gd name="T28" fmla="*/ 941 w 1664"/>
                <a:gd name="T29" fmla="*/ 1266 h 1664"/>
                <a:gd name="T30" fmla="*/ 1129 w 1664"/>
                <a:gd name="T31" fmla="*/ 1167 h 1664"/>
                <a:gd name="T32" fmla="*/ 1249 w 1664"/>
                <a:gd name="T33" fmla="*/ 994 h 1664"/>
                <a:gd name="T34" fmla="*/ 1275 w 1664"/>
                <a:gd name="T35" fmla="*/ 777 h 1664"/>
                <a:gd name="T36" fmla="*/ 1200 w 1664"/>
                <a:gd name="T37" fmla="*/ 576 h 1664"/>
                <a:gd name="T38" fmla="*/ 1042 w 1664"/>
                <a:gd name="T39" fmla="*/ 437 h 1664"/>
                <a:gd name="T40" fmla="*/ 832 w 1664"/>
                <a:gd name="T41" fmla="*/ 385 h 1664"/>
                <a:gd name="T42" fmla="*/ 1340 w 1664"/>
                <a:gd name="T43" fmla="*/ 564 h 1664"/>
                <a:gd name="T44" fmla="*/ 1404 w 1664"/>
                <a:gd name="T45" fmla="*/ 774 h 1664"/>
                <a:gd name="T46" fmla="*/ 1382 w 1664"/>
                <a:gd name="T47" fmla="*/ 999 h 1664"/>
                <a:gd name="T48" fmla="*/ 1281 w 1664"/>
                <a:gd name="T49" fmla="*/ 1191 h 1664"/>
                <a:gd name="T50" fmla="*/ 1479 w 1664"/>
                <a:gd name="T51" fmla="*/ 1107 h 1664"/>
                <a:gd name="T52" fmla="*/ 1535 w 1664"/>
                <a:gd name="T53" fmla="*/ 832 h 1664"/>
                <a:gd name="T54" fmla="*/ 1479 w 1664"/>
                <a:gd name="T55" fmla="*/ 557 h 1664"/>
                <a:gd name="T56" fmla="*/ 291 w 1664"/>
                <a:gd name="T57" fmla="*/ 383 h 1664"/>
                <a:gd name="T58" fmla="*/ 160 w 1664"/>
                <a:gd name="T59" fmla="*/ 622 h 1664"/>
                <a:gd name="T60" fmla="*/ 131 w 1664"/>
                <a:gd name="T61" fmla="*/ 904 h 1664"/>
                <a:gd name="T62" fmla="*/ 214 w 1664"/>
                <a:gd name="T63" fmla="*/ 1170 h 1664"/>
                <a:gd name="T64" fmla="*/ 350 w 1664"/>
                <a:gd name="T65" fmla="*/ 1147 h 1664"/>
                <a:gd name="T66" fmla="*/ 267 w 1664"/>
                <a:gd name="T67" fmla="*/ 945 h 1664"/>
                <a:gd name="T68" fmla="*/ 267 w 1664"/>
                <a:gd name="T69" fmla="*/ 719 h 1664"/>
                <a:gd name="T70" fmla="*/ 350 w 1664"/>
                <a:gd name="T71" fmla="*/ 517 h 1664"/>
                <a:gd name="T72" fmla="*/ 896 w 1664"/>
                <a:gd name="T73" fmla="*/ 260 h 1664"/>
                <a:gd name="T74" fmla="*/ 1102 w 1664"/>
                <a:gd name="T75" fmla="*/ 325 h 1664"/>
                <a:gd name="T76" fmla="*/ 1226 w 1664"/>
                <a:gd name="T77" fmla="*/ 250 h 1664"/>
                <a:gd name="T78" fmla="*/ 968 w 1664"/>
                <a:gd name="T79" fmla="*/ 142 h 1664"/>
                <a:gd name="T80" fmla="*/ 646 w 1664"/>
                <a:gd name="T81" fmla="*/ 154 h 1664"/>
                <a:gd name="T82" fmla="*/ 429 w 1664"/>
                <a:gd name="T83" fmla="*/ 255 h 1664"/>
                <a:gd name="T84" fmla="*/ 562 w 1664"/>
                <a:gd name="T85" fmla="*/ 325 h 1664"/>
                <a:gd name="T86" fmla="*/ 768 w 1664"/>
                <a:gd name="T87" fmla="*/ 260 h 1664"/>
                <a:gd name="T88" fmla="*/ 989 w 1664"/>
                <a:gd name="T89" fmla="*/ 16 h 1664"/>
                <a:gd name="T90" fmla="*/ 1273 w 1664"/>
                <a:gd name="T91" fmla="*/ 128 h 1664"/>
                <a:gd name="T92" fmla="*/ 1494 w 1664"/>
                <a:gd name="T93" fmla="*/ 330 h 1664"/>
                <a:gd name="T94" fmla="*/ 1630 w 1664"/>
                <a:gd name="T95" fmla="*/ 599 h 1664"/>
                <a:gd name="T96" fmla="*/ 1660 w 1664"/>
                <a:gd name="T97" fmla="*/ 913 h 1664"/>
                <a:gd name="T98" fmla="*/ 1573 w 1664"/>
                <a:gd name="T99" fmla="*/ 1207 h 1664"/>
                <a:gd name="T100" fmla="*/ 1392 w 1664"/>
                <a:gd name="T101" fmla="*/ 1446 h 1664"/>
                <a:gd name="T102" fmla="*/ 1137 w 1664"/>
                <a:gd name="T103" fmla="*/ 1606 h 1664"/>
                <a:gd name="T104" fmla="*/ 832 w 1664"/>
                <a:gd name="T105" fmla="*/ 1664 h 1664"/>
                <a:gd name="T106" fmla="*/ 526 w 1664"/>
                <a:gd name="T107" fmla="*/ 1606 h 1664"/>
                <a:gd name="T108" fmla="*/ 271 w 1664"/>
                <a:gd name="T109" fmla="*/ 1446 h 1664"/>
                <a:gd name="T110" fmla="*/ 89 w 1664"/>
                <a:gd name="T111" fmla="*/ 1207 h 1664"/>
                <a:gd name="T112" fmla="*/ 4 w 1664"/>
                <a:gd name="T113" fmla="*/ 913 h 1664"/>
                <a:gd name="T114" fmla="*/ 34 w 1664"/>
                <a:gd name="T115" fmla="*/ 599 h 1664"/>
                <a:gd name="T116" fmla="*/ 170 w 1664"/>
                <a:gd name="T117" fmla="*/ 330 h 1664"/>
                <a:gd name="T118" fmla="*/ 391 w 1664"/>
                <a:gd name="T119" fmla="*/ 128 h 1664"/>
                <a:gd name="T120" fmla="*/ 673 w 1664"/>
                <a:gd name="T121" fmla="*/ 16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4" h="1664">
                  <a:moveTo>
                    <a:pt x="473" y="1282"/>
                  </a:moveTo>
                  <a:lnTo>
                    <a:pt x="381" y="1373"/>
                  </a:lnTo>
                  <a:lnTo>
                    <a:pt x="437" y="1414"/>
                  </a:lnTo>
                  <a:lnTo>
                    <a:pt x="494" y="1450"/>
                  </a:lnTo>
                  <a:lnTo>
                    <a:pt x="557" y="1480"/>
                  </a:lnTo>
                  <a:lnTo>
                    <a:pt x="622" y="1504"/>
                  </a:lnTo>
                  <a:lnTo>
                    <a:pt x="689" y="1522"/>
                  </a:lnTo>
                  <a:lnTo>
                    <a:pt x="760" y="1533"/>
                  </a:lnTo>
                  <a:lnTo>
                    <a:pt x="832" y="1536"/>
                  </a:lnTo>
                  <a:lnTo>
                    <a:pt x="904" y="1533"/>
                  </a:lnTo>
                  <a:lnTo>
                    <a:pt x="974" y="1522"/>
                  </a:lnTo>
                  <a:lnTo>
                    <a:pt x="1042" y="1504"/>
                  </a:lnTo>
                  <a:lnTo>
                    <a:pt x="1107" y="1480"/>
                  </a:lnTo>
                  <a:lnTo>
                    <a:pt x="1168" y="1450"/>
                  </a:lnTo>
                  <a:lnTo>
                    <a:pt x="1227" y="1414"/>
                  </a:lnTo>
                  <a:lnTo>
                    <a:pt x="1281" y="1373"/>
                  </a:lnTo>
                  <a:lnTo>
                    <a:pt x="1190" y="1282"/>
                  </a:lnTo>
                  <a:lnTo>
                    <a:pt x="1147" y="1314"/>
                  </a:lnTo>
                  <a:lnTo>
                    <a:pt x="1100" y="1342"/>
                  </a:lnTo>
                  <a:lnTo>
                    <a:pt x="1051" y="1364"/>
                  </a:lnTo>
                  <a:lnTo>
                    <a:pt x="999" y="1384"/>
                  </a:lnTo>
                  <a:lnTo>
                    <a:pt x="945" y="1397"/>
                  </a:lnTo>
                  <a:lnTo>
                    <a:pt x="890" y="1405"/>
                  </a:lnTo>
                  <a:lnTo>
                    <a:pt x="832" y="1408"/>
                  </a:lnTo>
                  <a:lnTo>
                    <a:pt x="774" y="1405"/>
                  </a:lnTo>
                  <a:lnTo>
                    <a:pt x="719" y="1397"/>
                  </a:lnTo>
                  <a:lnTo>
                    <a:pt x="665" y="1384"/>
                  </a:lnTo>
                  <a:lnTo>
                    <a:pt x="613" y="1364"/>
                  </a:lnTo>
                  <a:lnTo>
                    <a:pt x="563" y="1342"/>
                  </a:lnTo>
                  <a:lnTo>
                    <a:pt x="517" y="1314"/>
                  </a:lnTo>
                  <a:lnTo>
                    <a:pt x="473" y="1282"/>
                  </a:lnTo>
                  <a:close/>
                  <a:moveTo>
                    <a:pt x="832" y="385"/>
                  </a:moveTo>
                  <a:lnTo>
                    <a:pt x="775" y="389"/>
                  </a:lnTo>
                  <a:lnTo>
                    <a:pt x="721" y="398"/>
                  </a:lnTo>
                  <a:lnTo>
                    <a:pt x="670" y="415"/>
                  </a:lnTo>
                  <a:lnTo>
                    <a:pt x="622" y="437"/>
                  </a:lnTo>
                  <a:lnTo>
                    <a:pt x="576" y="464"/>
                  </a:lnTo>
                  <a:lnTo>
                    <a:pt x="534" y="498"/>
                  </a:lnTo>
                  <a:lnTo>
                    <a:pt x="497" y="535"/>
                  </a:lnTo>
                  <a:lnTo>
                    <a:pt x="464" y="576"/>
                  </a:lnTo>
                  <a:lnTo>
                    <a:pt x="437" y="622"/>
                  </a:lnTo>
                  <a:lnTo>
                    <a:pt x="414" y="671"/>
                  </a:lnTo>
                  <a:lnTo>
                    <a:pt x="398" y="723"/>
                  </a:lnTo>
                  <a:lnTo>
                    <a:pt x="387" y="777"/>
                  </a:lnTo>
                  <a:lnTo>
                    <a:pt x="384" y="832"/>
                  </a:lnTo>
                  <a:lnTo>
                    <a:pt x="387" y="889"/>
                  </a:lnTo>
                  <a:lnTo>
                    <a:pt x="398" y="943"/>
                  </a:lnTo>
                  <a:lnTo>
                    <a:pt x="414" y="994"/>
                  </a:lnTo>
                  <a:lnTo>
                    <a:pt x="437" y="1042"/>
                  </a:lnTo>
                  <a:lnTo>
                    <a:pt x="464" y="1088"/>
                  </a:lnTo>
                  <a:lnTo>
                    <a:pt x="497" y="1130"/>
                  </a:lnTo>
                  <a:lnTo>
                    <a:pt x="534" y="1167"/>
                  </a:lnTo>
                  <a:lnTo>
                    <a:pt x="576" y="1200"/>
                  </a:lnTo>
                  <a:lnTo>
                    <a:pt x="622" y="1227"/>
                  </a:lnTo>
                  <a:lnTo>
                    <a:pt x="670" y="1250"/>
                  </a:lnTo>
                  <a:lnTo>
                    <a:pt x="721" y="1266"/>
                  </a:lnTo>
                  <a:lnTo>
                    <a:pt x="775" y="1277"/>
                  </a:lnTo>
                  <a:lnTo>
                    <a:pt x="832" y="1280"/>
                  </a:lnTo>
                  <a:lnTo>
                    <a:pt x="887" y="1277"/>
                  </a:lnTo>
                  <a:lnTo>
                    <a:pt x="941" y="1266"/>
                  </a:lnTo>
                  <a:lnTo>
                    <a:pt x="993" y="1250"/>
                  </a:lnTo>
                  <a:lnTo>
                    <a:pt x="1042" y="1227"/>
                  </a:lnTo>
                  <a:lnTo>
                    <a:pt x="1088" y="1200"/>
                  </a:lnTo>
                  <a:lnTo>
                    <a:pt x="1129" y="1167"/>
                  </a:lnTo>
                  <a:lnTo>
                    <a:pt x="1166" y="1130"/>
                  </a:lnTo>
                  <a:lnTo>
                    <a:pt x="1200" y="1088"/>
                  </a:lnTo>
                  <a:lnTo>
                    <a:pt x="1227" y="1042"/>
                  </a:lnTo>
                  <a:lnTo>
                    <a:pt x="1249" y="994"/>
                  </a:lnTo>
                  <a:lnTo>
                    <a:pt x="1266" y="943"/>
                  </a:lnTo>
                  <a:lnTo>
                    <a:pt x="1275" y="889"/>
                  </a:lnTo>
                  <a:lnTo>
                    <a:pt x="1279" y="832"/>
                  </a:lnTo>
                  <a:lnTo>
                    <a:pt x="1275" y="777"/>
                  </a:lnTo>
                  <a:lnTo>
                    <a:pt x="1266" y="723"/>
                  </a:lnTo>
                  <a:lnTo>
                    <a:pt x="1249" y="671"/>
                  </a:lnTo>
                  <a:lnTo>
                    <a:pt x="1227" y="622"/>
                  </a:lnTo>
                  <a:lnTo>
                    <a:pt x="1200" y="576"/>
                  </a:lnTo>
                  <a:lnTo>
                    <a:pt x="1166" y="535"/>
                  </a:lnTo>
                  <a:lnTo>
                    <a:pt x="1129" y="498"/>
                  </a:lnTo>
                  <a:lnTo>
                    <a:pt x="1088" y="464"/>
                  </a:lnTo>
                  <a:lnTo>
                    <a:pt x="1042" y="437"/>
                  </a:lnTo>
                  <a:lnTo>
                    <a:pt x="993" y="415"/>
                  </a:lnTo>
                  <a:lnTo>
                    <a:pt x="941" y="398"/>
                  </a:lnTo>
                  <a:lnTo>
                    <a:pt x="887" y="389"/>
                  </a:lnTo>
                  <a:lnTo>
                    <a:pt x="832" y="385"/>
                  </a:lnTo>
                  <a:close/>
                  <a:moveTo>
                    <a:pt x="1372" y="383"/>
                  </a:moveTo>
                  <a:lnTo>
                    <a:pt x="1281" y="474"/>
                  </a:lnTo>
                  <a:lnTo>
                    <a:pt x="1313" y="517"/>
                  </a:lnTo>
                  <a:lnTo>
                    <a:pt x="1340" y="564"/>
                  </a:lnTo>
                  <a:lnTo>
                    <a:pt x="1364" y="613"/>
                  </a:lnTo>
                  <a:lnTo>
                    <a:pt x="1382" y="665"/>
                  </a:lnTo>
                  <a:lnTo>
                    <a:pt x="1396" y="719"/>
                  </a:lnTo>
                  <a:lnTo>
                    <a:pt x="1404" y="774"/>
                  </a:lnTo>
                  <a:lnTo>
                    <a:pt x="1408" y="832"/>
                  </a:lnTo>
                  <a:lnTo>
                    <a:pt x="1404" y="890"/>
                  </a:lnTo>
                  <a:lnTo>
                    <a:pt x="1396" y="945"/>
                  </a:lnTo>
                  <a:lnTo>
                    <a:pt x="1382" y="999"/>
                  </a:lnTo>
                  <a:lnTo>
                    <a:pt x="1364" y="1051"/>
                  </a:lnTo>
                  <a:lnTo>
                    <a:pt x="1340" y="1101"/>
                  </a:lnTo>
                  <a:lnTo>
                    <a:pt x="1313" y="1147"/>
                  </a:lnTo>
                  <a:lnTo>
                    <a:pt x="1281" y="1191"/>
                  </a:lnTo>
                  <a:lnTo>
                    <a:pt x="1372" y="1283"/>
                  </a:lnTo>
                  <a:lnTo>
                    <a:pt x="1414" y="1227"/>
                  </a:lnTo>
                  <a:lnTo>
                    <a:pt x="1449" y="1170"/>
                  </a:lnTo>
                  <a:lnTo>
                    <a:pt x="1479" y="1107"/>
                  </a:lnTo>
                  <a:lnTo>
                    <a:pt x="1503" y="1042"/>
                  </a:lnTo>
                  <a:lnTo>
                    <a:pt x="1521" y="975"/>
                  </a:lnTo>
                  <a:lnTo>
                    <a:pt x="1531" y="904"/>
                  </a:lnTo>
                  <a:lnTo>
                    <a:pt x="1535" y="832"/>
                  </a:lnTo>
                  <a:lnTo>
                    <a:pt x="1531" y="760"/>
                  </a:lnTo>
                  <a:lnTo>
                    <a:pt x="1521" y="690"/>
                  </a:lnTo>
                  <a:lnTo>
                    <a:pt x="1503" y="622"/>
                  </a:lnTo>
                  <a:lnTo>
                    <a:pt x="1479" y="557"/>
                  </a:lnTo>
                  <a:lnTo>
                    <a:pt x="1449" y="496"/>
                  </a:lnTo>
                  <a:lnTo>
                    <a:pt x="1414" y="437"/>
                  </a:lnTo>
                  <a:lnTo>
                    <a:pt x="1372" y="383"/>
                  </a:lnTo>
                  <a:close/>
                  <a:moveTo>
                    <a:pt x="291" y="383"/>
                  </a:moveTo>
                  <a:lnTo>
                    <a:pt x="250" y="437"/>
                  </a:lnTo>
                  <a:lnTo>
                    <a:pt x="214" y="496"/>
                  </a:lnTo>
                  <a:lnTo>
                    <a:pt x="184" y="557"/>
                  </a:lnTo>
                  <a:lnTo>
                    <a:pt x="160" y="622"/>
                  </a:lnTo>
                  <a:lnTo>
                    <a:pt x="142" y="690"/>
                  </a:lnTo>
                  <a:lnTo>
                    <a:pt x="131" y="760"/>
                  </a:lnTo>
                  <a:lnTo>
                    <a:pt x="128" y="832"/>
                  </a:lnTo>
                  <a:lnTo>
                    <a:pt x="131" y="904"/>
                  </a:lnTo>
                  <a:lnTo>
                    <a:pt x="142" y="975"/>
                  </a:lnTo>
                  <a:lnTo>
                    <a:pt x="160" y="1042"/>
                  </a:lnTo>
                  <a:lnTo>
                    <a:pt x="184" y="1107"/>
                  </a:lnTo>
                  <a:lnTo>
                    <a:pt x="214" y="1170"/>
                  </a:lnTo>
                  <a:lnTo>
                    <a:pt x="250" y="1227"/>
                  </a:lnTo>
                  <a:lnTo>
                    <a:pt x="291" y="1283"/>
                  </a:lnTo>
                  <a:lnTo>
                    <a:pt x="382" y="1191"/>
                  </a:lnTo>
                  <a:lnTo>
                    <a:pt x="350" y="1147"/>
                  </a:lnTo>
                  <a:lnTo>
                    <a:pt x="322" y="1101"/>
                  </a:lnTo>
                  <a:lnTo>
                    <a:pt x="300" y="1051"/>
                  </a:lnTo>
                  <a:lnTo>
                    <a:pt x="280" y="999"/>
                  </a:lnTo>
                  <a:lnTo>
                    <a:pt x="267" y="945"/>
                  </a:lnTo>
                  <a:lnTo>
                    <a:pt x="259" y="890"/>
                  </a:lnTo>
                  <a:lnTo>
                    <a:pt x="256" y="832"/>
                  </a:lnTo>
                  <a:lnTo>
                    <a:pt x="259" y="774"/>
                  </a:lnTo>
                  <a:lnTo>
                    <a:pt x="267" y="719"/>
                  </a:lnTo>
                  <a:lnTo>
                    <a:pt x="280" y="665"/>
                  </a:lnTo>
                  <a:lnTo>
                    <a:pt x="300" y="613"/>
                  </a:lnTo>
                  <a:lnTo>
                    <a:pt x="322" y="564"/>
                  </a:lnTo>
                  <a:lnTo>
                    <a:pt x="350" y="517"/>
                  </a:lnTo>
                  <a:lnTo>
                    <a:pt x="382" y="474"/>
                  </a:lnTo>
                  <a:lnTo>
                    <a:pt x="291" y="383"/>
                  </a:lnTo>
                  <a:close/>
                  <a:moveTo>
                    <a:pt x="896" y="131"/>
                  </a:moveTo>
                  <a:lnTo>
                    <a:pt x="896" y="260"/>
                  </a:lnTo>
                  <a:lnTo>
                    <a:pt x="950" y="270"/>
                  </a:lnTo>
                  <a:lnTo>
                    <a:pt x="1003" y="283"/>
                  </a:lnTo>
                  <a:lnTo>
                    <a:pt x="1053" y="301"/>
                  </a:lnTo>
                  <a:lnTo>
                    <a:pt x="1102" y="325"/>
                  </a:lnTo>
                  <a:lnTo>
                    <a:pt x="1148" y="351"/>
                  </a:lnTo>
                  <a:lnTo>
                    <a:pt x="1190" y="383"/>
                  </a:lnTo>
                  <a:lnTo>
                    <a:pt x="1281" y="292"/>
                  </a:lnTo>
                  <a:lnTo>
                    <a:pt x="1226" y="250"/>
                  </a:lnTo>
                  <a:lnTo>
                    <a:pt x="1166" y="214"/>
                  </a:lnTo>
                  <a:lnTo>
                    <a:pt x="1104" y="183"/>
                  </a:lnTo>
                  <a:lnTo>
                    <a:pt x="1037" y="159"/>
                  </a:lnTo>
                  <a:lnTo>
                    <a:pt x="968" y="142"/>
                  </a:lnTo>
                  <a:lnTo>
                    <a:pt x="896" y="131"/>
                  </a:lnTo>
                  <a:close/>
                  <a:moveTo>
                    <a:pt x="768" y="131"/>
                  </a:moveTo>
                  <a:lnTo>
                    <a:pt x="706" y="140"/>
                  </a:lnTo>
                  <a:lnTo>
                    <a:pt x="646" y="154"/>
                  </a:lnTo>
                  <a:lnTo>
                    <a:pt x="588" y="172"/>
                  </a:lnTo>
                  <a:lnTo>
                    <a:pt x="533" y="196"/>
                  </a:lnTo>
                  <a:lnTo>
                    <a:pt x="480" y="224"/>
                  </a:lnTo>
                  <a:lnTo>
                    <a:pt x="429" y="255"/>
                  </a:lnTo>
                  <a:lnTo>
                    <a:pt x="381" y="292"/>
                  </a:lnTo>
                  <a:lnTo>
                    <a:pt x="473" y="383"/>
                  </a:lnTo>
                  <a:lnTo>
                    <a:pt x="516" y="351"/>
                  </a:lnTo>
                  <a:lnTo>
                    <a:pt x="562" y="325"/>
                  </a:lnTo>
                  <a:lnTo>
                    <a:pt x="610" y="301"/>
                  </a:lnTo>
                  <a:lnTo>
                    <a:pt x="660" y="283"/>
                  </a:lnTo>
                  <a:lnTo>
                    <a:pt x="713" y="270"/>
                  </a:lnTo>
                  <a:lnTo>
                    <a:pt x="768" y="260"/>
                  </a:lnTo>
                  <a:lnTo>
                    <a:pt x="768" y="131"/>
                  </a:lnTo>
                  <a:close/>
                  <a:moveTo>
                    <a:pt x="832" y="0"/>
                  </a:moveTo>
                  <a:lnTo>
                    <a:pt x="911" y="4"/>
                  </a:lnTo>
                  <a:lnTo>
                    <a:pt x="989" y="16"/>
                  </a:lnTo>
                  <a:lnTo>
                    <a:pt x="1065" y="34"/>
                  </a:lnTo>
                  <a:lnTo>
                    <a:pt x="1137" y="59"/>
                  </a:lnTo>
                  <a:lnTo>
                    <a:pt x="1207" y="91"/>
                  </a:lnTo>
                  <a:lnTo>
                    <a:pt x="1273" y="128"/>
                  </a:lnTo>
                  <a:lnTo>
                    <a:pt x="1334" y="170"/>
                  </a:lnTo>
                  <a:lnTo>
                    <a:pt x="1392" y="219"/>
                  </a:lnTo>
                  <a:lnTo>
                    <a:pt x="1445" y="272"/>
                  </a:lnTo>
                  <a:lnTo>
                    <a:pt x="1494" y="330"/>
                  </a:lnTo>
                  <a:lnTo>
                    <a:pt x="1536" y="391"/>
                  </a:lnTo>
                  <a:lnTo>
                    <a:pt x="1573" y="457"/>
                  </a:lnTo>
                  <a:lnTo>
                    <a:pt x="1605" y="527"/>
                  </a:lnTo>
                  <a:lnTo>
                    <a:pt x="1630" y="599"/>
                  </a:lnTo>
                  <a:lnTo>
                    <a:pt x="1648" y="675"/>
                  </a:lnTo>
                  <a:lnTo>
                    <a:pt x="1660" y="753"/>
                  </a:lnTo>
                  <a:lnTo>
                    <a:pt x="1664" y="832"/>
                  </a:lnTo>
                  <a:lnTo>
                    <a:pt x="1660" y="913"/>
                  </a:lnTo>
                  <a:lnTo>
                    <a:pt x="1648" y="991"/>
                  </a:lnTo>
                  <a:lnTo>
                    <a:pt x="1630" y="1065"/>
                  </a:lnTo>
                  <a:lnTo>
                    <a:pt x="1605" y="1138"/>
                  </a:lnTo>
                  <a:lnTo>
                    <a:pt x="1573" y="1207"/>
                  </a:lnTo>
                  <a:lnTo>
                    <a:pt x="1536" y="1273"/>
                  </a:lnTo>
                  <a:lnTo>
                    <a:pt x="1494" y="1336"/>
                  </a:lnTo>
                  <a:lnTo>
                    <a:pt x="1445" y="1393"/>
                  </a:lnTo>
                  <a:lnTo>
                    <a:pt x="1392" y="1446"/>
                  </a:lnTo>
                  <a:lnTo>
                    <a:pt x="1334" y="1494"/>
                  </a:lnTo>
                  <a:lnTo>
                    <a:pt x="1273" y="1537"/>
                  </a:lnTo>
                  <a:lnTo>
                    <a:pt x="1207" y="1575"/>
                  </a:lnTo>
                  <a:lnTo>
                    <a:pt x="1137" y="1606"/>
                  </a:lnTo>
                  <a:lnTo>
                    <a:pt x="1065" y="1630"/>
                  </a:lnTo>
                  <a:lnTo>
                    <a:pt x="989" y="1649"/>
                  </a:lnTo>
                  <a:lnTo>
                    <a:pt x="911" y="1660"/>
                  </a:lnTo>
                  <a:lnTo>
                    <a:pt x="832" y="1664"/>
                  </a:lnTo>
                  <a:lnTo>
                    <a:pt x="751" y="1660"/>
                  </a:lnTo>
                  <a:lnTo>
                    <a:pt x="673" y="1649"/>
                  </a:lnTo>
                  <a:lnTo>
                    <a:pt x="599" y="1630"/>
                  </a:lnTo>
                  <a:lnTo>
                    <a:pt x="526" y="1606"/>
                  </a:lnTo>
                  <a:lnTo>
                    <a:pt x="457" y="1575"/>
                  </a:lnTo>
                  <a:lnTo>
                    <a:pt x="391" y="1537"/>
                  </a:lnTo>
                  <a:lnTo>
                    <a:pt x="328" y="1494"/>
                  </a:lnTo>
                  <a:lnTo>
                    <a:pt x="271" y="1446"/>
                  </a:lnTo>
                  <a:lnTo>
                    <a:pt x="218" y="1393"/>
                  </a:lnTo>
                  <a:lnTo>
                    <a:pt x="170" y="1336"/>
                  </a:lnTo>
                  <a:lnTo>
                    <a:pt x="127" y="1273"/>
                  </a:lnTo>
                  <a:lnTo>
                    <a:pt x="89" y="1207"/>
                  </a:lnTo>
                  <a:lnTo>
                    <a:pt x="58" y="1138"/>
                  </a:lnTo>
                  <a:lnTo>
                    <a:pt x="34" y="1065"/>
                  </a:lnTo>
                  <a:lnTo>
                    <a:pt x="15" y="991"/>
                  </a:lnTo>
                  <a:lnTo>
                    <a:pt x="4" y="913"/>
                  </a:lnTo>
                  <a:lnTo>
                    <a:pt x="0" y="832"/>
                  </a:lnTo>
                  <a:lnTo>
                    <a:pt x="4" y="753"/>
                  </a:lnTo>
                  <a:lnTo>
                    <a:pt x="15" y="675"/>
                  </a:lnTo>
                  <a:lnTo>
                    <a:pt x="34" y="599"/>
                  </a:lnTo>
                  <a:lnTo>
                    <a:pt x="58" y="527"/>
                  </a:lnTo>
                  <a:lnTo>
                    <a:pt x="89" y="457"/>
                  </a:lnTo>
                  <a:lnTo>
                    <a:pt x="127" y="391"/>
                  </a:lnTo>
                  <a:lnTo>
                    <a:pt x="170" y="330"/>
                  </a:lnTo>
                  <a:lnTo>
                    <a:pt x="218" y="272"/>
                  </a:lnTo>
                  <a:lnTo>
                    <a:pt x="271" y="219"/>
                  </a:lnTo>
                  <a:lnTo>
                    <a:pt x="328" y="170"/>
                  </a:lnTo>
                  <a:lnTo>
                    <a:pt x="391" y="128"/>
                  </a:lnTo>
                  <a:lnTo>
                    <a:pt x="457" y="91"/>
                  </a:lnTo>
                  <a:lnTo>
                    <a:pt x="526" y="59"/>
                  </a:lnTo>
                  <a:lnTo>
                    <a:pt x="599" y="34"/>
                  </a:lnTo>
                  <a:lnTo>
                    <a:pt x="673" y="16"/>
                  </a:lnTo>
                  <a:lnTo>
                    <a:pt x="751" y="4"/>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2" name="Freeform 14">
              <a:extLst>
                <a:ext uri="{FF2B5EF4-FFF2-40B4-BE49-F238E27FC236}">
                  <a16:creationId xmlns:a16="http://schemas.microsoft.com/office/drawing/2014/main" id="{CD479405-83A7-17ED-45BC-165CECF9BFE7}"/>
                </a:ext>
              </a:extLst>
            </p:cNvPr>
            <p:cNvSpPr>
              <a:spLocks/>
            </p:cNvSpPr>
            <p:nvPr/>
          </p:nvSpPr>
          <p:spPr bwMode="auto">
            <a:xfrm>
              <a:off x="1644" y="1759"/>
              <a:ext cx="1471" cy="1471"/>
            </a:xfrm>
            <a:custGeom>
              <a:avLst/>
              <a:gdLst>
                <a:gd name="T0" fmla="*/ 1344 w 1471"/>
                <a:gd name="T1" fmla="*/ 0 h 1471"/>
                <a:gd name="T2" fmla="*/ 1471 w 1471"/>
                <a:gd name="T3" fmla="*/ 0 h 1471"/>
                <a:gd name="T4" fmla="*/ 1471 w 1471"/>
                <a:gd name="T5" fmla="*/ 0 h 1471"/>
                <a:gd name="T6" fmla="*/ 1467 w 1471"/>
                <a:gd name="T7" fmla="*/ 105 h 1471"/>
                <a:gd name="T8" fmla="*/ 1457 w 1471"/>
                <a:gd name="T9" fmla="*/ 208 h 1471"/>
                <a:gd name="T10" fmla="*/ 1439 w 1471"/>
                <a:gd name="T11" fmla="*/ 309 h 1471"/>
                <a:gd name="T12" fmla="*/ 1413 w 1471"/>
                <a:gd name="T13" fmla="*/ 407 h 1471"/>
                <a:gd name="T14" fmla="*/ 1382 w 1471"/>
                <a:gd name="T15" fmla="*/ 502 h 1471"/>
                <a:gd name="T16" fmla="*/ 1345 w 1471"/>
                <a:gd name="T17" fmla="*/ 595 h 1471"/>
                <a:gd name="T18" fmla="*/ 1302 w 1471"/>
                <a:gd name="T19" fmla="*/ 685 h 1471"/>
                <a:gd name="T20" fmla="*/ 1252 w 1471"/>
                <a:gd name="T21" fmla="*/ 770 h 1471"/>
                <a:gd name="T22" fmla="*/ 1198 w 1471"/>
                <a:gd name="T23" fmla="*/ 852 h 1471"/>
                <a:gd name="T24" fmla="*/ 1138 w 1471"/>
                <a:gd name="T25" fmla="*/ 930 h 1471"/>
                <a:gd name="T26" fmla="*/ 1073 w 1471"/>
                <a:gd name="T27" fmla="*/ 1005 h 1471"/>
                <a:gd name="T28" fmla="*/ 1005 w 1471"/>
                <a:gd name="T29" fmla="*/ 1074 h 1471"/>
                <a:gd name="T30" fmla="*/ 930 w 1471"/>
                <a:gd name="T31" fmla="*/ 1139 h 1471"/>
                <a:gd name="T32" fmla="*/ 852 w 1471"/>
                <a:gd name="T33" fmla="*/ 1198 h 1471"/>
                <a:gd name="T34" fmla="*/ 770 w 1471"/>
                <a:gd name="T35" fmla="*/ 1254 h 1471"/>
                <a:gd name="T36" fmla="*/ 684 w 1471"/>
                <a:gd name="T37" fmla="*/ 1303 h 1471"/>
                <a:gd name="T38" fmla="*/ 595 w 1471"/>
                <a:gd name="T39" fmla="*/ 1346 h 1471"/>
                <a:gd name="T40" fmla="*/ 502 w 1471"/>
                <a:gd name="T41" fmla="*/ 1383 h 1471"/>
                <a:gd name="T42" fmla="*/ 406 w 1471"/>
                <a:gd name="T43" fmla="*/ 1415 h 1471"/>
                <a:gd name="T44" fmla="*/ 309 w 1471"/>
                <a:gd name="T45" fmla="*/ 1439 h 1471"/>
                <a:gd name="T46" fmla="*/ 208 w 1471"/>
                <a:gd name="T47" fmla="*/ 1457 h 1471"/>
                <a:gd name="T48" fmla="*/ 105 w 1471"/>
                <a:gd name="T49" fmla="*/ 1467 h 1471"/>
                <a:gd name="T50" fmla="*/ 0 w 1471"/>
                <a:gd name="T51" fmla="*/ 1471 h 1471"/>
                <a:gd name="T52" fmla="*/ 0 w 1471"/>
                <a:gd name="T53" fmla="*/ 1344 h 1471"/>
                <a:gd name="T54" fmla="*/ 100 w 1471"/>
                <a:gd name="T55" fmla="*/ 1340 h 1471"/>
                <a:gd name="T56" fmla="*/ 198 w 1471"/>
                <a:gd name="T57" fmla="*/ 1329 h 1471"/>
                <a:gd name="T58" fmla="*/ 294 w 1471"/>
                <a:gd name="T59" fmla="*/ 1311 h 1471"/>
                <a:gd name="T60" fmla="*/ 387 w 1471"/>
                <a:gd name="T61" fmla="*/ 1287 h 1471"/>
                <a:gd name="T62" fmla="*/ 478 w 1471"/>
                <a:gd name="T63" fmla="*/ 1256 h 1471"/>
                <a:gd name="T64" fmla="*/ 566 w 1471"/>
                <a:gd name="T65" fmla="*/ 1219 h 1471"/>
                <a:gd name="T66" fmla="*/ 650 w 1471"/>
                <a:gd name="T67" fmla="*/ 1175 h 1471"/>
                <a:gd name="T68" fmla="*/ 731 w 1471"/>
                <a:gd name="T69" fmla="*/ 1127 h 1471"/>
                <a:gd name="T70" fmla="*/ 808 w 1471"/>
                <a:gd name="T71" fmla="*/ 1073 h 1471"/>
                <a:gd name="T72" fmla="*/ 881 w 1471"/>
                <a:gd name="T73" fmla="*/ 1013 h 1471"/>
                <a:gd name="T74" fmla="*/ 949 w 1471"/>
                <a:gd name="T75" fmla="*/ 949 h 1471"/>
                <a:gd name="T76" fmla="*/ 1013 w 1471"/>
                <a:gd name="T77" fmla="*/ 881 h 1471"/>
                <a:gd name="T78" fmla="*/ 1072 w 1471"/>
                <a:gd name="T79" fmla="*/ 808 h 1471"/>
                <a:gd name="T80" fmla="*/ 1126 w 1471"/>
                <a:gd name="T81" fmla="*/ 731 h 1471"/>
                <a:gd name="T82" fmla="*/ 1175 w 1471"/>
                <a:gd name="T83" fmla="*/ 650 h 1471"/>
                <a:gd name="T84" fmla="*/ 1219 w 1471"/>
                <a:gd name="T85" fmla="*/ 566 h 1471"/>
                <a:gd name="T86" fmla="*/ 1255 w 1471"/>
                <a:gd name="T87" fmla="*/ 478 h 1471"/>
                <a:gd name="T88" fmla="*/ 1286 w 1471"/>
                <a:gd name="T89" fmla="*/ 388 h 1471"/>
                <a:gd name="T90" fmla="*/ 1311 w 1471"/>
                <a:gd name="T91" fmla="*/ 294 h 1471"/>
                <a:gd name="T92" fmla="*/ 1328 w 1471"/>
                <a:gd name="T93" fmla="*/ 198 h 1471"/>
                <a:gd name="T94" fmla="*/ 1339 w 1471"/>
                <a:gd name="T95" fmla="*/ 100 h 1471"/>
                <a:gd name="T96" fmla="*/ 1344 w 1471"/>
                <a:gd name="T97"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71" h="1471">
                  <a:moveTo>
                    <a:pt x="1344" y="0"/>
                  </a:moveTo>
                  <a:lnTo>
                    <a:pt x="1471" y="0"/>
                  </a:lnTo>
                  <a:lnTo>
                    <a:pt x="1471" y="0"/>
                  </a:lnTo>
                  <a:lnTo>
                    <a:pt x="1467" y="105"/>
                  </a:lnTo>
                  <a:lnTo>
                    <a:pt x="1457" y="208"/>
                  </a:lnTo>
                  <a:lnTo>
                    <a:pt x="1439" y="309"/>
                  </a:lnTo>
                  <a:lnTo>
                    <a:pt x="1413" y="407"/>
                  </a:lnTo>
                  <a:lnTo>
                    <a:pt x="1382" y="502"/>
                  </a:lnTo>
                  <a:lnTo>
                    <a:pt x="1345" y="595"/>
                  </a:lnTo>
                  <a:lnTo>
                    <a:pt x="1302" y="685"/>
                  </a:lnTo>
                  <a:lnTo>
                    <a:pt x="1252" y="770"/>
                  </a:lnTo>
                  <a:lnTo>
                    <a:pt x="1198" y="852"/>
                  </a:lnTo>
                  <a:lnTo>
                    <a:pt x="1138" y="930"/>
                  </a:lnTo>
                  <a:lnTo>
                    <a:pt x="1073" y="1005"/>
                  </a:lnTo>
                  <a:lnTo>
                    <a:pt x="1005" y="1074"/>
                  </a:lnTo>
                  <a:lnTo>
                    <a:pt x="930" y="1139"/>
                  </a:lnTo>
                  <a:lnTo>
                    <a:pt x="852" y="1198"/>
                  </a:lnTo>
                  <a:lnTo>
                    <a:pt x="770" y="1254"/>
                  </a:lnTo>
                  <a:lnTo>
                    <a:pt x="684" y="1303"/>
                  </a:lnTo>
                  <a:lnTo>
                    <a:pt x="595" y="1346"/>
                  </a:lnTo>
                  <a:lnTo>
                    <a:pt x="502" y="1383"/>
                  </a:lnTo>
                  <a:lnTo>
                    <a:pt x="406" y="1415"/>
                  </a:lnTo>
                  <a:lnTo>
                    <a:pt x="309" y="1439"/>
                  </a:lnTo>
                  <a:lnTo>
                    <a:pt x="208" y="1457"/>
                  </a:lnTo>
                  <a:lnTo>
                    <a:pt x="105" y="1467"/>
                  </a:lnTo>
                  <a:lnTo>
                    <a:pt x="0" y="1471"/>
                  </a:lnTo>
                  <a:lnTo>
                    <a:pt x="0" y="1344"/>
                  </a:lnTo>
                  <a:lnTo>
                    <a:pt x="100" y="1340"/>
                  </a:lnTo>
                  <a:lnTo>
                    <a:pt x="198" y="1329"/>
                  </a:lnTo>
                  <a:lnTo>
                    <a:pt x="294" y="1311"/>
                  </a:lnTo>
                  <a:lnTo>
                    <a:pt x="387" y="1287"/>
                  </a:lnTo>
                  <a:lnTo>
                    <a:pt x="478" y="1256"/>
                  </a:lnTo>
                  <a:lnTo>
                    <a:pt x="566" y="1219"/>
                  </a:lnTo>
                  <a:lnTo>
                    <a:pt x="650" y="1175"/>
                  </a:lnTo>
                  <a:lnTo>
                    <a:pt x="731" y="1127"/>
                  </a:lnTo>
                  <a:lnTo>
                    <a:pt x="808" y="1073"/>
                  </a:lnTo>
                  <a:lnTo>
                    <a:pt x="881" y="1013"/>
                  </a:lnTo>
                  <a:lnTo>
                    <a:pt x="949" y="949"/>
                  </a:lnTo>
                  <a:lnTo>
                    <a:pt x="1013" y="881"/>
                  </a:lnTo>
                  <a:lnTo>
                    <a:pt x="1072" y="808"/>
                  </a:lnTo>
                  <a:lnTo>
                    <a:pt x="1126" y="731"/>
                  </a:lnTo>
                  <a:lnTo>
                    <a:pt x="1175" y="650"/>
                  </a:lnTo>
                  <a:lnTo>
                    <a:pt x="1219" y="566"/>
                  </a:lnTo>
                  <a:lnTo>
                    <a:pt x="1255" y="478"/>
                  </a:lnTo>
                  <a:lnTo>
                    <a:pt x="1286" y="388"/>
                  </a:lnTo>
                  <a:lnTo>
                    <a:pt x="1311" y="294"/>
                  </a:lnTo>
                  <a:lnTo>
                    <a:pt x="1328" y="198"/>
                  </a:lnTo>
                  <a:lnTo>
                    <a:pt x="1339" y="100"/>
                  </a:lnTo>
                  <a:lnTo>
                    <a:pt x="13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3" name="Freeform 15">
              <a:extLst>
                <a:ext uri="{FF2B5EF4-FFF2-40B4-BE49-F238E27FC236}">
                  <a16:creationId xmlns:a16="http://schemas.microsoft.com/office/drawing/2014/main" id="{80668ED4-CFE2-D7EF-2474-01EC263BBEE4}"/>
                </a:ext>
              </a:extLst>
            </p:cNvPr>
            <p:cNvSpPr>
              <a:spLocks noEditPoints="1"/>
            </p:cNvSpPr>
            <p:nvPr/>
          </p:nvSpPr>
          <p:spPr bwMode="auto">
            <a:xfrm>
              <a:off x="173" y="288"/>
              <a:ext cx="2942" cy="3966"/>
            </a:xfrm>
            <a:custGeom>
              <a:avLst/>
              <a:gdLst>
                <a:gd name="T0" fmla="*/ 2493 w 2942"/>
                <a:gd name="T1" fmla="*/ 272 h 3966"/>
                <a:gd name="T2" fmla="*/ 2051 w 2942"/>
                <a:gd name="T3" fmla="*/ 696 h 3966"/>
                <a:gd name="T4" fmla="*/ 1728 w 2942"/>
                <a:gd name="T5" fmla="*/ 548 h 3966"/>
                <a:gd name="T6" fmla="*/ 1598 w 2942"/>
                <a:gd name="T7" fmla="*/ 466 h 3966"/>
                <a:gd name="T8" fmla="*/ 1322 w 2942"/>
                <a:gd name="T9" fmla="*/ 513 h 3966"/>
                <a:gd name="T10" fmla="*/ 991 w 2942"/>
                <a:gd name="T11" fmla="*/ 641 h 3966"/>
                <a:gd name="T12" fmla="*/ 841 w 2942"/>
                <a:gd name="T13" fmla="*/ 677 h 3966"/>
                <a:gd name="T14" fmla="*/ 695 w 2942"/>
                <a:gd name="T15" fmla="*/ 891 h 3966"/>
                <a:gd name="T16" fmla="*/ 547 w 2942"/>
                <a:gd name="T17" fmla="*/ 1213 h 3966"/>
                <a:gd name="T18" fmla="*/ 466 w 2942"/>
                <a:gd name="T19" fmla="*/ 1344 h 3966"/>
                <a:gd name="T20" fmla="*/ 513 w 2942"/>
                <a:gd name="T21" fmla="*/ 1620 h 3966"/>
                <a:gd name="T22" fmla="*/ 641 w 2942"/>
                <a:gd name="T23" fmla="*/ 1949 h 3966"/>
                <a:gd name="T24" fmla="*/ 677 w 2942"/>
                <a:gd name="T25" fmla="*/ 2100 h 3966"/>
                <a:gd name="T26" fmla="*/ 223 w 2942"/>
                <a:gd name="T27" fmla="*/ 2487 h 3966"/>
                <a:gd name="T28" fmla="*/ 455 w 2942"/>
                <a:gd name="T29" fmla="*/ 2719 h 3966"/>
                <a:gd name="T30" fmla="*/ 842 w 2942"/>
                <a:gd name="T31" fmla="*/ 2265 h 3966"/>
                <a:gd name="T32" fmla="*/ 993 w 2942"/>
                <a:gd name="T33" fmla="*/ 2301 h 3966"/>
                <a:gd name="T34" fmla="*/ 1322 w 2942"/>
                <a:gd name="T35" fmla="*/ 2429 h 3966"/>
                <a:gd name="T36" fmla="*/ 1598 w 2942"/>
                <a:gd name="T37" fmla="*/ 2476 h 3966"/>
                <a:gd name="T38" fmla="*/ 1729 w 2942"/>
                <a:gd name="T39" fmla="*/ 2395 h 3966"/>
                <a:gd name="T40" fmla="*/ 2051 w 2942"/>
                <a:gd name="T41" fmla="*/ 2247 h 3966"/>
                <a:gd name="T42" fmla="*/ 2265 w 2942"/>
                <a:gd name="T43" fmla="*/ 2101 h 3966"/>
                <a:gd name="T44" fmla="*/ 2301 w 2942"/>
                <a:gd name="T45" fmla="*/ 1951 h 3966"/>
                <a:gd name="T46" fmla="*/ 2429 w 2942"/>
                <a:gd name="T47" fmla="*/ 1620 h 3966"/>
                <a:gd name="T48" fmla="*/ 2476 w 2942"/>
                <a:gd name="T49" fmla="*/ 1344 h 3966"/>
                <a:gd name="T50" fmla="*/ 2394 w 2942"/>
                <a:gd name="T51" fmla="*/ 1214 h 3966"/>
                <a:gd name="T52" fmla="*/ 2246 w 2942"/>
                <a:gd name="T53" fmla="*/ 891 h 3966"/>
                <a:gd name="T54" fmla="*/ 2670 w 2942"/>
                <a:gd name="T55" fmla="*/ 449 h 3966"/>
                <a:gd name="T56" fmla="*/ 2815 w 2942"/>
                <a:gd name="T57" fmla="*/ 127 h 3966"/>
                <a:gd name="T58" fmla="*/ 2938 w 2942"/>
                <a:gd name="T59" fmla="*/ 43 h 3966"/>
                <a:gd name="T60" fmla="*/ 2902 w 2942"/>
                <a:gd name="T61" fmla="*/ 763 h 3966"/>
                <a:gd name="T62" fmla="*/ 2393 w 2942"/>
                <a:gd name="T63" fmla="*/ 897 h 3966"/>
                <a:gd name="T64" fmla="*/ 2643 w 2942"/>
                <a:gd name="T65" fmla="*/ 1219 h 3966"/>
                <a:gd name="T66" fmla="*/ 2682 w 2942"/>
                <a:gd name="T67" fmla="*/ 1684 h 3966"/>
                <a:gd name="T68" fmla="*/ 2503 w 2942"/>
                <a:gd name="T69" fmla="*/ 1811 h 3966"/>
                <a:gd name="T70" fmla="*/ 2493 w 2942"/>
                <a:gd name="T71" fmla="*/ 2158 h 3966"/>
                <a:gd name="T72" fmla="*/ 2206 w 2942"/>
                <a:gd name="T73" fmla="*/ 2487 h 3966"/>
                <a:gd name="T74" fmla="*/ 2047 w 2942"/>
                <a:gd name="T75" fmla="*/ 2393 h 3966"/>
                <a:gd name="T76" fmla="*/ 1723 w 2942"/>
                <a:gd name="T77" fmla="*/ 2643 h 3966"/>
                <a:gd name="T78" fmla="*/ 1215 w 2942"/>
                <a:gd name="T79" fmla="*/ 3149 h 3966"/>
                <a:gd name="T80" fmla="*/ 1283 w 2942"/>
                <a:gd name="T81" fmla="*/ 2686 h 3966"/>
                <a:gd name="T82" fmla="*/ 1215 w 2942"/>
                <a:gd name="T83" fmla="*/ 2622 h 3966"/>
                <a:gd name="T84" fmla="*/ 602 w 2942"/>
                <a:gd name="T85" fmla="*/ 2686 h 3966"/>
                <a:gd name="T86" fmla="*/ 752 w 2942"/>
                <a:gd name="T87" fmla="*/ 2919 h 3966"/>
                <a:gd name="T88" fmla="*/ 25 w 2942"/>
                <a:gd name="T89" fmla="*/ 2930 h 3966"/>
                <a:gd name="T90" fmla="*/ 11 w 2942"/>
                <a:gd name="T91" fmla="*/ 2203 h 3966"/>
                <a:gd name="T92" fmla="*/ 108 w 2942"/>
                <a:gd name="T93" fmla="*/ 2193 h 3966"/>
                <a:gd name="T94" fmla="*/ 415 w 2942"/>
                <a:gd name="T95" fmla="*/ 1727 h 3966"/>
                <a:gd name="T96" fmla="*/ 256 w 2942"/>
                <a:gd name="T97" fmla="*/ 1663 h 3966"/>
                <a:gd name="T98" fmla="*/ 320 w 2942"/>
                <a:gd name="T99" fmla="*/ 1215 h 3966"/>
                <a:gd name="T100" fmla="*/ 466 w 2942"/>
                <a:gd name="T101" fmla="*/ 812 h 3966"/>
                <a:gd name="T102" fmla="*/ 466 w 2942"/>
                <a:gd name="T103" fmla="*/ 722 h 3966"/>
                <a:gd name="T104" fmla="*/ 799 w 2942"/>
                <a:gd name="T105" fmla="*/ 457 h 3966"/>
                <a:gd name="T106" fmla="*/ 1215 w 2942"/>
                <a:gd name="T107" fmla="*/ 415 h 3966"/>
                <a:gd name="T108" fmla="*/ 1279 w 2942"/>
                <a:gd name="T109" fmla="*/ 256 h 3966"/>
                <a:gd name="T110" fmla="*/ 1727 w 2942"/>
                <a:gd name="T111" fmla="*/ 320 h 3966"/>
                <a:gd name="T112" fmla="*/ 2340 w 2942"/>
                <a:gd name="T113" fmla="*/ 256 h 3966"/>
                <a:gd name="T114" fmla="*/ 2188 w 2942"/>
                <a:gd name="T115" fmla="*/ 23 h 3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42" h="3966">
                  <a:moveTo>
                    <a:pt x="2393" y="127"/>
                  </a:moveTo>
                  <a:lnTo>
                    <a:pt x="2476" y="210"/>
                  </a:lnTo>
                  <a:lnTo>
                    <a:pt x="2485" y="225"/>
                  </a:lnTo>
                  <a:lnTo>
                    <a:pt x="2493" y="239"/>
                  </a:lnTo>
                  <a:lnTo>
                    <a:pt x="2494" y="256"/>
                  </a:lnTo>
                  <a:lnTo>
                    <a:pt x="2493" y="272"/>
                  </a:lnTo>
                  <a:lnTo>
                    <a:pt x="2485" y="287"/>
                  </a:lnTo>
                  <a:lnTo>
                    <a:pt x="2476" y="302"/>
                  </a:lnTo>
                  <a:lnTo>
                    <a:pt x="2100" y="677"/>
                  </a:lnTo>
                  <a:lnTo>
                    <a:pt x="2085" y="687"/>
                  </a:lnTo>
                  <a:lnTo>
                    <a:pt x="2068" y="695"/>
                  </a:lnTo>
                  <a:lnTo>
                    <a:pt x="2051" y="696"/>
                  </a:lnTo>
                  <a:lnTo>
                    <a:pt x="2033" y="692"/>
                  </a:lnTo>
                  <a:lnTo>
                    <a:pt x="2018" y="684"/>
                  </a:lnTo>
                  <a:lnTo>
                    <a:pt x="1949" y="641"/>
                  </a:lnTo>
                  <a:lnTo>
                    <a:pt x="1878" y="603"/>
                  </a:lnTo>
                  <a:lnTo>
                    <a:pt x="1804" y="572"/>
                  </a:lnTo>
                  <a:lnTo>
                    <a:pt x="1728" y="548"/>
                  </a:lnTo>
                  <a:lnTo>
                    <a:pt x="1651" y="529"/>
                  </a:lnTo>
                  <a:lnTo>
                    <a:pt x="1633" y="524"/>
                  </a:lnTo>
                  <a:lnTo>
                    <a:pt x="1619" y="513"/>
                  </a:lnTo>
                  <a:lnTo>
                    <a:pt x="1608" y="500"/>
                  </a:lnTo>
                  <a:lnTo>
                    <a:pt x="1601" y="484"/>
                  </a:lnTo>
                  <a:lnTo>
                    <a:pt x="1598" y="466"/>
                  </a:lnTo>
                  <a:lnTo>
                    <a:pt x="1598" y="383"/>
                  </a:lnTo>
                  <a:lnTo>
                    <a:pt x="1342" y="383"/>
                  </a:lnTo>
                  <a:lnTo>
                    <a:pt x="1342" y="466"/>
                  </a:lnTo>
                  <a:lnTo>
                    <a:pt x="1340" y="484"/>
                  </a:lnTo>
                  <a:lnTo>
                    <a:pt x="1333" y="500"/>
                  </a:lnTo>
                  <a:lnTo>
                    <a:pt x="1322" y="513"/>
                  </a:lnTo>
                  <a:lnTo>
                    <a:pt x="1308" y="524"/>
                  </a:lnTo>
                  <a:lnTo>
                    <a:pt x="1291" y="529"/>
                  </a:lnTo>
                  <a:lnTo>
                    <a:pt x="1213" y="548"/>
                  </a:lnTo>
                  <a:lnTo>
                    <a:pt x="1136" y="572"/>
                  </a:lnTo>
                  <a:lnTo>
                    <a:pt x="1062" y="603"/>
                  </a:lnTo>
                  <a:lnTo>
                    <a:pt x="991" y="641"/>
                  </a:lnTo>
                  <a:lnTo>
                    <a:pt x="923" y="684"/>
                  </a:lnTo>
                  <a:lnTo>
                    <a:pt x="907" y="692"/>
                  </a:lnTo>
                  <a:lnTo>
                    <a:pt x="889" y="695"/>
                  </a:lnTo>
                  <a:lnTo>
                    <a:pt x="872" y="693"/>
                  </a:lnTo>
                  <a:lnTo>
                    <a:pt x="856" y="687"/>
                  </a:lnTo>
                  <a:lnTo>
                    <a:pt x="841" y="677"/>
                  </a:lnTo>
                  <a:lnTo>
                    <a:pt x="767" y="602"/>
                  </a:lnTo>
                  <a:lnTo>
                    <a:pt x="602" y="768"/>
                  </a:lnTo>
                  <a:lnTo>
                    <a:pt x="677" y="842"/>
                  </a:lnTo>
                  <a:lnTo>
                    <a:pt x="687" y="857"/>
                  </a:lnTo>
                  <a:lnTo>
                    <a:pt x="693" y="873"/>
                  </a:lnTo>
                  <a:lnTo>
                    <a:pt x="695" y="891"/>
                  </a:lnTo>
                  <a:lnTo>
                    <a:pt x="691" y="907"/>
                  </a:lnTo>
                  <a:lnTo>
                    <a:pt x="684" y="924"/>
                  </a:lnTo>
                  <a:lnTo>
                    <a:pt x="639" y="992"/>
                  </a:lnTo>
                  <a:lnTo>
                    <a:pt x="603" y="1062"/>
                  </a:lnTo>
                  <a:lnTo>
                    <a:pt x="572" y="1137"/>
                  </a:lnTo>
                  <a:lnTo>
                    <a:pt x="547" y="1213"/>
                  </a:lnTo>
                  <a:lnTo>
                    <a:pt x="529" y="1291"/>
                  </a:lnTo>
                  <a:lnTo>
                    <a:pt x="523" y="1309"/>
                  </a:lnTo>
                  <a:lnTo>
                    <a:pt x="513" y="1323"/>
                  </a:lnTo>
                  <a:lnTo>
                    <a:pt x="500" y="1334"/>
                  </a:lnTo>
                  <a:lnTo>
                    <a:pt x="483" y="1341"/>
                  </a:lnTo>
                  <a:lnTo>
                    <a:pt x="466" y="1344"/>
                  </a:lnTo>
                  <a:lnTo>
                    <a:pt x="383" y="1344"/>
                  </a:lnTo>
                  <a:lnTo>
                    <a:pt x="383" y="1600"/>
                  </a:lnTo>
                  <a:lnTo>
                    <a:pt x="466" y="1600"/>
                  </a:lnTo>
                  <a:lnTo>
                    <a:pt x="483" y="1602"/>
                  </a:lnTo>
                  <a:lnTo>
                    <a:pt x="500" y="1609"/>
                  </a:lnTo>
                  <a:lnTo>
                    <a:pt x="513" y="1620"/>
                  </a:lnTo>
                  <a:lnTo>
                    <a:pt x="523" y="1634"/>
                  </a:lnTo>
                  <a:lnTo>
                    <a:pt x="529" y="1651"/>
                  </a:lnTo>
                  <a:lnTo>
                    <a:pt x="547" y="1729"/>
                  </a:lnTo>
                  <a:lnTo>
                    <a:pt x="572" y="1805"/>
                  </a:lnTo>
                  <a:lnTo>
                    <a:pt x="603" y="1878"/>
                  </a:lnTo>
                  <a:lnTo>
                    <a:pt x="641" y="1949"/>
                  </a:lnTo>
                  <a:lnTo>
                    <a:pt x="684" y="2018"/>
                  </a:lnTo>
                  <a:lnTo>
                    <a:pt x="692" y="2035"/>
                  </a:lnTo>
                  <a:lnTo>
                    <a:pt x="695" y="2052"/>
                  </a:lnTo>
                  <a:lnTo>
                    <a:pt x="693" y="2070"/>
                  </a:lnTo>
                  <a:lnTo>
                    <a:pt x="687" y="2085"/>
                  </a:lnTo>
                  <a:lnTo>
                    <a:pt x="677" y="2100"/>
                  </a:lnTo>
                  <a:lnTo>
                    <a:pt x="300" y="2476"/>
                  </a:lnTo>
                  <a:lnTo>
                    <a:pt x="287" y="2487"/>
                  </a:lnTo>
                  <a:lnTo>
                    <a:pt x="272" y="2493"/>
                  </a:lnTo>
                  <a:lnTo>
                    <a:pt x="256" y="2495"/>
                  </a:lnTo>
                  <a:lnTo>
                    <a:pt x="239" y="2493"/>
                  </a:lnTo>
                  <a:lnTo>
                    <a:pt x="223" y="2487"/>
                  </a:lnTo>
                  <a:lnTo>
                    <a:pt x="210" y="2476"/>
                  </a:lnTo>
                  <a:lnTo>
                    <a:pt x="127" y="2393"/>
                  </a:lnTo>
                  <a:lnTo>
                    <a:pt x="127" y="2815"/>
                  </a:lnTo>
                  <a:lnTo>
                    <a:pt x="549" y="2815"/>
                  </a:lnTo>
                  <a:lnTo>
                    <a:pt x="466" y="2732"/>
                  </a:lnTo>
                  <a:lnTo>
                    <a:pt x="455" y="2719"/>
                  </a:lnTo>
                  <a:lnTo>
                    <a:pt x="449" y="2703"/>
                  </a:lnTo>
                  <a:lnTo>
                    <a:pt x="447" y="2686"/>
                  </a:lnTo>
                  <a:lnTo>
                    <a:pt x="449" y="2670"/>
                  </a:lnTo>
                  <a:lnTo>
                    <a:pt x="455" y="2655"/>
                  </a:lnTo>
                  <a:lnTo>
                    <a:pt x="466" y="2642"/>
                  </a:lnTo>
                  <a:lnTo>
                    <a:pt x="842" y="2265"/>
                  </a:lnTo>
                  <a:lnTo>
                    <a:pt x="857" y="2255"/>
                  </a:lnTo>
                  <a:lnTo>
                    <a:pt x="872" y="2249"/>
                  </a:lnTo>
                  <a:lnTo>
                    <a:pt x="890" y="2247"/>
                  </a:lnTo>
                  <a:lnTo>
                    <a:pt x="907" y="2250"/>
                  </a:lnTo>
                  <a:lnTo>
                    <a:pt x="924" y="2258"/>
                  </a:lnTo>
                  <a:lnTo>
                    <a:pt x="993" y="2301"/>
                  </a:lnTo>
                  <a:lnTo>
                    <a:pt x="1064" y="2339"/>
                  </a:lnTo>
                  <a:lnTo>
                    <a:pt x="1137" y="2370"/>
                  </a:lnTo>
                  <a:lnTo>
                    <a:pt x="1213" y="2395"/>
                  </a:lnTo>
                  <a:lnTo>
                    <a:pt x="1291" y="2413"/>
                  </a:lnTo>
                  <a:lnTo>
                    <a:pt x="1308" y="2419"/>
                  </a:lnTo>
                  <a:lnTo>
                    <a:pt x="1322" y="2429"/>
                  </a:lnTo>
                  <a:lnTo>
                    <a:pt x="1333" y="2442"/>
                  </a:lnTo>
                  <a:lnTo>
                    <a:pt x="1340" y="2459"/>
                  </a:lnTo>
                  <a:lnTo>
                    <a:pt x="1342" y="2476"/>
                  </a:lnTo>
                  <a:lnTo>
                    <a:pt x="1342" y="2559"/>
                  </a:lnTo>
                  <a:lnTo>
                    <a:pt x="1598" y="2559"/>
                  </a:lnTo>
                  <a:lnTo>
                    <a:pt x="1598" y="2476"/>
                  </a:lnTo>
                  <a:lnTo>
                    <a:pt x="1601" y="2459"/>
                  </a:lnTo>
                  <a:lnTo>
                    <a:pt x="1608" y="2442"/>
                  </a:lnTo>
                  <a:lnTo>
                    <a:pt x="1619" y="2429"/>
                  </a:lnTo>
                  <a:lnTo>
                    <a:pt x="1633" y="2419"/>
                  </a:lnTo>
                  <a:lnTo>
                    <a:pt x="1651" y="2413"/>
                  </a:lnTo>
                  <a:lnTo>
                    <a:pt x="1729" y="2395"/>
                  </a:lnTo>
                  <a:lnTo>
                    <a:pt x="1805" y="2370"/>
                  </a:lnTo>
                  <a:lnTo>
                    <a:pt x="1880" y="2339"/>
                  </a:lnTo>
                  <a:lnTo>
                    <a:pt x="1951" y="2303"/>
                  </a:lnTo>
                  <a:lnTo>
                    <a:pt x="2018" y="2258"/>
                  </a:lnTo>
                  <a:lnTo>
                    <a:pt x="2035" y="2251"/>
                  </a:lnTo>
                  <a:lnTo>
                    <a:pt x="2051" y="2247"/>
                  </a:lnTo>
                  <a:lnTo>
                    <a:pt x="2069" y="2249"/>
                  </a:lnTo>
                  <a:lnTo>
                    <a:pt x="2085" y="2255"/>
                  </a:lnTo>
                  <a:lnTo>
                    <a:pt x="2100" y="2265"/>
                  </a:lnTo>
                  <a:lnTo>
                    <a:pt x="2174" y="2340"/>
                  </a:lnTo>
                  <a:lnTo>
                    <a:pt x="2340" y="2175"/>
                  </a:lnTo>
                  <a:lnTo>
                    <a:pt x="2265" y="2101"/>
                  </a:lnTo>
                  <a:lnTo>
                    <a:pt x="2255" y="2086"/>
                  </a:lnTo>
                  <a:lnTo>
                    <a:pt x="2249" y="2070"/>
                  </a:lnTo>
                  <a:lnTo>
                    <a:pt x="2247" y="2053"/>
                  </a:lnTo>
                  <a:lnTo>
                    <a:pt x="2250" y="2035"/>
                  </a:lnTo>
                  <a:lnTo>
                    <a:pt x="2258" y="2019"/>
                  </a:lnTo>
                  <a:lnTo>
                    <a:pt x="2301" y="1951"/>
                  </a:lnTo>
                  <a:lnTo>
                    <a:pt x="2339" y="1880"/>
                  </a:lnTo>
                  <a:lnTo>
                    <a:pt x="2370" y="1806"/>
                  </a:lnTo>
                  <a:lnTo>
                    <a:pt x="2394" y="1729"/>
                  </a:lnTo>
                  <a:lnTo>
                    <a:pt x="2413" y="1651"/>
                  </a:lnTo>
                  <a:lnTo>
                    <a:pt x="2418" y="1634"/>
                  </a:lnTo>
                  <a:lnTo>
                    <a:pt x="2429" y="1620"/>
                  </a:lnTo>
                  <a:lnTo>
                    <a:pt x="2442" y="1609"/>
                  </a:lnTo>
                  <a:lnTo>
                    <a:pt x="2458" y="1602"/>
                  </a:lnTo>
                  <a:lnTo>
                    <a:pt x="2476" y="1600"/>
                  </a:lnTo>
                  <a:lnTo>
                    <a:pt x="2559" y="1600"/>
                  </a:lnTo>
                  <a:lnTo>
                    <a:pt x="2559" y="1344"/>
                  </a:lnTo>
                  <a:lnTo>
                    <a:pt x="2476" y="1344"/>
                  </a:lnTo>
                  <a:lnTo>
                    <a:pt x="2458" y="1341"/>
                  </a:lnTo>
                  <a:lnTo>
                    <a:pt x="2442" y="1334"/>
                  </a:lnTo>
                  <a:lnTo>
                    <a:pt x="2429" y="1323"/>
                  </a:lnTo>
                  <a:lnTo>
                    <a:pt x="2418" y="1309"/>
                  </a:lnTo>
                  <a:lnTo>
                    <a:pt x="2413" y="1291"/>
                  </a:lnTo>
                  <a:lnTo>
                    <a:pt x="2394" y="1214"/>
                  </a:lnTo>
                  <a:lnTo>
                    <a:pt x="2370" y="1137"/>
                  </a:lnTo>
                  <a:lnTo>
                    <a:pt x="2339" y="1064"/>
                  </a:lnTo>
                  <a:lnTo>
                    <a:pt x="2301" y="993"/>
                  </a:lnTo>
                  <a:lnTo>
                    <a:pt x="2258" y="924"/>
                  </a:lnTo>
                  <a:lnTo>
                    <a:pt x="2250" y="909"/>
                  </a:lnTo>
                  <a:lnTo>
                    <a:pt x="2246" y="891"/>
                  </a:lnTo>
                  <a:lnTo>
                    <a:pt x="2247" y="874"/>
                  </a:lnTo>
                  <a:lnTo>
                    <a:pt x="2255" y="857"/>
                  </a:lnTo>
                  <a:lnTo>
                    <a:pt x="2265" y="842"/>
                  </a:lnTo>
                  <a:lnTo>
                    <a:pt x="2640" y="466"/>
                  </a:lnTo>
                  <a:lnTo>
                    <a:pt x="2655" y="457"/>
                  </a:lnTo>
                  <a:lnTo>
                    <a:pt x="2670" y="449"/>
                  </a:lnTo>
                  <a:lnTo>
                    <a:pt x="2686" y="448"/>
                  </a:lnTo>
                  <a:lnTo>
                    <a:pt x="2703" y="449"/>
                  </a:lnTo>
                  <a:lnTo>
                    <a:pt x="2717" y="457"/>
                  </a:lnTo>
                  <a:lnTo>
                    <a:pt x="2732" y="466"/>
                  </a:lnTo>
                  <a:lnTo>
                    <a:pt x="2815" y="549"/>
                  </a:lnTo>
                  <a:lnTo>
                    <a:pt x="2815" y="127"/>
                  </a:lnTo>
                  <a:lnTo>
                    <a:pt x="2393" y="127"/>
                  </a:lnTo>
                  <a:close/>
                  <a:moveTo>
                    <a:pt x="2878" y="0"/>
                  </a:moveTo>
                  <a:lnTo>
                    <a:pt x="2899" y="4"/>
                  </a:lnTo>
                  <a:lnTo>
                    <a:pt x="2916" y="12"/>
                  </a:lnTo>
                  <a:lnTo>
                    <a:pt x="2930" y="26"/>
                  </a:lnTo>
                  <a:lnTo>
                    <a:pt x="2938" y="43"/>
                  </a:lnTo>
                  <a:lnTo>
                    <a:pt x="2942" y="64"/>
                  </a:lnTo>
                  <a:lnTo>
                    <a:pt x="2942" y="703"/>
                  </a:lnTo>
                  <a:lnTo>
                    <a:pt x="2940" y="722"/>
                  </a:lnTo>
                  <a:lnTo>
                    <a:pt x="2931" y="739"/>
                  </a:lnTo>
                  <a:lnTo>
                    <a:pt x="2919" y="754"/>
                  </a:lnTo>
                  <a:lnTo>
                    <a:pt x="2902" y="763"/>
                  </a:lnTo>
                  <a:lnTo>
                    <a:pt x="2884" y="767"/>
                  </a:lnTo>
                  <a:lnTo>
                    <a:pt x="2865" y="767"/>
                  </a:lnTo>
                  <a:lnTo>
                    <a:pt x="2848" y="760"/>
                  </a:lnTo>
                  <a:lnTo>
                    <a:pt x="2833" y="749"/>
                  </a:lnTo>
                  <a:lnTo>
                    <a:pt x="2686" y="602"/>
                  </a:lnTo>
                  <a:lnTo>
                    <a:pt x="2393" y="897"/>
                  </a:lnTo>
                  <a:lnTo>
                    <a:pt x="2436" y="972"/>
                  </a:lnTo>
                  <a:lnTo>
                    <a:pt x="2473" y="1050"/>
                  </a:lnTo>
                  <a:lnTo>
                    <a:pt x="2503" y="1132"/>
                  </a:lnTo>
                  <a:lnTo>
                    <a:pt x="2527" y="1215"/>
                  </a:lnTo>
                  <a:lnTo>
                    <a:pt x="2622" y="1215"/>
                  </a:lnTo>
                  <a:lnTo>
                    <a:pt x="2643" y="1219"/>
                  </a:lnTo>
                  <a:lnTo>
                    <a:pt x="2660" y="1228"/>
                  </a:lnTo>
                  <a:lnTo>
                    <a:pt x="2674" y="1241"/>
                  </a:lnTo>
                  <a:lnTo>
                    <a:pt x="2682" y="1260"/>
                  </a:lnTo>
                  <a:lnTo>
                    <a:pt x="2686" y="1280"/>
                  </a:lnTo>
                  <a:lnTo>
                    <a:pt x="2686" y="1663"/>
                  </a:lnTo>
                  <a:lnTo>
                    <a:pt x="2682" y="1684"/>
                  </a:lnTo>
                  <a:lnTo>
                    <a:pt x="2674" y="1701"/>
                  </a:lnTo>
                  <a:lnTo>
                    <a:pt x="2660" y="1715"/>
                  </a:lnTo>
                  <a:lnTo>
                    <a:pt x="2643" y="1723"/>
                  </a:lnTo>
                  <a:lnTo>
                    <a:pt x="2622" y="1727"/>
                  </a:lnTo>
                  <a:lnTo>
                    <a:pt x="2527" y="1727"/>
                  </a:lnTo>
                  <a:lnTo>
                    <a:pt x="2503" y="1811"/>
                  </a:lnTo>
                  <a:lnTo>
                    <a:pt x="2473" y="1893"/>
                  </a:lnTo>
                  <a:lnTo>
                    <a:pt x="2436" y="1971"/>
                  </a:lnTo>
                  <a:lnTo>
                    <a:pt x="2393" y="2047"/>
                  </a:lnTo>
                  <a:lnTo>
                    <a:pt x="2476" y="2130"/>
                  </a:lnTo>
                  <a:lnTo>
                    <a:pt x="2485" y="2143"/>
                  </a:lnTo>
                  <a:lnTo>
                    <a:pt x="2493" y="2158"/>
                  </a:lnTo>
                  <a:lnTo>
                    <a:pt x="2494" y="2175"/>
                  </a:lnTo>
                  <a:lnTo>
                    <a:pt x="2493" y="2191"/>
                  </a:lnTo>
                  <a:lnTo>
                    <a:pt x="2485" y="2207"/>
                  </a:lnTo>
                  <a:lnTo>
                    <a:pt x="2476" y="2220"/>
                  </a:lnTo>
                  <a:lnTo>
                    <a:pt x="2220" y="2476"/>
                  </a:lnTo>
                  <a:lnTo>
                    <a:pt x="2206" y="2487"/>
                  </a:lnTo>
                  <a:lnTo>
                    <a:pt x="2191" y="2493"/>
                  </a:lnTo>
                  <a:lnTo>
                    <a:pt x="2174" y="2495"/>
                  </a:lnTo>
                  <a:lnTo>
                    <a:pt x="2158" y="2493"/>
                  </a:lnTo>
                  <a:lnTo>
                    <a:pt x="2143" y="2487"/>
                  </a:lnTo>
                  <a:lnTo>
                    <a:pt x="2130" y="2476"/>
                  </a:lnTo>
                  <a:lnTo>
                    <a:pt x="2047" y="2393"/>
                  </a:lnTo>
                  <a:lnTo>
                    <a:pt x="1971" y="2436"/>
                  </a:lnTo>
                  <a:lnTo>
                    <a:pt x="1892" y="2473"/>
                  </a:lnTo>
                  <a:lnTo>
                    <a:pt x="1811" y="2505"/>
                  </a:lnTo>
                  <a:lnTo>
                    <a:pt x="1727" y="2527"/>
                  </a:lnTo>
                  <a:lnTo>
                    <a:pt x="1727" y="2622"/>
                  </a:lnTo>
                  <a:lnTo>
                    <a:pt x="1723" y="2643"/>
                  </a:lnTo>
                  <a:lnTo>
                    <a:pt x="1714" y="2661"/>
                  </a:lnTo>
                  <a:lnTo>
                    <a:pt x="1701" y="2674"/>
                  </a:lnTo>
                  <a:lnTo>
                    <a:pt x="1682" y="2684"/>
                  </a:lnTo>
                  <a:lnTo>
                    <a:pt x="1662" y="2686"/>
                  </a:lnTo>
                  <a:lnTo>
                    <a:pt x="1423" y="2686"/>
                  </a:lnTo>
                  <a:lnTo>
                    <a:pt x="1215" y="3149"/>
                  </a:lnTo>
                  <a:lnTo>
                    <a:pt x="1215" y="3966"/>
                  </a:lnTo>
                  <a:lnTo>
                    <a:pt x="1086" y="3966"/>
                  </a:lnTo>
                  <a:lnTo>
                    <a:pt x="1086" y="3134"/>
                  </a:lnTo>
                  <a:lnTo>
                    <a:pt x="1089" y="3121"/>
                  </a:lnTo>
                  <a:lnTo>
                    <a:pt x="1092" y="3108"/>
                  </a:lnTo>
                  <a:lnTo>
                    <a:pt x="1283" y="2686"/>
                  </a:lnTo>
                  <a:lnTo>
                    <a:pt x="1279" y="2686"/>
                  </a:lnTo>
                  <a:lnTo>
                    <a:pt x="1258" y="2684"/>
                  </a:lnTo>
                  <a:lnTo>
                    <a:pt x="1241" y="2674"/>
                  </a:lnTo>
                  <a:lnTo>
                    <a:pt x="1227" y="2661"/>
                  </a:lnTo>
                  <a:lnTo>
                    <a:pt x="1219" y="2643"/>
                  </a:lnTo>
                  <a:lnTo>
                    <a:pt x="1215" y="2622"/>
                  </a:lnTo>
                  <a:lnTo>
                    <a:pt x="1215" y="2527"/>
                  </a:lnTo>
                  <a:lnTo>
                    <a:pt x="1131" y="2503"/>
                  </a:lnTo>
                  <a:lnTo>
                    <a:pt x="1050" y="2473"/>
                  </a:lnTo>
                  <a:lnTo>
                    <a:pt x="971" y="2436"/>
                  </a:lnTo>
                  <a:lnTo>
                    <a:pt x="895" y="2393"/>
                  </a:lnTo>
                  <a:lnTo>
                    <a:pt x="602" y="2686"/>
                  </a:lnTo>
                  <a:lnTo>
                    <a:pt x="749" y="2834"/>
                  </a:lnTo>
                  <a:lnTo>
                    <a:pt x="759" y="2848"/>
                  </a:lnTo>
                  <a:lnTo>
                    <a:pt x="766" y="2866"/>
                  </a:lnTo>
                  <a:lnTo>
                    <a:pt x="767" y="2884"/>
                  </a:lnTo>
                  <a:lnTo>
                    <a:pt x="762" y="2904"/>
                  </a:lnTo>
                  <a:lnTo>
                    <a:pt x="752" y="2919"/>
                  </a:lnTo>
                  <a:lnTo>
                    <a:pt x="739" y="2931"/>
                  </a:lnTo>
                  <a:lnTo>
                    <a:pt x="722" y="2940"/>
                  </a:lnTo>
                  <a:lnTo>
                    <a:pt x="703" y="2942"/>
                  </a:lnTo>
                  <a:lnTo>
                    <a:pt x="64" y="2942"/>
                  </a:lnTo>
                  <a:lnTo>
                    <a:pt x="43" y="2940"/>
                  </a:lnTo>
                  <a:lnTo>
                    <a:pt x="25" y="2930"/>
                  </a:lnTo>
                  <a:lnTo>
                    <a:pt x="12" y="2917"/>
                  </a:lnTo>
                  <a:lnTo>
                    <a:pt x="2" y="2899"/>
                  </a:lnTo>
                  <a:lnTo>
                    <a:pt x="0" y="2878"/>
                  </a:lnTo>
                  <a:lnTo>
                    <a:pt x="0" y="2239"/>
                  </a:lnTo>
                  <a:lnTo>
                    <a:pt x="2" y="2220"/>
                  </a:lnTo>
                  <a:lnTo>
                    <a:pt x="11" y="2203"/>
                  </a:lnTo>
                  <a:lnTo>
                    <a:pt x="23" y="2190"/>
                  </a:lnTo>
                  <a:lnTo>
                    <a:pt x="38" y="2180"/>
                  </a:lnTo>
                  <a:lnTo>
                    <a:pt x="58" y="2175"/>
                  </a:lnTo>
                  <a:lnTo>
                    <a:pt x="76" y="2176"/>
                  </a:lnTo>
                  <a:lnTo>
                    <a:pt x="94" y="2183"/>
                  </a:lnTo>
                  <a:lnTo>
                    <a:pt x="108" y="2193"/>
                  </a:lnTo>
                  <a:lnTo>
                    <a:pt x="256" y="2340"/>
                  </a:lnTo>
                  <a:lnTo>
                    <a:pt x="549" y="2047"/>
                  </a:lnTo>
                  <a:lnTo>
                    <a:pt x="506" y="1971"/>
                  </a:lnTo>
                  <a:lnTo>
                    <a:pt x="469" y="1892"/>
                  </a:lnTo>
                  <a:lnTo>
                    <a:pt x="439" y="1811"/>
                  </a:lnTo>
                  <a:lnTo>
                    <a:pt x="415" y="1727"/>
                  </a:lnTo>
                  <a:lnTo>
                    <a:pt x="320" y="1727"/>
                  </a:lnTo>
                  <a:lnTo>
                    <a:pt x="299" y="1723"/>
                  </a:lnTo>
                  <a:lnTo>
                    <a:pt x="281" y="1715"/>
                  </a:lnTo>
                  <a:lnTo>
                    <a:pt x="268" y="1701"/>
                  </a:lnTo>
                  <a:lnTo>
                    <a:pt x="258" y="1684"/>
                  </a:lnTo>
                  <a:lnTo>
                    <a:pt x="256" y="1663"/>
                  </a:lnTo>
                  <a:lnTo>
                    <a:pt x="256" y="1280"/>
                  </a:lnTo>
                  <a:lnTo>
                    <a:pt x="258" y="1260"/>
                  </a:lnTo>
                  <a:lnTo>
                    <a:pt x="268" y="1241"/>
                  </a:lnTo>
                  <a:lnTo>
                    <a:pt x="281" y="1228"/>
                  </a:lnTo>
                  <a:lnTo>
                    <a:pt x="299" y="1219"/>
                  </a:lnTo>
                  <a:lnTo>
                    <a:pt x="320" y="1215"/>
                  </a:lnTo>
                  <a:lnTo>
                    <a:pt x="415" y="1215"/>
                  </a:lnTo>
                  <a:lnTo>
                    <a:pt x="437" y="1131"/>
                  </a:lnTo>
                  <a:lnTo>
                    <a:pt x="469" y="1050"/>
                  </a:lnTo>
                  <a:lnTo>
                    <a:pt x="506" y="971"/>
                  </a:lnTo>
                  <a:lnTo>
                    <a:pt x="549" y="895"/>
                  </a:lnTo>
                  <a:lnTo>
                    <a:pt x="466" y="812"/>
                  </a:lnTo>
                  <a:lnTo>
                    <a:pt x="455" y="799"/>
                  </a:lnTo>
                  <a:lnTo>
                    <a:pt x="449" y="784"/>
                  </a:lnTo>
                  <a:lnTo>
                    <a:pt x="447" y="768"/>
                  </a:lnTo>
                  <a:lnTo>
                    <a:pt x="449" y="751"/>
                  </a:lnTo>
                  <a:lnTo>
                    <a:pt x="455" y="736"/>
                  </a:lnTo>
                  <a:lnTo>
                    <a:pt x="466" y="722"/>
                  </a:lnTo>
                  <a:lnTo>
                    <a:pt x="722" y="466"/>
                  </a:lnTo>
                  <a:lnTo>
                    <a:pt x="735" y="457"/>
                  </a:lnTo>
                  <a:lnTo>
                    <a:pt x="751" y="449"/>
                  </a:lnTo>
                  <a:lnTo>
                    <a:pt x="767" y="448"/>
                  </a:lnTo>
                  <a:lnTo>
                    <a:pt x="784" y="449"/>
                  </a:lnTo>
                  <a:lnTo>
                    <a:pt x="799" y="457"/>
                  </a:lnTo>
                  <a:lnTo>
                    <a:pt x="812" y="466"/>
                  </a:lnTo>
                  <a:lnTo>
                    <a:pt x="895" y="549"/>
                  </a:lnTo>
                  <a:lnTo>
                    <a:pt x="971" y="506"/>
                  </a:lnTo>
                  <a:lnTo>
                    <a:pt x="1049" y="469"/>
                  </a:lnTo>
                  <a:lnTo>
                    <a:pt x="1131" y="439"/>
                  </a:lnTo>
                  <a:lnTo>
                    <a:pt x="1215" y="415"/>
                  </a:lnTo>
                  <a:lnTo>
                    <a:pt x="1215" y="320"/>
                  </a:lnTo>
                  <a:lnTo>
                    <a:pt x="1219" y="299"/>
                  </a:lnTo>
                  <a:lnTo>
                    <a:pt x="1227" y="282"/>
                  </a:lnTo>
                  <a:lnTo>
                    <a:pt x="1241" y="268"/>
                  </a:lnTo>
                  <a:lnTo>
                    <a:pt x="1258" y="260"/>
                  </a:lnTo>
                  <a:lnTo>
                    <a:pt x="1279" y="256"/>
                  </a:lnTo>
                  <a:lnTo>
                    <a:pt x="1662" y="256"/>
                  </a:lnTo>
                  <a:lnTo>
                    <a:pt x="1682" y="260"/>
                  </a:lnTo>
                  <a:lnTo>
                    <a:pt x="1701" y="268"/>
                  </a:lnTo>
                  <a:lnTo>
                    <a:pt x="1714" y="282"/>
                  </a:lnTo>
                  <a:lnTo>
                    <a:pt x="1723" y="299"/>
                  </a:lnTo>
                  <a:lnTo>
                    <a:pt x="1727" y="320"/>
                  </a:lnTo>
                  <a:lnTo>
                    <a:pt x="1727" y="415"/>
                  </a:lnTo>
                  <a:lnTo>
                    <a:pt x="1810" y="439"/>
                  </a:lnTo>
                  <a:lnTo>
                    <a:pt x="1892" y="469"/>
                  </a:lnTo>
                  <a:lnTo>
                    <a:pt x="1970" y="506"/>
                  </a:lnTo>
                  <a:lnTo>
                    <a:pt x="2045" y="549"/>
                  </a:lnTo>
                  <a:lnTo>
                    <a:pt x="2340" y="256"/>
                  </a:lnTo>
                  <a:lnTo>
                    <a:pt x="2193" y="109"/>
                  </a:lnTo>
                  <a:lnTo>
                    <a:pt x="2181" y="94"/>
                  </a:lnTo>
                  <a:lnTo>
                    <a:pt x="2175" y="77"/>
                  </a:lnTo>
                  <a:lnTo>
                    <a:pt x="2175" y="58"/>
                  </a:lnTo>
                  <a:lnTo>
                    <a:pt x="2179" y="40"/>
                  </a:lnTo>
                  <a:lnTo>
                    <a:pt x="2188" y="23"/>
                  </a:lnTo>
                  <a:lnTo>
                    <a:pt x="2203" y="11"/>
                  </a:lnTo>
                  <a:lnTo>
                    <a:pt x="2220" y="2"/>
                  </a:lnTo>
                  <a:lnTo>
                    <a:pt x="2239" y="0"/>
                  </a:lnTo>
                  <a:lnTo>
                    <a:pt x="28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grpSp>
      <p:grpSp>
        <p:nvGrpSpPr>
          <p:cNvPr id="114" name="Group 18">
            <a:extLst>
              <a:ext uri="{FF2B5EF4-FFF2-40B4-BE49-F238E27FC236}">
                <a16:creationId xmlns:a16="http://schemas.microsoft.com/office/drawing/2014/main" id="{EE7F2475-DCE9-28D7-B895-2B83F4D94544}"/>
              </a:ext>
            </a:extLst>
          </p:cNvPr>
          <p:cNvGrpSpPr>
            <a:grpSpLocks noChangeAspect="1"/>
          </p:cNvGrpSpPr>
          <p:nvPr/>
        </p:nvGrpSpPr>
        <p:grpSpPr bwMode="auto">
          <a:xfrm>
            <a:off x="8496664" y="2513250"/>
            <a:ext cx="386457" cy="386154"/>
            <a:chOff x="-2158" y="71"/>
            <a:chExt cx="3841" cy="3838"/>
          </a:xfrm>
          <a:solidFill>
            <a:schemeClr val="accent1"/>
          </a:solidFill>
        </p:grpSpPr>
        <p:sp>
          <p:nvSpPr>
            <p:cNvPr id="115" name="Rectangle 20">
              <a:extLst>
                <a:ext uri="{FF2B5EF4-FFF2-40B4-BE49-F238E27FC236}">
                  <a16:creationId xmlns:a16="http://schemas.microsoft.com/office/drawing/2014/main" id="{36C56D8F-B9C3-22E7-7423-5407EAB16C30}"/>
                </a:ext>
              </a:extLst>
            </p:cNvPr>
            <p:cNvSpPr>
              <a:spLocks noChangeArrowheads="1"/>
            </p:cNvSpPr>
            <p:nvPr/>
          </p:nvSpPr>
          <p:spPr bwMode="auto">
            <a:xfrm>
              <a:off x="-1837" y="455"/>
              <a:ext cx="831"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6" name="Rectangle 21">
              <a:extLst>
                <a:ext uri="{FF2B5EF4-FFF2-40B4-BE49-F238E27FC236}">
                  <a16:creationId xmlns:a16="http://schemas.microsoft.com/office/drawing/2014/main" id="{67A4444C-4D92-8617-0010-4B02CC2DC6D0}"/>
                </a:ext>
              </a:extLst>
            </p:cNvPr>
            <p:cNvSpPr>
              <a:spLocks noChangeArrowheads="1"/>
            </p:cNvSpPr>
            <p:nvPr/>
          </p:nvSpPr>
          <p:spPr bwMode="auto">
            <a:xfrm>
              <a:off x="-1837" y="711"/>
              <a:ext cx="831" cy="127"/>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7" name="Rectangle 22">
              <a:extLst>
                <a:ext uri="{FF2B5EF4-FFF2-40B4-BE49-F238E27FC236}">
                  <a16:creationId xmlns:a16="http://schemas.microsoft.com/office/drawing/2014/main" id="{D590A11A-2FDC-4611-C581-4B4BBF85CCA4}"/>
                </a:ext>
              </a:extLst>
            </p:cNvPr>
            <p:cNvSpPr>
              <a:spLocks noChangeArrowheads="1"/>
            </p:cNvSpPr>
            <p:nvPr/>
          </p:nvSpPr>
          <p:spPr bwMode="auto">
            <a:xfrm>
              <a:off x="-1837" y="966"/>
              <a:ext cx="576"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8" name="Rectangle 23">
              <a:extLst>
                <a:ext uri="{FF2B5EF4-FFF2-40B4-BE49-F238E27FC236}">
                  <a16:creationId xmlns:a16="http://schemas.microsoft.com/office/drawing/2014/main" id="{8991A5A7-4CDB-A8FF-E1A1-5602FF4E103B}"/>
                </a:ext>
              </a:extLst>
            </p:cNvPr>
            <p:cNvSpPr>
              <a:spLocks noChangeArrowheads="1"/>
            </p:cNvSpPr>
            <p:nvPr/>
          </p:nvSpPr>
          <p:spPr bwMode="auto">
            <a:xfrm>
              <a:off x="-1837" y="1223"/>
              <a:ext cx="576"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19" name="Rectangle 24">
              <a:extLst>
                <a:ext uri="{FF2B5EF4-FFF2-40B4-BE49-F238E27FC236}">
                  <a16:creationId xmlns:a16="http://schemas.microsoft.com/office/drawing/2014/main" id="{BE35398E-70AF-9F34-0419-AC6BE497E9A1}"/>
                </a:ext>
              </a:extLst>
            </p:cNvPr>
            <p:cNvSpPr>
              <a:spLocks noChangeArrowheads="1"/>
            </p:cNvSpPr>
            <p:nvPr/>
          </p:nvSpPr>
          <p:spPr bwMode="auto">
            <a:xfrm>
              <a:off x="-2158" y="3781"/>
              <a:ext cx="3841" cy="12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20" name="Freeform 25">
              <a:extLst>
                <a:ext uri="{FF2B5EF4-FFF2-40B4-BE49-F238E27FC236}">
                  <a16:creationId xmlns:a16="http://schemas.microsoft.com/office/drawing/2014/main" id="{A70B527F-E6AA-9390-8037-0BF80E2A59A9}"/>
                </a:ext>
              </a:extLst>
            </p:cNvPr>
            <p:cNvSpPr>
              <a:spLocks/>
            </p:cNvSpPr>
            <p:nvPr/>
          </p:nvSpPr>
          <p:spPr bwMode="auto">
            <a:xfrm>
              <a:off x="-1907" y="71"/>
              <a:ext cx="3462" cy="2879"/>
            </a:xfrm>
            <a:custGeom>
              <a:avLst/>
              <a:gdLst>
                <a:gd name="T0" fmla="*/ 3162 w 3462"/>
                <a:gd name="T1" fmla="*/ 4 h 2879"/>
                <a:gd name="T2" fmla="*/ 3189 w 3462"/>
                <a:gd name="T3" fmla="*/ 21 h 2879"/>
                <a:gd name="T4" fmla="*/ 3455 w 3462"/>
                <a:gd name="T5" fmla="*/ 547 h 2879"/>
                <a:gd name="T6" fmla="*/ 3462 w 3462"/>
                <a:gd name="T7" fmla="*/ 579 h 2879"/>
                <a:gd name="T8" fmla="*/ 3451 w 3462"/>
                <a:gd name="T9" fmla="*/ 611 h 2879"/>
                <a:gd name="T10" fmla="*/ 3426 w 3462"/>
                <a:gd name="T11" fmla="*/ 633 h 2879"/>
                <a:gd name="T12" fmla="*/ 3393 w 3462"/>
                <a:gd name="T13" fmla="*/ 640 h 2879"/>
                <a:gd name="T14" fmla="*/ 3363 w 3462"/>
                <a:gd name="T15" fmla="*/ 630 h 2879"/>
                <a:gd name="T16" fmla="*/ 3340 w 3462"/>
                <a:gd name="T17" fmla="*/ 604 h 2879"/>
                <a:gd name="T18" fmla="*/ 3049 w 3462"/>
                <a:gd name="T19" fmla="*/ 522 h 2879"/>
                <a:gd name="T20" fmla="*/ 2935 w 3462"/>
                <a:gd name="T21" fmla="*/ 808 h 2879"/>
                <a:gd name="T22" fmla="*/ 2797 w 3462"/>
                <a:gd name="T23" fmla="*/ 1079 h 2879"/>
                <a:gd name="T24" fmla="*/ 2640 w 3462"/>
                <a:gd name="T25" fmla="*/ 1336 h 2879"/>
                <a:gd name="T26" fmla="*/ 2461 w 3462"/>
                <a:gd name="T27" fmla="*/ 1577 h 2879"/>
                <a:gd name="T28" fmla="*/ 2264 w 3462"/>
                <a:gd name="T29" fmla="*/ 1801 h 2879"/>
                <a:gd name="T30" fmla="*/ 2048 w 3462"/>
                <a:gd name="T31" fmla="*/ 2006 h 2879"/>
                <a:gd name="T32" fmla="*/ 1818 w 3462"/>
                <a:gd name="T33" fmla="*/ 2194 h 2879"/>
                <a:gd name="T34" fmla="*/ 1573 w 3462"/>
                <a:gd name="T35" fmla="*/ 2360 h 2879"/>
                <a:gd name="T36" fmla="*/ 1313 w 3462"/>
                <a:gd name="T37" fmla="*/ 2506 h 2879"/>
                <a:gd name="T38" fmla="*/ 1041 w 3462"/>
                <a:gd name="T39" fmla="*/ 2631 h 2879"/>
                <a:gd name="T40" fmla="*/ 758 w 3462"/>
                <a:gd name="T41" fmla="*/ 2732 h 2879"/>
                <a:gd name="T42" fmla="*/ 465 w 3462"/>
                <a:gd name="T43" fmla="*/ 2809 h 2879"/>
                <a:gd name="T44" fmla="*/ 164 w 3462"/>
                <a:gd name="T45" fmla="*/ 2861 h 2879"/>
                <a:gd name="T46" fmla="*/ 0 w 3462"/>
                <a:gd name="T47" fmla="*/ 2751 h 2879"/>
                <a:gd name="T48" fmla="*/ 293 w 3462"/>
                <a:gd name="T49" fmla="*/ 2712 h 2879"/>
                <a:gd name="T50" fmla="*/ 580 w 3462"/>
                <a:gd name="T51" fmla="*/ 2649 h 2879"/>
                <a:gd name="T52" fmla="*/ 858 w 3462"/>
                <a:gd name="T53" fmla="*/ 2563 h 2879"/>
                <a:gd name="T54" fmla="*/ 1125 w 3462"/>
                <a:gd name="T55" fmla="*/ 2455 h 2879"/>
                <a:gd name="T56" fmla="*/ 1381 w 3462"/>
                <a:gd name="T57" fmla="*/ 2324 h 2879"/>
                <a:gd name="T58" fmla="*/ 1625 w 3462"/>
                <a:gd name="T59" fmla="*/ 2173 h 2879"/>
                <a:gd name="T60" fmla="*/ 1855 w 3462"/>
                <a:gd name="T61" fmla="*/ 2002 h 2879"/>
                <a:gd name="T62" fmla="*/ 2069 w 3462"/>
                <a:gd name="T63" fmla="*/ 1814 h 2879"/>
                <a:gd name="T64" fmla="*/ 2268 w 3462"/>
                <a:gd name="T65" fmla="*/ 1606 h 2879"/>
                <a:gd name="T66" fmla="*/ 2450 w 3462"/>
                <a:gd name="T67" fmla="*/ 1382 h 2879"/>
                <a:gd name="T68" fmla="*/ 2612 w 3462"/>
                <a:gd name="T69" fmla="*/ 1142 h 2879"/>
                <a:gd name="T70" fmla="*/ 2754 w 3462"/>
                <a:gd name="T71" fmla="*/ 888 h 2879"/>
                <a:gd name="T72" fmla="*/ 2875 w 3462"/>
                <a:gd name="T73" fmla="*/ 620 h 2879"/>
                <a:gd name="T74" fmla="*/ 3029 w 3462"/>
                <a:gd name="T75" fmla="*/ 192 h 2879"/>
                <a:gd name="T76" fmla="*/ 2642 w 3462"/>
                <a:gd name="T77" fmla="*/ 382 h 2879"/>
                <a:gd name="T78" fmla="*/ 2609 w 3462"/>
                <a:gd name="T79" fmla="*/ 380 h 2879"/>
                <a:gd name="T80" fmla="*/ 2581 w 3462"/>
                <a:gd name="T81" fmla="*/ 363 h 2879"/>
                <a:gd name="T82" fmla="*/ 2566 w 3462"/>
                <a:gd name="T83" fmla="*/ 332 h 2879"/>
                <a:gd name="T84" fmla="*/ 2568 w 3462"/>
                <a:gd name="T85" fmla="*/ 300 h 2879"/>
                <a:gd name="T86" fmla="*/ 2587 w 3462"/>
                <a:gd name="T87" fmla="*/ 272 h 2879"/>
                <a:gd name="T88" fmla="*/ 3113 w 3462"/>
                <a:gd name="T89" fmla="*/ 7 h 2879"/>
                <a:gd name="T90" fmla="*/ 3129 w 3462"/>
                <a:gd name="T91" fmla="*/ 1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62" h="2879">
                  <a:moveTo>
                    <a:pt x="3146" y="0"/>
                  </a:moveTo>
                  <a:lnTo>
                    <a:pt x="3162" y="4"/>
                  </a:lnTo>
                  <a:lnTo>
                    <a:pt x="3176" y="11"/>
                  </a:lnTo>
                  <a:lnTo>
                    <a:pt x="3189" y="21"/>
                  </a:lnTo>
                  <a:lnTo>
                    <a:pt x="3198" y="35"/>
                  </a:lnTo>
                  <a:lnTo>
                    <a:pt x="3455" y="547"/>
                  </a:lnTo>
                  <a:lnTo>
                    <a:pt x="3461" y="563"/>
                  </a:lnTo>
                  <a:lnTo>
                    <a:pt x="3462" y="579"/>
                  </a:lnTo>
                  <a:lnTo>
                    <a:pt x="3458" y="596"/>
                  </a:lnTo>
                  <a:lnTo>
                    <a:pt x="3451" y="611"/>
                  </a:lnTo>
                  <a:lnTo>
                    <a:pt x="3441" y="624"/>
                  </a:lnTo>
                  <a:lnTo>
                    <a:pt x="3426" y="633"/>
                  </a:lnTo>
                  <a:lnTo>
                    <a:pt x="3410" y="639"/>
                  </a:lnTo>
                  <a:lnTo>
                    <a:pt x="3393" y="640"/>
                  </a:lnTo>
                  <a:lnTo>
                    <a:pt x="3378" y="636"/>
                  </a:lnTo>
                  <a:lnTo>
                    <a:pt x="3363" y="630"/>
                  </a:lnTo>
                  <a:lnTo>
                    <a:pt x="3350" y="619"/>
                  </a:lnTo>
                  <a:lnTo>
                    <a:pt x="3340" y="604"/>
                  </a:lnTo>
                  <a:lnTo>
                    <a:pt x="3152" y="227"/>
                  </a:lnTo>
                  <a:lnTo>
                    <a:pt x="3049" y="522"/>
                  </a:lnTo>
                  <a:lnTo>
                    <a:pt x="2994" y="667"/>
                  </a:lnTo>
                  <a:lnTo>
                    <a:pt x="2935" y="808"/>
                  </a:lnTo>
                  <a:lnTo>
                    <a:pt x="2868" y="945"/>
                  </a:lnTo>
                  <a:lnTo>
                    <a:pt x="2797" y="1079"/>
                  </a:lnTo>
                  <a:lnTo>
                    <a:pt x="2721" y="1210"/>
                  </a:lnTo>
                  <a:lnTo>
                    <a:pt x="2640" y="1336"/>
                  </a:lnTo>
                  <a:lnTo>
                    <a:pt x="2552" y="1458"/>
                  </a:lnTo>
                  <a:lnTo>
                    <a:pt x="2461" y="1577"/>
                  </a:lnTo>
                  <a:lnTo>
                    <a:pt x="2364" y="1691"/>
                  </a:lnTo>
                  <a:lnTo>
                    <a:pt x="2264" y="1801"/>
                  </a:lnTo>
                  <a:lnTo>
                    <a:pt x="2158" y="1906"/>
                  </a:lnTo>
                  <a:lnTo>
                    <a:pt x="2048" y="2006"/>
                  </a:lnTo>
                  <a:lnTo>
                    <a:pt x="1935" y="2103"/>
                  </a:lnTo>
                  <a:lnTo>
                    <a:pt x="1818" y="2194"/>
                  </a:lnTo>
                  <a:lnTo>
                    <a:pt x="1697" y="2280"/>
                  </a:lnTo>
                  <a:lnTo>
                    <a:pt x="1573" y="2360"/>
                  </a:lnTo>
                  <a:lnTo>
                    <a:pt x="1444" y="2436"/>
                  </a:lnTo>
                  <a:lnTo>
                    <a:pt x="1313" y="2506"/>
                  </a:lnTo>
                  <a:lnTo>
                    <a:pt x="1178" y="2571"/>
                  </a:lnTo>
                  <a:lnTo>
                    <a:pt x="1041" y="2631"/>
                  </a:lnTo>
                  <a:lnTo>
                    <a:pt x="901" y="2684"/>
                  </a:lnTo>
                  <a:lnTo>
                    <a:pt x="758" y="2732"/>
                  </a:lnTo>
                  <a:lnTo>
                    <a:pt x="613" y="2774"/>
                  </a:lnTo>
                  <a:lnTo>
                    <a:pt x="465" y="2809"/>
                  </a:lnTo>
                  <a:lnTo>
                    <a:pt x="316" y="2839"/>
                  </a:lnTo>
                  <a:lnTo>
                    <a:pt x="164" y="2861"/>
                  </a:lnTo>
                  <a:lnTo>
                    <a:pt x="11" y="2879"/>
                  </a:lnTo>
                  <a:lnTo>
                    <a:pt x="0" y="2751"/>
                  </a:lnTo>
                  <a:lnTo>
                    <a:pt x="148" y="2734"/>
                  </a:lnTo>
                  <a:lnTo>
                    <a:pt x="293" y="2712"/>
                  </a:lnTo>
                  <a:lnTo>
                    <a:pt x="438" y="2684"/>
                  </a:lnTo>
                  <a:lnTo>
                    <a:pt x="580" y="2649"/>
                  </a:lnTo>
                  <a:lnTo>
                    <a:pt x="720" y="2610"/>
                  </a:lnTo>
                  <a:lnTo>
                    <a:pt x="858" y="2563"/>
                  </a:lnTo>
                  <a:lnTo>
                    <a:pt x="993" y="2512"/>
                  </a:lnTo>
                  <a:lnTo>
                    <a:pt x="1125" y="2455"/>
                  </a:lnTo>
                  <a:lnTo>
                    <a:pt x="1254" y="2392"/>
                  </a:lnTo>
                  <a:lnTo>
                    <a:pt x="1381" y="2324"/>
                  </a:lnTo>
                  <a:lnTo>
                    <a:pt x="1505" y="2251"/>
                  </a:lnTo>
                  <a:lnTo>
                    <a:pt x="1625" y="2173"/>
                  </a:lnTo>
                  <a:lnTo>
                    <a:pt x="1742" y="2090"/>
                  </a:lnTo>
                  <a:lnTo>
                    <a:pt x="1855" y="2002"/>
                  </a:lnTo>
                  <a:lnTo>
                    <a:pt x="1964" y="1910"/>
                  </a:lnTo>
                  <a:lnTo>
                    <a:pt x="2069" y="1814"/>
                  </a:lnTo>
                  <a:lnTo>
                    <a:pt x="2171" y="1712"/>
                  </a:lnTo>
                  <a:lnTo>
                    <a:pt x="2268" y="1606"/>
                  </a:lnTo>
                  <a:lnTo>
                    <a:pt x="2361" y="1497"/>
                  </a:lnTo>
                  <a:lnTo>
                    <a:pt x="2450" y="1382"/>
                  </a:lnTo>
                  <a:lnTo>
                    <a:pt x="2534" y="1265"/>
                  </a:lnTo>
                  <a:lnTo>
                    <a:pt x="2612" y="1142"/>
                  </a:lnTo>
                  <a:lnTo>
                    <a:pt x="2685" y="1018"/>
                  </a:lnTo>
                  <a:lnTo>
                    <a:pt x="2754" y="888"/>
                  </a:lnTo>
                  <a:lnTo>
                    <a:pt x="2818" y="755"/>
                  </a:lnTo>
                  <a:lnTo>
                    <a:pt x="2875" y="620"/>
                  </a:lnTo>
                  <a:lnTo>
                    <a:pt x="2928" y="480"/>
                  </a:lnTo>
                  <a:lnTo>
                    <a:pt x="3029" y="192"/>
                  </a:lnTo>
                  <a:lnTo>
                    <a:pt x="2658" y="377"/>
                  </a:lnTo>
                  <a:lnTo>
                    <a:pt x="2642" y="382"/>
                  </a:lnTo>
                  <a:lnTo>
                    <a:pt x="2626" y="384"/>
                  </a:lnTo>
                  <a:lnTo>
                    <a:pt x="2609" y="380"/>
                  </a:lnTo>
                  <a:lnTo>
                    <a:pt x="2594" y="373"/>
                  </a:lnTo>
                  <a:lnTo>
                    <a:pt x="2581" y="363"/>
                  </a:lnTo>
                  <a:lnTo>
                    <a:pt x="2572" y="349"/>
                  </a:lnTo>
                  <a:lnTo>
                    <a:pt x="2566" y="332"/>
                  </a:lnTo>
                  <a:lnTo>
                    <a:pt x="2565" y="316"/>
                  </a:lnTo>
                  <a:lnTo>
                    <a:pt x="2568" y="300"/>
                  </a:lnTo>
                  <a:lnTo>
                    <a:pt x="2575" y="285"/>
                  </a:lnTo>
                  <a:lnTo>
                    <a:pt x="2587" y="272"/>
                  </a:lnTo>
                  <a:lnTo>
                    <a:pt x="2601" y="262"/>
                  </a:lnTo>
                  <a:lnTo>
                    <a:pt x="3113" y="7"/>
                  </a:lnTo>
                  <a:lnTo>
                    <a:pt x="3113" y="7"/>
                  </a:lnTo>
                  <a:lnTo>
                    <a:pt x="3129" y="1"/>
                  </a:lnTo>
                  <a:lnTo>
                    <a:pt x="3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21" name="Freeform 26">
              <a:extLst>
                <a:ext uri="{FF2B5EF4-FFF2-40B4-BE49-F238E27FC236}">
                  <a16:creationId xmlns:a16="http://schemas.microsoft.com/office/drawing/2014/main" id="{876767FD-B9BA-178D-BC4E-6F3F052E08AD}"/>
                </a:ext>
              </a:extLst>
            </p:cNvPr>
            <p:cNvSpPr>
              <a:spLocks noEditPoints="1"/>
            </p:cNvSpPr>
            <p:nvPr/>
          </p:nvSpPr>
          <p:spPr bwMode="auto">
            <a:xfrm>
              <a:off x="-1902" y="3141"/>
              <a:ext cx="576" cy="512"/>
            </a:xfrm>
            <a:custGeom>
              <a:avLst/>
              <a:gdLst>
                <a:gd name="T0" fmla="*/ 129 w 576"/>
                <a:gd name="T1" fmla="*/ 128 h 512"/>
                <a:gd name="T2" fmla="*/ 129 w 576"/>
                <a:gd name="T3" fmla="*/ 385 h 512"/>
                <a:gd name="T4" fmla="*/ 448 w 576"/>
                <a:gd name="T5" fmla="*/ 385 h 512"/>
                <a:gd name="T6" fmla="*/ 448 w 576"/>
                <a:gd name="T7" fmla="*/ 128 h 512"/>
                <a:gd name="T8" fmla="*/ 129 w 576"/>
                <a:gd name="T9" fmla="*/ 128 h 512"/>
                <a:gd name="T10" fmla="*/ 65 w 576"/>
                <a:gd name="T11" fmla="*/ 0 h 512"/>
                <a:gd name="T12" fmla="*/ 512 w 576"/>
                <a:gd name="T13" fmla="*/ 0 h 512"/>
                <a:gd name="T14" fmla="*/ 532 w 576"/>
                <a:gd name="T15" fmla="*/ 3 h 512"/>
                <a:gd name="T16" fmla="*/ 550 w 576"/>
                <a:gd name="T17" fmla="*/ 13 h 512"/>
                <a:gd name="T18" fmla="*/ 564 w 576"/>
                <a:gd name="T19" fmla="*/ 27 h 512"/>
                <a:gd name="T20" fmla="*/ 573 w 576"/>
                <a:gd name="T21" fmla="*/ 44 h 512"/>
                <a:gd name="T22" fmla="*/ 576 w 576"/>
                <a:gd name="T23" fmla="*/ 64 h 512"/>
                <a:gd name="T24" fmla="*/ 576 w 576"/>
                <a:gd name="T25" fmla="*/ 449 h 512"/>
                <a:gd name="T26" fmla="*/ 573 w 576"/>
                <a:gd name="T27" fmla="*/ 468 h 512"/>
                <a:gd name="T28" fmla="*/ 564 w 576"/>
                <a:gd name="T29" fmla="*/ 486 h 512"/>
                <a:gd name="T30" fmla="*/ 550 w 576"/>
                <a:gd name="T31" fmla="*/ 500 h 512"/>
                <a:gd name="T32" fmla="*/ 532 w 576"/>
                <a:gd name="T33" fmla="*/ 509 h 512"/>
                <a:gd name="T34" fmla="*/ 512 w 576"/>
                <a:gd name="T35" fmla="*/ 512 h 512"/>
                <a:gd name="T36" fmla="*/ 65 w 576"/>
                <a:gd name="T37" fmla="*/ 512 h 512"/>
                <a:gd name="T38" fmla="*/ 45 w 576"/>
                <a:gd name="T39" fmla="*/ 509 h 512"/>
                <a:gd name="T40" fmla="*/ 26 w 576"/>
                <a:gd name="T41" fmla="*/ 500 h 512"/>
                <a:gd name="T42" fmla="*/ 13 w 576"/>
                <a:gd name="T43" fmla="*/ 486 h 512"/>
                <a:gd name="T44" fmla="*/ 4 w 576"/>
                <a:gd name="T45" fmla="*/ 468 h 512"/>
                <a:gd name="T46" fmla="*/ 0 w 576"/>
                <a:gd name="T47" fmla="*/ 449 h 512"/>
                <a:gd name="T48" fmla="*/ 0 w 576"/>
                <a:gd name="T49" fmla="*/ 64 h 512"/>
                <a:gd name="T50" fmla="*/ 4 w 576"/>
                <a:gd name="T51" fmla="*/ 44 h 512"/>
                <a:gd name="T52" fmla="*/ 13 w 576"/>
                <a:gd name="T53" fmla="*/ 27 h 512"/>
                <a:gd name="T54" fmla="*/ 26 w 576"/>
                <a:gd name="T55" fmla="*/ 13 h 512"/>
                <a:gd name="T56" fmla="*/ 45 w 576"/>
                <a:gd name="T57" fmla="*/ 3 h 512"/>
                <a:gd name="T58" fmla="*/ 65 w 576"/>
                <a:gd name="T5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512">
                  <a:moveTo>
                    <a:pt x="129" y="128"/>
                  </a:moveTo>
                  <a:lnTo>
                    <a:pt x="129" y="385"/>
                  </a:lnTo>
                  <a:lnTo>
                    <a:pt x="448" y="385"/>
                  </a:lnTo>
                  <a:lnTo>
                    <a:pt x="448" y="128"/>
                  </a:lnTo>
                  <a:lnTo>
                    <a:pt x="129" y="128"/>
                  </a:lnTo>
                  <a:close/>
                  <a:moveTo>
                    <a:pt x="65" y="0"/>
                  </a:moveTo>
                  <a:lnTo>
                    <a:pt x="512" y="0"/>
                  </a:lnTo>
                  <a:lnTo>
                    <a:pt x="532" y="3"/>
                  </a:lnTo>
                  <a:lnTo>
                    <a:pt x="550" y="13"/>
                  </a:lnTo>
                  <a:lnTo>
                    <a:pt x="564" y="27"/>
                  </a:lnTo>
                  <a:lnTo>
                    <a:pt x="573" y="44"/>
                  </a:lnTo>
                  <a:lnTo>
                    <a:pt x="576" y="64"/>
                  </a:lnTo>
                  <a:lnTo>
                    <a:pt x="576" y="449"/>
                  </a:lnTo>
                  <a:lnTo>
                    <a:pt x="573" y="468"/>
                  </a:lnTo>
                  <a:lnTo>
                    <a:pt x="564" y="486"/>
                  </a:lnTo>
                  <a:lnTo>
                    <a:pt x="550" y="500"/>
                  </a:lnTo>
                  <a:lnTo>
                    <a:pt x="532" y="509"/>
                  </a:lnTo>
                  <a:lnTo>
                    <a:pt x="512" y="512"/>
                  </a:lnTo>
                  <a:lnTo>
                    <a:pt x="65" y="512"/>
                  </a:lnTo>
                  <a:lnTo>
                    <a:pt x="45" y="509"/>
                  </a:lnTo>
                  <a:lnTo>
                    <a:pt x="26" y="500"/>
                  </a:lnTo>
                  <a:lnTo>
                    <a:pt x="13" y="486"/>
                  </a:lnTo>
                  <a:lnTo>
                    <a:pt x="4" y="468"/>
                  </a:lnTo>
                  <a:lnTo>
                    <a:pt x="0" y="449"/>
                  </a:lnTo>
                  <a:lnTo>
                    <a:pt x="0" y="64"/>
                  </a:lnTo>
                  <a:lnTo>
                    <a:pt x="4" y="44"/>
                  </a:lnTo>
                  <a:lnTo>
                    <a:pt x="13" y="27"/>
                  </a:lnTo>
                  <a:lnTo>
                    <a:pt x="26" y="13"/>
                  </a:lnTo>
                  <a:lnTo>
                    <a:pt x="45"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22" name="Freeform 27">
              <a:extLst>
                <a:ext uri="{FF2B5EF4-FFF2-40B4-BE49-F238E27FC236}">
                  <a16:creationId xmlns:a16="http://schemas.microsoft.com/office/drawing/2014/main" id="{46733351-5DB7-1910-A01E-598B6647CBE1}"/>
                </a:ext>
              </a:extLst>
            </p:cNvPr>
            <p:cNvSpPr>
              <a:spLocks noEditPoints="1"/>
            </p:cNvSpPr>
            <p:nvPr/>
          </p:nvSpPr>
          <p:spPr bwMode="auto">
            <a:xfrm>
              <a:off x="-1197" y="2950"/>
              <a:ext cx="576" cy="703"/>
            </a:xfrm>
            <a:custGeom>
              <a:avLst/>
              <a:gdLst>
                <a:gd name="T0" fmla="*/ 127 w 576"/>
                <a:gd name="T1" fmla="*/ 127 h 703"/>
                <a:gd name="T2" fmla="*/ 127 w 576"/>
                <a:gd name="T3" fmla="*/ 576 h 703"/>
                <a:gd name="T4" fmla="*/ 447 w 576"/>
                <a:gd name="T5" fmla="*/ 576 h 703"/>
                <a:gd name="T6" fmla="*/ 447 w 576"/>
                <a:gd name="T7" fmla="*/ 127 h 703"/>
                <a:gd name="T8" fmla="*/ 127 w 576"/>
                <a:gd name="T9" fmla="*/ 127 h 703"/>
                <a:gd name="T10" fmla="*/ 64 w 576"/>
                <a:gd name="T11" fmla="*/ 0 h 703"/>
                <a:gd name="T12" fmla="*/ 512 w 576"/>
                <a:gd name="T13" fmla="*/ 0 h 703"/>
                <a:gd name="T14" fmla="*/ 531 w 576"/>
                <a:gd name="T15" fmla="*/ 3 h 703"/>
                <a:gd name="T16" fmla="*/ 549 w 576"/>
                <a:gd name="T17" fmla="*/ 11 h 703"/>
                <a:gd name="T18" fmla="*/ 563 w 576"/>
                <a:gd name="T19" fmla="*/ 25 h 703"/>
                <a:gd name="T20" fmla="*/ 572 w 576"/>
                <a:gd name="T21" fmla="*/ 43 h 703"/>
                <a:gd name="T22" fmla="*/ 576 w 576"/>
                <a:gd name="T23" fmla="*/ 64 h 703"/>
                <a:gd name="T24" fmla="*/ 576 w 576"/>
                <a:gd name="T25" fmla="*/ 640 h 703"/>
                <a:gd name="T26" fmla="*/ 572 w 576"/>
                <a:gd name="T27" fmla="*/ 659 h 703"/>
                <a:gd name="T28" fmla="*/ 563 w 576"/>
                <a:gd name="T29" fmla="*/ 677 h 703"/>
                <a:gd name="T30" fmla="*/ 549 w 576"/>
                <a:gd name="T31" fmla="*/ 691 h 703"/>
                <a:gd name="T32" fmla="*/ 531 w 576"/>
                <a:gd name="T33" fmla="*/ 700 h 703"/>
                <a:gd name="T34" fmla="*/ 512 w 576"/>
                <a:gd name="T35" fmla="*/ 703 h 703"/>
                <a:gd name="T36" fmla="*/ 64 w 576"/>
                <a:gd name="T37" fmla="*/ 703 h 703"/>
                <a:gd name="T38" fmla="*/ 43 w 576"/>
                <a:gd name="T39" fmla="*/ 700 h 703"/>
                <a:gd name="T40" fmla="*/ 25 w 576"/>
                <a:gd name="T41" fmla="*/ 691 h 703"/>
                <a:gd name="T42" fmla="*/ 11 w 576"/>
                <a:gd name="T43" fmla="*/ 677 h 703"/>
                <a:gd name="T44" fmla="*/ 3 w 576"/>
                <a:gd name="T45" fmla="*/ 659 h 703"/>
                <a:gd name="T46" fmla="*/ 0 w 576"/>
                <a:gd name="T47" fmla="*/ 640 h 703"/>
                <a:gd name="T48" fmla="*/ 0 w 576"/>
                <a:gd name="T49" fmla="*/ 64 h 703"/>
                <a:gd name="T50" fmla="*/ 3 w 576"/>
                <a:gd name="T51" fmla="*/ 43 h 703"/>
                <a:gd name="T52" fmla="*/ 11 w 576"/>
                <a:gd name="T53" fmla="*/ 25 h 703"/>
                <a:gd name="T54" fmla="*/ 25 w 576"/>
                <a:gd name="T55" fmla="*/ 11 h 703"/>
                <a:gd name="T56" fmla="*/ 43 w 576"/>
                <a:gd name="T57" fmla="*/ 3 h 703"/>
                <a:gd name="T58" fmla="*/ 64 w 576"/>
                <a:gd name="T5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703">
                  <a:moveTo>
                    <a:pt x="127" y="127"/>
                  </a:moveTo>
                  <a:lnTo>
                    <a:pt x="127" y="576"/>
                  </a:lnTo>
                  <a:lnTo>
                    <a:pt x="447" y="576"/>
                  </a:lnTo>
                  <a:lnTo>
                    <a:pt x="447" y="127"/>
                  </a:lnTo>
                  <a:lnTo>
                    <a:pt x="127" y="127"/>
                  </a:lnTo>
                  <a:close/>
                  <a:moveTo>
                    <a:pt x="64" y="0"/>
                  </a:moveTo>
                  <a:lnTo>
                    <a:pt x="512" y="0"/>
                  </a:lnTo>
                  <a:lnTo>
                    <a:pt x="531" y="3"/>
                  </a:lnTo>
                  <a:lnTo>
                    <a:pt x="549" y="11"/>
                  </a:lnTo>
                  <a:lnTo>
                    <a:pt x="563" y="25"/>
                  </a:lnTo>
                  <a:lnTo>
                    <a:pt x="572" y="43"/>
                  </a:lnTo>
                  <a:lnTo>
                    <a:pt x="576" y="64"/>
                  </a:lnTo>
                  <a:lnTo>
                    <a:pt x="576" y="640"/>
                  </a:lnTo>
                  <a:lnTo>
                    <a:pt x="572" y="659"/>
                  </a:lnTo>
                  <a:lnTo>
                    <a:pt x="563" y="677"/>
                  </a:lnTo>
                  <a:lnTo>
                    <a:pt x="549" y="691"/>
                  </a:lnTo>
                  <a:lnTo>
                    <a:pt x="531" y="700"/>
                  </a:lnTo>
                  <a:lnTo>
                    <a:pt x="512" y="703"/>
                  </a:lnTo>
                  <a:lnTo>
                    <a:pt x="64" y="703"/>
                  </a:lnTo>
                  <a:lnTo>
                    <a:pt x="43" y="700"/>
                  </a:lnTo>
                  <a:lnTo>
                    <a:pt x="25" y="691"/>
                  </a:lnTo>
                  <a:lnTo>
                    <a:pt x="11" y="677"/>
                  </a:lnTo>
                  <a:lnTo>
                    <a:pt x="3" y="659"/>
                  </a:lnTo>
                  <a:lnTo>
                    <a:pt x="0" y="640"/>
                  </a:lnTo>
                  <a:lnTo>
                    <a:pt x="0" y="64"/>
                  </a:lnTo>
                  <a:lnTo>
                    <a:pt x="3" y="43"/>
                  </a:lnTo>
                  <a:lnTo>
                    <a:pt x="11" y="25"/>
                  </a:lnTo>
                  <a:lnTo>
                    <a:pt x="25" y="11"/>
                  </a:lnTo>
                  <a:lnTo>
                    <a:pt x="43"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23" name="Freeform 28">
              <a:extLst>
                <a:ext uri="{FF2B5EF4-FFF2-40B4-BE49-F238E27FC236}">
                  <a16:creationId xmlns:a16="http://schemas.microsoft.com/office/drawing/2014/main" id="{D965E122-5079-4188-0674-748DD38C38DC}"/>
                </a:ext>
              </a:extLst>
            </p:cNvPr>
            <p:cNvSpPr>
              <a:spLocks noEditPoints="1"/>
            </p:cNvSpPr>
            <p:nvPr/>
          </p:nvSpPr>
          <p:spPr bwMode="auto">
            <a:xfrm>
              <a:off x="-494" y="2629"/>
              <a:ext cx="576" cy="1024"/>
            </a:xfrm>
            <a:custGeom>
              <a:avLst/>
              <a:gdLst>
                <a:gd name="T0" fmla="*/ 128 w 576"/>
                <a:gd name="T1" fmla="*/ 129 h 1024"/>
                <a:gd name="T2" fmla="*/ 128 w 576"/>
                <a:gd name="T3" fmla="*/ 897 h 1024"/>
                <a:gd name="T4" fmla="*/ 449 w 576"/>
                <a:gd name="T5" fmla="*/ 897 h 1024"/>
                <a:gd name="T6" fmla="*/ 449 w 576"/>
                <a:gd name="T7" fmla="*/ 129 h 1024"/>
                <a:gd name="T8" fmla="*/ 128 w 576"/>
                <a:gd name="T9" fmla="*/ 129 h 1024"/>
                <a:gd name="T10" fmla="*/ 64 w 576"/>
                <a:gd name="T11" fmla="*/ 0 h 1024"/>
                <a:gd name="T12" fmla="*/ 513 w 576"/>
                <a:gd name="T13" fmla="*/ 0 h 1024"/>
                <a:gd name="T14" fmla="*/ 533 w 576"/>
                <a:gd name="T15" fmla="*/ 4 h 1024"/>
                <a:gd name="T16" fmla="*/ 550 w 576"/>
                <a:gd name="T17" fmla="*/ 13 h 1024"/>
                <a:gd name="T18" fmla="*/ 564 w 576"/>
                <a:gd name="T19" fmla="*/ 27 h 1024"/>
                <a:gd name="T20" fmla="*/ 574 w 576"/>
                <a:gd name="T21" fmla="*/ 45 h 1024"/>
                <a:gd name="T22" fmla="*/ 576 w 576"/>
                <a:gd name="T23" fmla="*/ 64 h 1024"/>
                <a:gd name="T24" fmla="*/ 576 w 576"/>
                <a:gd name="T25" fmla="*/ 961 h 1024"/>
                <a:gd name="T26" fmla="*/ 574 w 576"/>
                <a:gd name="T27" fmla="*/ 980 h 1024"/>
                <a:gd name="T28" fmla="*/ 564 w 576"/>
                <a:gd name="T29" fmla="*/ 998 h 1024"/>
                <a:gd name="T30" fmla="*/ 550 w 576"/>
                <a:gd name="T31" fmla="*/ 1012 h 1024"/>
                <a:gd name="T32" fmla="*/ 533 w 576"/>
                <a:gd name="T33" fmla="*/ 1021 h 1024"/>
                <a:gd name="T34" fmla="*/ 513 w 576"/>
                <a:gd name="T35" fmla="*/ 1024 h 1024"/>
                <a:gd name="T36" fmla="*/ 64 w 576"/>
                <a:gd name="T37" fmla="*/ 1024 h 1024"/>
                <a:gd name="T38" fmla="*/ 44 w 576"/>
                <a:gd name="T39" fmla="*/ 1021 h 1024"/>
                <a:gd name="T40" fmla="*/ 27 w 576"/>
                <a:gd name="T41" fmla="*/ 1012 h 1024"/>
                <a:gd name="T42" fmla="*/ 13 w 576"/>
                <a:gd name="T43" fmla="*/ 998 h 1024"/>
                <a:gd name="T44" fmla="*/ 3 w 576"/>
                <a:gd name="T45" fmla="*/ 980 h 1024"/>
                <a:gd name="T46" fmla="*/ 0 w 576"/>
                <a:gd name="T47" fmla="*/ 961 h 1024"/>
                <a:gd name="T48" fmla="*/ 0 w 576"/>
                <a:gd name="T49" fmla="*/ 64 h 1024"/>
                <a:gd name="T50" fmla="*/ 3 w 576"/>
                <a:gd name="T51" fmla="*/ 45 h 1024"/>
                <a:gd name="T52" fmla="*/ 13 w 576"/>
                <a:gd name="T53" fmla="*/ 27 h 1024"/>
                <a:gd name="T54" fmla="*/ 27 w 576"/>
                <a:gd name="T55" fmla="*/ 13 h 1024"/>
                <a:gd name="T56" fmla="*/ 44 w 576"/>
                <a:gd name="T57" fmla="*/ 4 h 1024"/>
                <a:gd name="T58" fmla="*/ 64 w 576"/>
                <a:gd name="T59"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1024">
                  <a:moveTo>
                    <a:pt x="128" y="129"/>
                  </a:moveTo>
                  <a:lnTo>
                    <a:pt x="128" y="897"/>
                  </a:lnTo>
                  <a:lnTo>
                    <a:pt x="449" y="897"/>
                  </a:lnTo>
                  <a:lnTo>
                    <a:pt x="449" y="129"/>
                  </a:lnTo>
                  <a:lnTo>
                    <a:pt x="128" y="129"/>
                  </a:lnTo>
                  <a:close/>
                  <a:moveTo>
                    <a:pt x="64" y="0"/>
                  </a:moveTo>
                  <a:lnTo>
                    <a:pt x="513" y="0"/>
                  </a:lnTo>
                  <a:lnTo>
                    <a:pt x="533" y="4"/>
                  </a:lnTo>
                  <a:lnTo>
                    <a:pt x="550" y="13"/>
                  </a:lnTo>
                  <a:lnTo>
                    <a:pt x="564" y="27"/>
                  </a:lnTo>
                  <a:lnTo>
                    <a:pt x="574" y="45"/>
                  </a:lnTo>
                  <a:lnTo>
                    <a:pt x="576" y="64"/>
                  </a:lnTo>
                  <a:lnTo>
                    <a:pt x="576" y="961"/>
                  </a:lnTo>
                  <a:lnTo>
                    <a:pt x="574" y="980"/>
                  </a:lnTo>
                  <a:lnTo>
                    <a:pt x="564" y="998"/>
                  </a:lnTo>
                  <a:lnTo>
                    <a:pt x="550" y="1012"/>
                  </a:lnTo>
                  <a:lnTo>
                    <a:pt x="533" y="1021"/>
                  </a:lnTo>
                  <a:lnTo>
                    <a:pt x="513" y="1024"/>
                  </a:lnTo>
                  <a:lnTo>
                    <a:pt x="64" y="1024"/>
                  </a:lnTo>
                  <a:lnTo>
                    <a:pt x="44" y="1021"/>
                  </a:lnTo>
                  <a:lnTo>
                    <a:pt x="27" y="1012"/>
                  </a:lnTo>
                  <a:lnTo>
                    <a:pt x="13" y="998"/>
                  </a:lnTo>
                  <a:lnTo>
                    <a:pt x="3" y="980"/>
                  </a:lnTo>
                  <a:lnTo>
                    <a:pt x="0" y="961"/>
                  </a:lnTo>
                  <a:lnTo>
                    <a:pt x="0" y="64"/>
                  </a:lnTo>
                  <a:lnTo>
                    <a:pt x="3" y="45"/>
                  </a:lnTo>
                  <a:lnTo>
                    <a:pt x="13" y="27"/>
                  </a:lnTo>
                  <a:lnTo>
                    <a:pt x="27" y="13"/>
                  </a:lnTo>
                  <a:lnTo>
                    <a:pt x="44"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24" name="Freeform 29">
              <a:extLst>
                <a:ext uri="{FF2B5EF4-FFF2-40B4-BE49-F238E27FC236}">
                  <a16:creationId xmlns:a16="http://schemas.microsoft.com/office/drawing/2014/main" id="{194EF150-2C41-6C89-632A-8AF1C3F1C9CD}"/>
                </a:ext>
              </a:extLst>
            </p:cNvPr>
            <p:cNvSpPr>
              <a:spLocks noEditPoints="1"/>
            </p:cNvSpPr>
            <p:nvPr/>
          </p:nvSpPr>
          <p:spPr bwMode="auto">
            <a:xfrm>
              <a:off x="210" y="2182"/>
              <a:ext cx="576" cy="1471"/>
            </a:xfrm>
            <a:custGeom>
              <a:avLst/>
              <a:gdLst>
                <a:gd name="T0" fmla="*/ 128 w 576"/>
                <a:gd name="T1" fmla="*/ 128 h 1471"/>
                <a:gd name="T2" fmla="*/ 128 w 576"/>
                <a:gd name="T3" fmla="*/ 1344 h 1471"/>
                <a:gd name="T4" fmla="*/ 448 w 576"/>
                <a:gd name="T5" fmla="*/ 1344 h 1471"/>
                <a:gd name="T6" fmla="*/ 448 w 576"/>
                <a:gd name="T7" fmla="*/ 128 h 1471"/>
                <a:gd name="T8" fmla="*/ 128 w 576"/>
                <a:gd name="T9" fmla="*/ 128 h 1471"/>
                <a:gd name="T10" fmla="*/ 64 w 576"/>
                <a:gd name="T11" fmla="*/ 0 h 1471"/>
                <a:gd name="T12" fmla="*/ 512 w 576"/>
                <a:gd name="T13" fmla="*/ 0 h 1471"/>
                <a:gd name="T14" fmla="*/ 533 w 576"/>
                <a:gd name="T15" fmla="*/ 3 h 1471"/>
                <a:gd name="T16" fmla="*/ 551 w 576"/>
                <a:gd name="T17" fmla="*/ 13 h 1471"/>
                <a:gd name="T18" fmla="*/ 565 w 576"/>
                <a:gd name="T19" fmla="*/ 27 h 1471"/>
                <a:gd name="T20" fmla="*/ 573 w 576"/>
                <a:gd name="T21" fmla="*/ 44 h 1471"/>
                <a:gd name="T22" fmla="*/ 576 w 576"/>
                <a:gd name="T23" fmla="*/ 64 h 1471"/>
                <a:gd name="T24" fmla="*/ 576 w 576"/>
                <a:gd name="T25" fmla="*/ 1408 h 1471"/>
                <a:gd name="T26" fmla="*/ 573 w 576"/>
                <a:gd name="T27" fmla="*/ 1427 h 1471"/>
                <a:gd name="T28" fmla="*/ 565 w 576"/>
                <a:gd name="T29" fmla="*/ 1445 h 1471"/>
                <a:gd name="T30" fmla="*/ 551 w 576"/>
                <a:gd name="T31" fmla="*/ 1459 h 1471"/>
                <a:gd name="T32" fmla="*/ 533 w 576"/>
                <a:gd name="T33" fmla="*/ 1468 h 1471"/>
                <a:gd name="T34" fmla="*/ 512 w 576"/>
                <a:gd name="T35" fmla="*/ 1471 h 1471"/>
                <a:gd name="T36" fmla="*/ 64 w 576"/>
                <a:gd name="T37" fmla="*/ 1471 h 1471"/>
                <a:gd name="T38" fmla="*/ 45 w 576"/>
                <a:gd name="T39" fmla="*/ 1468 h 1471"/>
                <a:gd name="T40" fmla="*/ 27 w 576"/>
                <a:gd name="T41" fmla="*/ 1459 h 1471"/>
                <a:gd name="T42" fmla="*/ 13 w 576"/>
                <a:gd name="T43" fmla="*/ 1445 h 1471"/>
                <a:gd name="T44" fmla="*/ 4 w 576"/>
                <a:gd name="T45" fmla="*/ 1427 h 1471"/>
                <a:gd name="T46" fmla="*/ 0 w 576"/>
                <a:gd name="T47" fmla="*/ 1408 h 1471"/>
                <a:gd name="T48" fmla="*/ 0 w 576"/>
                <a:gd name="T49" fmla="*/ 64 h 1471"/>
                <a:gd name="T50" fmla="*/ 4 w 576"/>
                <a:gd name="T51" fmla="*/ 44 h 1471"/>
                <a:gd name="T52" fmla="*/ 13 w 576"/>
                <a:gd name="T53" fmla="*/ 27 h 1471"/>
                <a:gd name="T54" fmla="*/ 27 w 576"/>
                <a:gd name="T55" fmla="*/ 13 h 1471"/>
                <a:gd name="T56" fmla="*/ 45 w 576"/>
                <a:gd name="T57" fmla="*/ 3 h 1471"/>
                <a:gd name="T58" fmla="*/ 64 w 576"/>
                <a:gd name="T59"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1471">
                  <a:moveTo>
                    <a:pt x="128" y="128"/>
                  </a:moveTo>
                  <a:lnTo>
                    <a:pt x="128" y="1344"/>
                  </a:lnTo>
                  <a:lnTo>
                    <a:pt x="448" y="1344"/>
                  </a:lnTo>
                  <a:lnTo>
                    <a:pt x="448" y="128"/>
                  </a:lnTo>
                  <a:lnTo>
                    <a:pt x="128" y="128"/>
                  </a:lnTo>
                  <a:close/>
                  <a:moveTo>
                    <a:pt x="64" y="0"/>
                  </a:moveTo>
                  <a:lnTo>
                    <a:pt x="512" y="0"/>
                  </a:lnTo>
                  <a:lnTo>
                    <a:pt x="533" y="3"/>
                  </a:lnTo>
                  <a:lnTo>
                    <a:pt x="551" y="13"/>
                  </a:lnTo>
                  <a:lnTo>
                    <a:pt x="565" y="27"/>
                  </a:lnTo>
                  <a:lnTo>
                    <a:pt x="573" y="44"/>
                  </a:lnTo>
                  <a:lnTo>
                    <a:pt x="576" y="64"/>
                  </a:lnTo>
                  <a:lnTo>
                    <a:pt x="576" y="1408"/>
                  </a:lnTo>
                  <a:lnTo>
                    <a:pt x="573" y="1427"/>
                  </a:lnTo>
                  <a:lnTo>
                    <a:pt x="565" y="1445"/>
                  </a:lnTo>
                  <a:lnTo>
                    <a:pt x="551" y="1459"/>
                  </a:lnTo>
                  <a:lnTo>
                    <a:pt x="533" y="1468"/>
                  </a:lnTo>
                  <a:lnTo>
                    <a:pt x="512" y="1471"/>
                  </a:lnTo>
                  <a:lnTo>
                    <a:pt x="64" y="1471"/>
                  </a:lnTo>
                  <a:lnTo>
                    <a:pt x="45" y="1468"/>
                  </a:lnTo>
                  <a:lnTo>
                    <a:pt x="27" y="1459"/>
                  </a:lnTo>
                  <a:lnTo>
                    <a:pt x="13" y="1445"/>
                  </a:lnTo>
                  <a:lnTo>
                    <a:pt x="4" y="1427"/>
                  </a:lnTo>
                  <a:lnTo>
                    <a:pt x="0" y="1408"/>
                  </a:lnTo>
                  <a:lnTo>
                    <a:pt x="0" y="64"/>
                  </a:lnTo>
                  <a:lnTo>
                    <a:pt x="4" y="44"/>
                  </a:lnTo>
                  <a:lnTo>
                    <a:pt x="13" y="27"/>
                  </a:lnTo>
                  <a:lnTo>
                    <a:pt x="27" y="13"/>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sp>
          <p:nvSpPr>
            <p:cNvPr id="125" name="Freeform 30">
              <a:extLst>
                <a:ext uri="{FF2B5EF4-FFF2-40B4-BE49-F238E27FC236}">
                  <a16:creationId xmlns:a16="http://schemas.microsoft.com/office/drawing/2014/main" id="{D90A92FC-4554-DCA2-FFCE-6DDA955E7BBF}"/>
                </a:ext>
              </a:extLst>
            </p:cNvPr>
            <p:cNvSpPr>
              <a:spLocks noEditPoints="1"/>
            </p:cNvSpPr>
            <p:nvPr/>
          </p:nvSpPr>
          <p:spPr bwMode="auto">
            <a:xfrm>
              <a:off x="915" y="1287"/>
              <a:ext cx="576" cy="2366"/>
            </a:xfrm>
            <a:custGeom>
              <a:avLst/>
              <a:gdLst>
                <a:gd name="T0" fmla="*/ 128 w 576"/>
                <a:gd name="T1" fmla="*/ 127 h 2366"/>
                <a:gd name="T2" fmla="*/ 128 w 576"/>
                <a:gd name="T3" fmla="*/ 2239 h 2366"/>
                <a:gd name="T4" fmla="*/ 447 w 576"/>
                <a:gd name="T5" fmla="*/ 2239 h 2366"/>
                <a:gd name="T6" fmla="*/ 447 w 576"/>
                <a:gd name="T7" fmla="*/ 127 h 2366"/>
                <a:gd name="T8" fmla="*/ 128 w 576"/>
                <a:gd name="T9" fmla="*/ 127 h 2366"/>
                <a:gd name="T10" fmla="*/ 64 w 576"/>
                <a:gd name="T11" fmla="*/ 0 h 2366"/>
                <a:gd name="T12" fmla="*/ 511 w 576"/>
                <a:gd name="T13" fmla="*/ 0 h 2366"/>
                <a:gd name="T14" fmla="*/ 531 w 576"/>
                <a:gd name="T15" fmla="*/ 2 h 2366"/>
                <a:gd name="T16" fmla="*/ 549 w 576"/>
                <a:gd name="T17" fmla="*/ 11 h 2366"/>
                <a:gd name="T18" fmla="*/ 563 w 576"/>
                <a:gd name="T19" fmla="*/ 25 h 2366"/>
                <a:gd name="T20" fmla="*/ 572 w 576"/>
                <a:gd name="T21" fmla="*/ 43 h 2366"/>
                <a:gd name="T22" fmla="*/ 576 w 576"/>
                <a:gd name="T23" fmla="*/ 64 h 2366"/>
                <a:gd name="T24" fmla="*/ 576 w 576"/>
                <a:gd name="T25" fmla="*/ 2303 h 2366"/>
                <a:gd name="T26" fmla="*/ 572 w 576"/>
                <a:gd name="T27" fmla="*/ 2322 h 2366"/>
                <a:gd name="T28" fmla="*/ 563 w 576"/>
                <a:gd name="T29" fmla="*/ 2340 h 2366"/>
                <a:gd name="T30" fmla="*/ 549 w 576"/>
                <a:gd name="T31" fmla="*/ 2354 h 2366"/>
                <a:gd name="T32" fmla="*/ 531 w 576"/>
                <a:gd name="T33" fmla="*/ 2363 h 2366"/>
                <a:gd name="T34" fmla="*/ 511 w 576"/>
                <a:gd name="T35" fmla="*/ 2366 h 2366"/>
                <a:gd name="T36" fmla="*/ 64 w 576"/>
                <a:gd name="T37" fmla="*/ 2366 h 2366"/>
                <a:gd name="T38" fmla="*/ 43 w 576"/>
                <a:gd name="T39" fmla="*/ 2363 h 2366"/>
                <a:gd name="T40" fmla="*/ 25 w 576"/>
                <a:gd name="T41" fmla="*/ 2354 h 2366"/>
                <a:gd name="T42" fmla="*/ 12 w 576"/>
                <a:gd name="T43" fmla="*/ 2340 h 2366"/>
                <a:gd name="T44" fmla="*/ 3 w 576"/>
                <a:gd name="T45" fmla="*/ 2322 h 2366"/>
                <a:gd name="T46" fmla="*/ 0 w 576"/>
                <a:gd name="T47" fmla="*/ 2303 h 2366"/>
                <a:gd name="T48" fmla="*/ 0 w 576"/>
                <a:gd name="T49" fmla="*/ 64 h 2366"/>
                <a:gd name="T50" fmla="*/ 3 w 576"/>
                <a:gd name="T51" fmla="*/ 43 h 2366"/>
                <a:gd name="T52" fmla="*/ 12 w 576"/>
                <a:gd name="T53" fmla="*/ 25 h 2366"/>
                <a:gd name="T54" fmla="*/ 25 w 576"/>
                <a:gd name="T55" fmla="*/ 11 h 2366"/>
                <a:gd name="T56" fmla="*/ 43 w 576"/>
                <a:gd name="T57" fmla="*/ 2 h 2366"/>
                <a:gd name="T58" fmla="*/ 64 w 576"/>
                <a:gd name="T59" fmla="*/ 0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6" h="2366">
                  <a:moveTo>
                    <a:pt x="128" y="127"/>
                  </a:moveTo>
                  <a:lnTo>
                    <a:pt x="128" y="2239"/>
                  </a:lnTo>
                  <a:lnTo>
                    <a:pt x="447" y="2239"/>
                  </a:lnTo>
                  <a:lnTo>
                    <a:pt x="447" y="127"/>
                  </a:lnTo>
                  <a:lnTo>
                    <a:pt x="128" y="127"/>
                  </a:lnTo>
                  <a:close/>
                  <a:moveTo>
                    <a:pt x="64" y="0"/>
                  </a:moveTo>
                  <a:lnTo>
                    <a:pt x="511" y="0"/>
                  </a:lnTo>
                  <a:lnTo>
                    <a:pt x="531" y="2"/>
                  </a:lnTo>
                  <a:lnTo>
                    <a:pt x="549" y="11"/>
                  </a:lnTo>
                  <a:lnTo>
                    <a:pt x="563" y="25"/>
                  </a:lnTo>
                  <a:lnTo>
                    <a:pt x="572" y="43"/>
                  </a:lnTo>
                  <a:lnTo>
                    <a:pt x="576" y="64"/>
                  </a:lnTo>
                  <a:lnTo>
                    <a:pt x="576" y="2303"/>
                  </a:lnTo>
                  <a:lnTo>
                    <a:pt x="572" y="2322"/>
                  </a:lnTo>
                  <a:lnTo>
                    <a:pt x="563" y="2340"/>
                  </a:lnTo>
                  <a:lnTo>
                    <a:pt x="549" y="2354"/>
                  </a:lnTo>
                  <a:lnTo>
                    <a:pt x="531" y="2363"/>
                  </a:lnTo>
                  <a:lnTo>
                    <a:pt x="511" y="2366"/>
                  </a:lnTo>
                  <a:lnTo>
                    <a:pt x="64" y="2366"/>
                  </a:lnTo>
                  <a:lnTo>
                    <a:pt x="43" y="2363"/>
                  </a:lnTo>
                  <a:lnTo>
                    <a:pt x="25" y="2354"/>
                  </a:lnTo>
                  <a:lnTo>
                    <a:pt x="12" y="2340"/>
                  </a:lnTo>
                  <a:lnTo>
                    <a:pt x="3" y="2322"/>
                  </a:lnTo>
                  <a:lnTo>
                    <a:pt x="0" y="2303"/>
                  </a:lnTo>
                  <a:lnTo>
                    <a:pt x="0" y="64"/>
                  </a:lnTo>
                  <a:lnTo>
                    <a:pt x="3" y="43"/>
                  </a:lnTo>
                  <a:lnTo>
                    <a:pt x="12" y="25"/>
                  </a:lnTo>
                  <a:lnTo>
                    <a:pt x="25" y="11"/>
                  </a:lnTo>
                  <a:lnTo>
                    <a:pt x="43"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73262"/>
                </a:solidFill>
                <a:effectLst/>
                <a:uLnTx/>
                <a:uFillTx/>
                <a:latin typeface="Georgia"/>
                <a:ea typeface="+mn-ea"/>
                <a:cs typeface="+mn-cs"/>
              </a:endParaRPr>
            </a:p>
          </p:txBody>
        </p:sp>
      </p:grpSp>
      <p:grpSp>
        <p:nvGrpSpPr>
          <p:cNvPr id="127" name="Group 126">
            <a:extLst>
              <a:ext uri="{FF2B5EF4-FFF2-40B4-BE49-F238E27FC236}">
                <a16:creationId xmlns:a16="http://schemas.microsoft.com/office/drawing/2014/main" id="{3793F6E3-347E-8584-2491-1CA91E875D14}"/>
              </a:ext>
            </a:extLst>
          </p:cNvPr>
          <p:cNvGrpSpPr/>
          <p:nvPr/>
        </p:nvGrpSpPr>
        <p:grpSpPr>
          <a:xfrm>
            <a:off x="9271830" y="1700351"/>
            <a:ext cx="2630688" cy="581807"/>
            <a:chOff x="8474827" y="1428898"/>
            <a:chExt cx="3566160" cy="788697"/>
          </a:xfrm>
        </p:grpSpPr>
        <p:sp>
          <p:nvSpPr>
            <p:cNvPr id="128" name="Freeform 9">
              <a:extLst>
                <a:ext uri="{FF2B5EF4-FFF2-40B4-BE49-F238E27FC236}">
                  <a16:creationId xmlns:a16="http://schemas.microsoft.com/office/drawing/2014/main" id="{C9419FCC-9179-B9B3-B988-7878C2C8BC70}"/>
                </a:ext>
              </a:extLst>
            </p:cNvPr>
            <p:cNvSpPr>
              <a:spLocks/>
            </p:cNvSpPr>
            <p:nvPr/>
          </p:nvSpPr>
          <p:spPr bwMode="auto">
            <a:xfrm>
              <a:off x="8588327" y="1430809"/>
              <a:ext cx="198045" cy="226221"/>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rgbClr val="FF555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131" name="Freeform 10">
              <a:extLst>
                <a:ext uri="{FF2B5EF4-FFF2-40B4-BE49-F238E27FC236}">
                  <a16:creationId xmlns:a16="http://schemas.microsoft.com/office/drawing/2014/main" id="{BF7EB6DC-BEF4-18B9-E80C-D87067FA2A1E}"/>
                </a:ext>
              </a:extLst>
            </p:cNvPr>
            <p:cNvSpPr>
              <a:spLocks/>
            </p:cNvSpPr>
            <p:nvPr/>
          </p:nvSpPr>
          <p:spPr bwMode="auto">
            <a:xfrm>
              <a:off x="8474827" y="1607280"/>
              <a:ext cx="3566160" cy="610315"/>
            </a:xfrm>
            <a:prstGeom prst="roundRect">
              <a:avLst/>
            </a:prstGeom>
            <a:solidFill>
              <a:srgbClr val="FFFFFF"/>
            </a:solidFill>
            <a:ln w="12700">
              <a:solidFill>
                <a:srgbClr val="894560"/>
              </a:solidFill>
              <a:prstDash val="dash"/>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133" name="Freeform 11">
              <a:extLst>
                <a:ext uri="{FF2B5EF4-FFF2-40B4-BE49-F238E27FC236}">
                  <a16:creationId xmlns:a16="http://schemas.microsoft.com/office/drawing/2014/main" id="{DF8F6142-9A01-6D0A-651C-519ABED5560A}"/>
                </a:ext>
              </a:extLst>
            </p:cNvPr>
            <p:cNvSpPr>
              <a:spLocks/>
            </p:cNvSpPr>
            <p:nvPr/>
          </p:nvSpPr>
          <p:spPr bwMode="auto">
            <a:xfrm>
              <a:off x="8709777" y="1430659"/>
              <a:ext cx="3186113" cy="299359"/>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rgbClr val="FF555F"/>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134" name="Rectangle 133">
              <a:extLst>
                <a:ext uri="{FF2B5EF4-FFF2-40B4-BE49-F238E27FC236}">
                  <a16:creationId xmlns:a16="http://schemas.microsoft.com/office/drawing/2014/main" id="{6E626E37-3B7C-A959-16AA-F5E3896D7B60}"/>
                </a:ext>
              </a:extLst>
            </p:cNvPr>
            <p:cNvSpPr/>
            <p:nvPr/>
          </p:nvSpPr>
          <p:spPr>
            <a:xfrm>
              <a:off x="9186768" y="1429791"/>
              <a:ext cx="912237" cy="322106"/>
            </a:xfrm>
            <a:prstGeom prst="rect">
              <a:avLst/>
            </a:prstGeom>
          </p:spPr>
          <p:txBody>
            <a:bodyPr wrap="none">
              <a:spAutoFit/>
            </a:bodyPr>
            <a:lstStyle/>
            <a:p>
              <a:pPr algn="ctr">
                <a:defRPr/>
              </a:pPr>
              <a:r>
                <a:rPr lang="en-US" sz="1100" b="1">
                  <a:solidFill>
                    <a:srgbClr val="FFFFFF"/>
                  </a:solidFill>
                  <a:latin typeface="Arial"/>
                </a:rPr>
                <a:t>Industry</a:t>
              </a:r>
            </a:p>
          </p:txBody>
        </p:sp>
        <p:sp>
          <p:nvSpPr>
            <p:cNvPr id="139" name="Rectangle 138">
              <a:extLst>
                <a:ext uri="{FF2B5EF4-FFF2-40B4-BE49-F238E27FC236}">
                  <a16:creationId xmlns:a16="http://schemas.microsoft.com/office/drawing/2014/main" id="{7CF1D941-AC14-3CF1-2C8C-4CF7C59F22FD}"/>
                </a:ext>
              </a:extLst>
            </p:cNvPr>
            <p:cNvSpPr/>
            <p:nvPr/>
          </p:nvSpPr>
          <p:spPr>
            <a:xfrm>
              <a:off x="10472977" y="1428898"/>
              <a:ext cx="1375960" cy="354638"/>
            </a:xfrm>
            <a:prstGeom prst="rect">
              <a:avLst/>
            </a:prstGeom>
          </p:spPr>
          <p:txBody>
            <a:bodyPr wrap="none">
              <a:spAutoFit/>
            </a:bodyPr>
            <a:lstStyle/>
            <a:p>
              <a:pPr algn="ctr">
                <a:defRPr/>
              </a:pPr>
              <a:r>
                <a:rPr lang="en-US" sz="1100" b="1">
                  <a:solidFill>
                    <a:srgbClr val="FFFFFF"/>
                  </a:solidFill>
                  <a:latin typeface="Arial"/>
                </a:rPr>
                <a:t> ServiceLine</a:t>
              </a:r>
            </a:p>
          </p:txBody>
        </p:sp>
        <p:cxnSp>
          <p:nvCxnSpPr>
            <p:cNvPr id="141" name="Straight Connector 140">
              <a:extLst>
                <a:ext uri="{FF2B5EF4-FFF2-40B4-BE49-F238E27FC236}">
                  <a16:creationId xmlns:a16="http://schemas.microsoft.com/office/drawing/2014/main" id="{B19A5F4D-458F-7031-0577-0972E3002E42}"/>
                </a:ext>
              </a:extLst>
            </p:cNvPr>
            <p:cNvCxnSpPr>
              <a:cxnSpLocks/>
            </p:cNvCxnSpPr>
            <p:nvPr/>
          </p:nvCxnSpPr>
          <p:spPr>
            <a:xfrm>
              <a:off x="10285371" y="1490338"/>
              <a:ext cx="0" cy="180000"/>
            </a:xfrm>
            <a:prstGeom prst="line">
              <a:avLst/>
            </a:prstGeom>
            <a:noFill/>
            <a:ln w="12700" cap="flat" cmpd="sng" algn="ctr">
              <a:solidFill>
                <a:srgbClr val="FFFFFF"/>
              </a:solidFill>
              <a:prstDash val="solid"/>
              <a:miter lim="800000"/>
            </a:ln>
            <a:effectLst/>
          </p:spPr>
        </p:cxnSp>
        <p:pic>
          <p:nvPicPr>
            <p:cNvPr id="142" name="Graphic 66">
              <a:extLst>
                <a:ext uri="{FF2B5EF4-FFF2-40B4-BE49-F238E27FC236}">
                  <a16:creationId xmlns:a16="http://schemas.microsoft.com/office/drawing/2014/main" id="{DB9CF1F1-9D04-F892-3B38-92CC31FD3D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6356" y="1481412"/>
              <a:ext cx="225012" cy="225012"/>
            </a:xfrm>
            <a:prstGeom prst="rect">
              <a:avLst/>
            </a:prstGeom>
          </p:spPr>
        </p:pic>
        <p:sp>
          <p:nvSpPr>
            <p:cNvPr id="154" name="Rectangle 153">
              <a:extLst>
                <a:ext uri="{FF2B5EF4-FFF2-40B4-BE49-F238E27FC236}">
                  <a16:creationId xmlns:a16="http://schemas.microsoft.com/office/drawing/2014/main" id="{01BD9F35-851E-3330-2CB0-460AFA251845}"/>
                </a:ext>
              </a:extLst>
            </p:cNvPr>
            <p:cNvSpPr/>
            <p:nvPr/>
          </p:nvSpPr>
          <p:spPr>
            <a:xfrm>
              <a:off x="9204846" y="1822227"/>
              <a:ext cx="578684" cy="303158"/>
            </a:xfrm>
            <a:prstGeom prst="rect">
              <a:avLst/>
            </a:prstGeom>
          </p:spPr>
          <p:txBody>
            <a:bodyPr wrap="none">
              <a:spAutoFit/>
            </a:bodyPr>
            <a:lstStyle/>
            <a:p>
              <a:pPr algn="ctr">
                <a:lnSpc>
                  <a:spcPts val="1200"/>
                </a:lnSpc>
                <a:defRPr/>
              </a:pPr>
              <a:r>
                <a:rPr lang="en-IN" sz="1000">
                  <a:solidFill>
                    <a:srgbClr val="021D44"/>
                  </a:solidFill>
                  <a:latin typeface="Arial"/>
                  <a:cs typeface="Arial" panose="020B0604020202020204" pitchFamily="34" charset="0"/>
                </a:rPr>
                <a:t>BCM</a:t>
              </a:r>
              <a:endParaRPr lang="en-US" sz="1000">
                <a:solidFill>
                  <a:srgbClr val="021D44"/>
                </a:solidFill>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6CC58FCF-098A-354F-A540-2A0F525C0EB7}"/>
                </a:ext>
              </a:extLst>
            </p:cNvPr>
            <p:cNvCxnSpPr>
              <a:cxnSpLocks/>
            </p:cNvCxnSpPr>
            <p:nvPr/>
          </p:nvCxnSpPr>
          <p:spPr>
            <a:xfrm>
              <a:off x="10285371" y="1887930"/>
              <a:ext cx="0" cy="224843"/>
            </a:xfrm>
            <a:prstGeom prst="line">
              <a:avLst/>
            </a:prstGeom>
            <a:noFill/>
            <a:ln w="12700" cap="flat" cmpd="sng" algn="ctr">
              <a:solidFill>
                <a:srgbClr val="FFFFFF">
                  <a:lumMod val="65000"/>
                </a:srgbClr>
              </a:solidFill>
              <a:prstDash val="solid"/>
              <a:miter lim="800000"/>
            </a:ln>
            <a:effectLst/>
          </p:spPr>
        </p:cxnSp>
        <p:pic>
          <p:nvPicPr>
            <p:cNvPr id="156" name="Picture 155" descr="Icon&#10;&#10;Description automatically generated">
              <a:extLst>
                <a:ext uri="{FF2B5EF4-FFF2-40B4-BE49-F238E27FC236}">
                  <a16:creationId xmlns:a16="http://schemas.microsoft.com/office/drawing/2014/main" id="{97232FE7-B276-3204-6702-D04082BCE5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07247" y="1440710"/>
              <a:ext cx="226221" cy="226221"/>
            </a:xfrm>
            <a:prstGeom prst="rect">
              <a:avLst/>
            </a:prstGeom>
          </p:spPr>
        </p:pic>
        <p:sp>
          <p:nvSpPr>
            <p:cNvPr id="157" name="Rectangle 156">
              <a:extLst>
                <a:ext uri="{FF2B5EF4-FFF2-40B4-BE49-F238E27FC236}">
                  <a16:creationId xmlns:a16="http://schemas.microsoft.com/office/drawing/2014/main" id="{01F5B18C-8FCA-53CB-D49B-959CE403DC60}"/>
                </a:ext>
              </a:extLst>
            </p:cNvPr>
            <p:cNvSpPr/>
            <p:nvPr/>
          </p:nvSpPr>
          <p:spPr>
            <a:xfrm>
              <a:off x="10424511" y="1810124"/>
              <a:ext cx="1353312" cy="333777"/>
            </a:xfrm>
            <a:prstGeom prst="rect">
              <a:avLst/>
            </a:prstGeom>
          </p:spPr>
          <p:txBody>
            <a:bodyPr wrap="square" lIns="91440" tIns="45720" rIns="91440" bIns="45720" anchor="t">
              <a:spAutoFit/>
            </a:bodyPr>
            <a:lstStyle/>
            <a:p>
              <a:pPr algn="ctr">
                <a:lnSpc>
                  <a:spcPts val="1200"/>
                </a:lnSpc>
                <a:defRPr/>
              </a:pPr>
              <a:r>
                <a:rPr lang="en-US" sz="1000">
                  <a:solidFill>
                    <a:srgbClr val="063161"/>
                  </a:solidFill>
                  <a:latin typeface="Arial"/>
                  <a:cs typeface="Arial"/>
                </a:rPr>
                <a:t>Tech Services</a:t>
              </a:r>
            </a:p>
          </p:txBody>
        </p:sp>
      </p:grpSp>
      <p:sp>
        <p:nvSpPr>
          <p:cNvPr id="158" name="TextBox 157">
            <a:extLst>
              <a:ext uri="{FF2B5EF4-FFF2-40B4-BE49-F238E27FC236}">
                <a16:creationId xmlns:a16="http://schemas.microsoft.com/office/drawing/2014/main" id="{323E5A70-F833-83C0-2667-38A1C164E533}"/>
              </a:ext>
            </a:extLst>
          </p:cNvPr>
          <p:cNvSpPr txBox="1"/>
          <p:nvPr/>
        </p:nvSpPr>
        <p:spPr>
          <a:xfrm>
            <a:off x="363777" y="3242771"/>
            <a:ext cx="3292770" cy="3122029"/>
          </a:xfrm>
          <a:prstGeom prst="rect">
            <a:avLst/>
          </a:prstGeom>
          <a:noFill/>
        </p:spPr>
        <p:txBody>
          <a:bodyPr wrap="square" lIns="91440" tIns="45720" rIns="91440" bIns="45720" rtlCol="0" anchor="t">
            <a:noAutofit/>
          </a:bodyPr>
          <a:lstStyle/>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Manual provisioning challenges</a:t>
            </a:r>
            <a:endParaRPr lang="en-US" sz="1000" dirty="0">
              <a:latin typeface="Arial" panose="020B0604020202020204" pitchFamily="34" charset="0"/>
              <a:cs typeface="Arial" panose="020B0604020202020204" pitchFamily="34" charset="0"/>
            </a:endParaRPr>
          </a:p>
          <a:p>
            <a:pPr marL="628650" lvl="1" indent="-171450">
              <a:buFont typeface="Arial"/>
              <a:buChar char="•"/>
            </a:pPr>
            <a:r>
              <a:rPr lang="en-US" sz="1000" dirty="0">
                <a:latin typeface="Arial" panose="020B0604020202020204" pitchFamily="34" charset="0"/>
                <a:ea typeface="+mn-lt"/>
                <a:cs typeface="Arial" panose="020B0604020202020204" pitchFamily="34" charset="0"/>
              </a:rPr>
              <a:t>Manual intervention leads to potential </a:t>
            </a:r>
            <a:r>
              <a:rPr lang="en-US" sz="1000" dirty="0">
                <a:solidFill>
                  <a:schemeClr val="accent2"/>
                </a:solidFill>
                <a:latin typeface="Arial" panose="020B0604020202020204" pitchFamily="34" charset="0"/>
                <a:ea typeface="+mn-lt"/>
                <a:cs typeface="Arial" panose="020B0604020202020204" pitchFamily="34" charset="0"/>
              </a:rPr>
              <a:t>human errors.</a:t>
            </a:r>
            <a:endParaRPr lang="en-US" sz="1000" dirty="0">
              <a:solidFill>
                <a:schemeClr val="accent2"/>
              </a:solidFill>
              <a:latin typeface="Arial" panose="020B0604020202020204" pitchFamily="34" charset="0"/>
              <a:cs typeface="Arial" panose="020B0604020202020204" pitchFamily="34" charset="0"/>
            </a:endParaRPr>
          </a:p>
          <a:p>
            <a:pPr marL="628650" lvl="1" indent="-171450">
              <a:buFont typeface="Arial"/>
              <a:buChar char="•"/>
            </a:pPr>
            <a:r>
              <a:rPr lang="en-US" sz="1000" dirty="0">
                <a:latin typeface="Arial" panose="020B0604020202020204" pitchFamily="34" charset="0"/>
                <a:ea typeface="+mn-lt"/>
                <a:cs typeface="Arial" panose="020B0604020202020204" pitchFamily="34" charset="0"/>
              </a:rPr>
              <a:t>The diverse nature of configurations makes it time </a:t>
            </a:r>
            <a:r>
              <a:rPr lang="en-US" sz="1000" dirty="0">
                <a:solidFill>
                  <a:srgbClr val="00AFD1"/>
                </a:solidFill>
                <a:latin typeface="Arial" panose="020B0604020202020204" pitchFamily="34" charset="0"/>
                <a:ea typeface="+mn-lt"/>
                <a:cs typeface="Arial" panose="020B0604020202020204" pitchFamily="34" charset="0"/>
              </a:rPr>
              <a:t>time-consuming</a:t>
            </a:r>
            <a:r>
              <a:rPr lang="en-US" sz="1000" dirty="0">
                <a:latin typeface="Arial" panose="020B0604020202020204" pitchFamily="34" charset="0"/>
                <a:ea typeface="+mn-lt"/>
                <a:cs typeface="Arial" panose="020B0604020202020204" pitchFamily="34" charset="0"/>
              </a:rPr>
              <a:t> task.</a:t>
            </a:r>
          </a:p>
          <a:p>
            <a:endParaRPr lang="en-US" sz="1000" dirty="0">
              <a:latin typeface="Arial" panose="020B0604020202020204" pitchFamily="34" charset="0"/>
              <a:ea typeface="+mn-lt"/>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Dynamic requirements and scale</a:t>
            </a:r>
          </a:p>
          <a:p>
            <a:pPr marL="628650" lvl="1"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Challenges in adapting to evolving requirements.</a:t>
            </a:r>
          </a:p>
          <a:p>
            <a:pPr marL="628650" lvl="1"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Inability to promptly accommodate changes affects the business's agility and responsiveness.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Time and resource constraints </a:t>
            </a:r>
            <a:r>
              <a:rPr lang="en-US" sz="1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High learning curve and lack of skilled and experienced talent.</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ea typeface="+mn-lt"/>
                <a:cs typeface="Arial" panose="020B0604020202020204" pitchFamily="34" charset="0"/>
              </a:rPr>
              <a:t>Complexity in infrastructure management </a:t>
            </a:r>
            <a:r>
              <a:rPr lang="en-US" sz="1000" dirty="0">
                <a:latin typeface="Arial" panose="020B0604020202020204" pitchFamily="34" charset="0"/>
                <a:ea typeface="+mn-lt"/>
                <a:cs typeface="Arial" panose="020B0604020202020204" pitchFamily="34" charset="0"/>
              </a:rPr>
              <a:t>-</a:t>
            </a:r>
            <a:r>
              <a:rPr lang="en-US" sz="1000" b="1" dirty="0">
                <a:latin typeface="Arial" panose="020B0604020202020204" pitchFamily="34" charset="0"/>
                <a:ea typeface="+mn-lt"/>
                <a:cs typeface="Arial" panose="020B0604020202020204" pitchFamily="34" charset="0"/>
              </a:rPr>
              <a:t> </a:t>
            </a:r>
            <a:r>
              <a:rPr lang="en-US" sz="1000" dirty="0">
                <a:latin typeface="Arial" panose="020B0604020202020204" pitchFamily="34" charset="0"/>
                <a:ea typeface="+mn-lt"/>
                <a:cs typeface="Arial" panose="020B0604020202020204" pitchFamily="34" charset="0"/>
              </a:rPr>
              <a:t>Evolving infrastructure with multiple dependencies leads to </a:t>
            </a:r>
            <a:r>
              <a:rPr lang="en-US" sz="1000" dirty="0">
                <a:solidFill>
                  <a:schemeClr val="accent2"/>
                </a:solidFill>
                <a:latin typeface="Arial" panose="020B0604020202020204" pitchFamily="34" charset="0"/>
                <a:ea typeface="+mn-lt"/>
                <a:cs typeface="Arial" panose="020B0604020202020204" pitchFamily="34" charset="0"/>
              </a:rPr>
              <a:t>inconsistent provisioning process.</a:t>
            </a:r>
            <a:endParaRPr lang="en-US" sz="1000" dirty="0">
              <a:latin typeface="Arial" panose="020B0604020202020204" pitchFamily="34" charset="0"/>
              <a:cs typeface="Arial" panose="020B0604020202020204" pitchFamily="34" charset="0"/>
            </a:endParaRPr>
          </a:p>
          <a:p>
            <a:pPr marL="228600" indent="-228600">
              <a:lnSpc>
                <a:spcPts val="1700"/>
              </a:lnSpc>
              <a:buFont typeface="Arial"/>
              <a:buChar char="•"/>
            </a:pPr>
            <a:endParaRPr lang="en-US" sz="1000" dirty="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2F517AA2-1012-B1BE-40F0-1F7796D269C3}"/>
              </a:ext>
            </a:extLst>
          </p:cNvPr>
          <p:cNvSpPr txBox="1"/>
          <p:nvPr/>
        </p:nvSpPr>
        <p:spPr>
          <a:xfrm>
            <a:off x="4282311" y="3342057"/>
            <a:ext cx="3219362" cy="3023339"/>
          </a:xfrm>
          <a:prstGeom prst="rect">
            <a:avLst/>
          </a:prstGeom>
          <a:noFill/>
        </p:spPr>
        <p:txBody>
          <a:bodyPr wrap="square" rtlCol="0">
            <a:noAutofit/>
          </a:bodyPr>
          <a:lstStyle/>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Generative </a:t>
            </a:r>
            <a:r>
              <a:rPr lang="en-US" sz="1000" b="1">
                <a:latin typeface="Arial" panose="020B0604020202020204" pitchFamily="34" charset="0"/>
                <a:cs typeface="Arial" panose="020B0604020202020204" pitchFamily="34" charset="0"/>
              </a:rPr>
              <a:t>AI-powered playbook creation</a:t>
            </a:r>
            <a:endParaRPr lang="en-US" sz="1000" b="1"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Prompt engineering and code generation to reduce development time </a:t>
            </a:r>
            <a:r>
              <a:rPr lang="en-US" sz="1000">
                <a:latin typeface="Arial" panose="020B0604020202020204" pitchFamily="34" charset="0"/>
                <a:cs typeface="Arial" panose="020B0604020202020204" pitchFamily="34" charset="0"/>
              </a:rPr>
              <a:t>and </a:t>
            </a:r>
            <a:r>
              <a:rPr lang="en-US" sz="1000" dirty="0">
                <a:latin typeface="Arial" panose="020B0604020202020204" pitchFamily="34" charset="0"/>
                <a:cs typeface="Arial" panose="020B0604020202020204" pitchFamily="34" charset="0"/>
              </a:rPr>
              <a:t>effort</a:t>
            </a:r>
            <a:r>
              <a:rPr lang="en-US" sz="1000">
                <a:latin typeface="Arial" panose="020B0604020202020204" pitchFamily="34" charset="0"/>
                <a:cs typeface="Arial" panose="020B0604020202020204" pitchFamily="34" charset="0"/>
              </a:rPr>
              <a:t>.</a:t>
            </a:r>
          </a:p>
          <a:p>
            <a:pPr marL="628650" lvl="1"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Lowers entry barrier and enables </a:t>
            </a:r>
            <a:r>
              <a:rPr lang="en-US" sz="1000">
                <a:latin typeface="Arial" panose="020B0604020202020204" pitchFamily="34" charset="0"/>
                <a:cs typeface="Arial" panose="020B0604020202020204" pitchFamily="34" charset="0"/>
              </a:rPr>
              <a:t>the </a:t>
            </a:r>
            <a:r>
              <a:rPr lang="en-US" sz="1000" dirty="0">
                <a:latin typeface="Arial" panose="020B0604020202020204" pitchFamily="34" charset="0"/>
                <a:cs typeface="Arial" panose="020B0604020202020204" pitchFamily="34" charset="0"/>
              </a:rPr>
              <a:t>existing team to scale up</a:t>
            </a:r>
            <a:r>
              <a:rPr lang="en-US" sz="1000">
                <a:latin typeface="Arial" panose="020B0604020202020204" pitchFamily="34" charset="0"/>
                <a:cs typeface="Arial" panose="020B0604020202020204" pitchFamily="34" charset="0"/>
              </a:rPr>
              <a:t>.</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Automated </a:t>
            </a:r>
            <a:r>
              <a:rPr lang="en-US" sz="1000" b="1">
                <a:latin typeface="Arial" panose="020B0604020202020204" pitchFamily="34" charset="0"/>
                <a:cs typeface="Arial" panose="020B0604020202020204" pitchFamily="34" charset="0"/>
              </a:rPr>
              <a:t>infrastructure orchestration</a:t>
            </a:r>
            <a:endParaRPr lang="en-US" sz="1000" b="1"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Standardized </a:t>
            </a:r>
            <a:r>
              <a:rPr lang="en-US" sz="1000">
                <a:latin typeface="Arial" panose="020B0604020202020204" pitchFamily="34" charset="0"/>
                <a:cs typeface="Arial" panose="020B0604020202020204" pitchFamily="34" charset="0"/>
              </a:rPr>
              <a:t>and </a:t>
            </a:r>
            <a:r>
              <a:rPr lang="en-US" sz="1000" dirty="0">
                <a:latin typeface="Arial" panose="020B0604020202020204" pitchFamily="34" charset="0"/>
                <a:cs typeface="Arial" panose="020B0604020202020204" pitchFamily="34" charset="0"/>
              </a:rPr>
              <a:t>centralized platform</a:t>
            </a:r>
            <a:r>
              <a:rPr lang="en-US" sz="100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p>
          <a:p>
            <a:pPr marL="628650" lvl="1" indent="-171450">
              <a:buFont typeface="Arial" panose="020B0604020202020204" pitchFamily="34" charset="0"/>
              <a:buChar char="•"/>
            </a:pPr>
            <a:r>
              <a:rPr lang="en-US" sz="1000" dirty="0">
                <a:solidFill>
                  <a:schemeClr val="accent2"/>
                </a:solidFill>
                <a:latin typeface="Arial" panose="020B0604020202020204" pitchFamily="34" charset="0"/>
                <a:cs typeface="Arial" panose="020B0604020202020204" pitchFamily="34" charset="0"/>
              </a:rPr>
              <a:t>Seamless integration</a:t>
            </a:r>
            <a:r>
              <a:rPr lang="en-US" sz="1000" dirty="0">
                <a:latin typeface="Arial" panose="020B0604020202020204" pitchFamily="34" charset="0"/>
                <a:cs typeface="Arial" panose="020B0604020202020204" pitchFamily="34" charset="0"/>
              </a:rPr>
              <a:t> with </a:t>
            </a:r>
            <a:r>
              <a:rPr lang="en-US" sz="1000">
                <a:latin typeface="Arial" panose="020B0604020202020204" pitchFamily="34" charset="0"/>
                <a:cs typeface="Arial" panose="020B0604020202020204" pitchFamily="34" charset="0"/>
              </a:rPr>
              <a:t>config management </a:t>
            </a:r>
            <a:r>
              <a:rPr lang="en-US" sz="1000" dirty="0">
                <a:latin typeface="Arial" panose="020B0604020202020204" pitchFamily="34" charset="0"/>
                <a:cs typeface="Arial" panose="020B0604020202020204" pitchFamily="34" charset="0"/>
              </a:rPr>
              <a:t>tools</a:t>
            </a:r>
            <a:r>
              <a:rPr lang="en-US" sz="1000">
                <a:latin typeface="Arial" panose="020B0604020202020204" pitchFamily="34" charset="0"/>
                <a:cs typeface="Arial" panose="020B0604020202020204" pitchFamily="34" charset="0"/>
              </a:rPr>
              <a:t>.</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Enable </a:t>
            </a:r>
            <a:r>
              <a:rPr lang="en-US" sz="1000" b="1">
                <a:latin typeface="Arial" panose="020B0604020202020204" pitchFamily="34" charset="0"/>
                <a:cs typeface="Arial" panose="020B0604020202020204" pitchFamily="34" charset="0"/>
              </a:rPr>
              <a:t>dynamic infrastructure scaling </a:t>
            </a:r>
            <a:r>
              <a:rPr lang="en-US" sz="1000" b="1" dirty="0">
                <a:latin typeface="Arial" panose="020B0604020202020204" pitchFamily="34" charset="0"/>
                <a:cs typeface="Arial" panose="020B0604020202020204" pitchFamily="34" charset="0"/>
              </a:rPr>
              <a:t>- </a:t>
            </a:r>
            <a:r>
              <a:rPr lang="en-US" sz="1000" dirty="0">
                <a:solidFill>
                  <a:schemeClr val="accent2"/>
                </a:solidFill>
                <a:latin typeface="Arial" panose="020B0604020202020204" pitchFamily="34" charset="0"/>
                <a:cs typeface="Arial" panose="020B0604020202020204" pitchFamily="34" charset="0"/>
              </a:rPr>
              <a:t>Automated adjustments</a:t>
            </a:r>
            <a:r>
              <a:rPr lang="en-US" sz="1000" dirty="0">
                <a:latin typeface="Arial" panose="020B0604020202020204" pitchFamily="34" charset="0"/>
                <a:cs typeface="Arial" panose="020B0604020202020204" pitchFamily="34" charset="0"/>
              </a:rPr>
              <a:t> to infrastructure configurations based on demand and load</a:t>
            </a:r>
            <a:r>
              <a:rPr lang="en-US" sz="100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Continuous </a:t>
            </a:r>
            <a:r>
              <a:rPr lang="en-US" sz="1000" b="1">
                <a:latin typeface="Arial" panose="020B0604020202020204" pitchFamily="34" charset="0"/>
                <a:cs typeface="Arial" panose="020B0604020202020204" pitchFamily="34" charset="0"/>
              </a:rPr>
              <a:t>integration </a:t>
            </a:r>
            <a:r>
              <a:rPr lang="en-US" sz="1000" b="1" dirty="0">
                <a:latin typeface="Arial" panose="020B0604020202020204" pitchFamily="34" charset="0"/>
                <a:cs typeface="Arial" panose="020B0604020202020204" pitchFamily="34" charset="0"/>
              </a:rPr>
              <a:t>and </a:t>
            </a:r>
            <a:r>
              <a:rPr lang="en-US" sz="1000" b="1">
                <a:latin typeface="Arial" panose="020B0604020202020204" pitchFamily="34" charset="0"/>
                <a:cs typeface="Arial" panose="020B0604020202020204" pitchFamily="34" charset="0"/>
              </a:rPr>
              <a:t>deployment -</a:t>
            </a:r>
            <a:r>
              <a:rPr lang="en-US" sz="1000" b="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Facilitate </a:t>
            </a:r>
            <a:r>
              <a:rPr lang="en-US" sz="1000" dirty="0">
                <a:solidFill>
                  <a:schemeClr val="accent2"/>
                </a:solidFill>
                <a:latin typeface="Arial" panose="020B0604020202020204" pitchFamily="34" charset="0"/>
                <a:cs typeface="Arial" panose="020B0604020202020204" pitchFamily="34" charset="0"/>
              </a:rPr>
              <a:t>version control and automation</a:t>
            </a:r>
            <a:r>
              <a:rPr lang="en-US" sz="1000" dirty="0">
                <a:latin typeface="Arial" panose="020B0604020202020204" pitchFamily="34" charset="0"/>
                <a:cs typeface="Arial" panose="020B0604020202020204" pitchFamily="34" charset="0"/>
              </a:rPr>
              <a:t> by integrating with CI/CD pipelines</a:t>
            </a:r>
            <a:r>
              <a:rPr lang="en-US" sz="1000">
                <a:latin typeface="Arial" panose="020B0604020202020204" pitchFamily="34" charset="0"/>
                <a:cs typeface="Arial" panose="020B0604020202020204" pitchFamily="34" charset="0"/>
              </a:rPr>
              <a:t>.</a:t>
            </a:r>
          </a:p>
          <a:p>
            <a:pPr marL="228600" indent="-228600">
              <a:lnSpc>
                <a:spcPts val="1800"/>
              </a:lnSpc>
              <a:buFont typeface="+mj-lt"/>
              <a:buAutoNum type="alphaLcPeriod" startAt="3"/>
            </a:pPr>
            <a:endParaRPr lang="en-US" sz="1000" dirty="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A3B25008-AC17-7284-C539-A508AC544AE3}"/>
              </a:ext>
            </a:extLst>
          </p:cNvPr>
          <p:cNvSpPr txBox="1"/>
          <p:nvPr/>
        </p:nvSpPr>
        <p:spPr>
          <a:xfrm>
            <a:off x="8084053" y="3282124"/>
            <a:ext cx="3289598" cy="3082676"/>
          </a:xfrm>
          <a:prstGeom prst="rect">
            <a:avLst/>
          </a:prstGeom>
          <a:noFill/>
        </p:spPr>
        <p:txBody>
          <a:bodyPr wrap="square" lIns="91440" tIns="45720" rIns="91440" bIns="45720" rtlCol="0" anchor="t">
            <a:noAutofit/>
          </a:bodyPr>
          <a:lstStyle/>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Efficiency </a:t>
            </a:r>
            <a:r>
              <a:rPr lang="en-US" sz="1000" b="1">
                <a:latin typeface="Arial" panose="020B0604020202020204" pitchFamily="34" charset="0"/>
                <a:cs typeface="Arial" panose="020B0604020202020204" pitchFamily="34" charset="0"/>
              </a:rPr>
              <a:t>gains </a:t>
            </a:r>
            <a:r>
              <a:rPr lang="en-US" sz="1000" b="1" dirty="0">
                <a:latin typeface="Arial" panose="020B0604020202020204" pitchFamily="34" charset="0"/>
                <a:cs typeface="Arial" panose="020B0604020202020204" pitchFamily="34" charset="0"/>
              </a:rPr>
              <a:t>and </a:t>
            </a:r>
            <a:r>
              <a:rPr lang="en-US" sz="1000" b="1">
                <a:latin typeface="Arial" panose="020B0604020202020204" pitchFamily="34" charset="0"/>
                <a:cs typeface="Arial" panose="020B0604020202020204" pitchFamily="34" charset="0"/>
              </a:rPr>
              <a:t>time savings</a:t>
            </a:r>
            <a:endParaRPr lang="en-US" sz="1000" b="1"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dirty="0">
                <a:latin typeface="Arial"/>
                <a:cs typeface="Arial"/>
              </a:rPr>
              <a:t>Significantly reduced operation time by </a:t>
            </a:r>
            <a:r>
              <a:rPr lang="en-US" sz="1000" dirty="0">
                <a:solidFill>
                  <a:schemeClr val="accent2"/>
                </a:solidFill>
                <a:latin typeface="Arial"/>
                <a:cs typeface="Arial"/>
              </a:rPr>
              <a:t>42% from 420 minutes to 180 minutes</a:t>
            </a:r>
            <a:r>
              <a:rPr lang="en-US" sz="1000">
                <a:solidFill>
                  <a:schemeClr val="accent2"/>
                </a:solidFill>
                <a:latin typeface="Arial"/>
                <a:cs typeface="Arial"/>
              </a:rPr>
              <a:t>.</a:t>
            </a:r>
            <a:endParaRPr lang="en-US" sz="1000"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Improved responsiveness of </a:t>
            </a:r>
            <a:r>
              <a:rPr lang="en-US" sz="1000">
                <a:latin typeface="Arial" panose="020B0604020202020204" pitchFamily="34" charset="0"/>
                <a:cs typeface="Arial" panose="020B0604020202020204" pitchFamily="34" charset="0"/>
              </a:rPr>
              <a:t>the </a:t>
            </a:r>
            <a:r>
              <a:rPr lang="en-US" sz="1000" dirty="0">
                <a:latin typeface="Arial" panose="020B0604020202020204" pitchFamily="34" charset="0"/>
                <a:cs typeface="Arial" panose="020B0604020202020204" pitchFamily="34" charset="0"/>
              </a:rPr>
              <a:t>IT Team</a:t>
            </a:r>
            <a:r>
              <a:rPr lang="en-US" sz="1000">
                <a:latin typeface="Arial" panose="020B0604020202020204" pitchFamily="34" charset="0"/>
                <a:cs typeface="Arial" panose="020B0604020202020204" pitchFamily="34" charset="0"/>
              </a:rPr>
              <a:t>.</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Consistency and </a:t>
            </a:r>
            <a:r>
              <a:rPr lang="en-US" sz="1000" b="1">
                <a:latin typeface="Arial" panose="020B0604020202020204" pitchFamily="34" charset="0"/>
                <a:cs typeface="Arial" panose="020B0604020202020204" pitchFamily="34" charset="0"/>
              </a:rPr>
              <a:t>standardization</a:t>
            </a:r>
            <a:endParaRPr lang="en-US" sz="1000" b="1"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a:latin typeface="Arial" panose="020B0604020202020204" pitchFamily="34" charset="0"/>
                <a:cs typeface="Arial" panose="020B0604020202020204" pitchFamily="34" charset="0"/>
              </a:rPr>
              <a:t>Standardized deployments</a:t>
            </a:r>
            <a:r>
              <a:rPr lang="en-US" sz="1000" dirty="0">
                <a:latin typeface="Arial" panose="020B0604020202020204" pitchFamily="34" charset="0"/>
                <a:cs typeface="Arial" panose="020B0604020202020204" pitchFamily="34" charset="0"/>
              </a:rPr>
              <a:t> across environments</a:t>
            </a:r>
            <a:r>
              <a:rPr lang="en-US" sz="100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a:latin typeface="Arial" panose="020B0604020202020204" pitchFamily="34" charset="0"/>
                <a:cs typeface="Arial" panose="020B0604020202020204" pitchFamily="34" charset="0"/>
              </a:rPr>
              <a:t>Reduced TAT</a:t>
            </a:r>
            <a:r>
              <a:rPr lang="en-US" sz="1000" dirty="0">
                <a:latin typeface="Arial" panose="020B0604020202020204" pitchFamily="34" charset="0"/>
                <a:cs typeface="Arial" panose="020B0604020202020204" pitchFamily="34" charset="0"/>
              </a:rPr>
              <a:t> for troubleshooting issues</a:t>
            </a:r>
            <a:r>
              <a:rPr lang="en-US" sz="100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endParaRPr lang="en-US" sz="1000" b="1"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000" b="1" dirty="0">
                <a:latin typeface="Arial" panose="020B0604020202020204" pitchFamily="34" charset="0"/>
                <a:cs typeface="Arial" panose="020B0604020202020204" pitchFamily="34" charset="0"/>
              </a:rPr>
              <a:t>Improved </a:t>
            </a:r>
            <a:r>
              <a:rPr lang="en-US" sz="1000" b="1">
                <a:latin typeface="Arial" panose="020B0604020202020204" pitchFamily="34" charset="0"/>
                <a:cs typeface="Arial" panose="020B0604020202020204" pitchFamily="34" charset="0"/>
              </a:rPr>
              <a:t>scalability</a:t>
            </a:r>
            <a:r>
              <a:rPr lang="en-US" sz="1000" b="1" dirty="0">
                <a:latin typeface="Arial" panose="020B0604020202020204" pitchFamily="34" charset="0"/>
                <a:cs typeface="Arial" panose="020B0604020202020204" pitchFamily="34" charset="0"/>
              </a:rPr>
              <a:t>, </a:t>
            </a:r>
            <a:r>
              <a:rPr lang="en-US" sz="1000" b="1">
                <a:latin typeface="Arial" panose="020B0604020202020204" pitchFamily="34" charset="0"/>
                <a:cs typeface="Arial" panose="020B0604020202020204" pitchFamily="34" charset="0"/>
              </a:rPr>
              <a:t>agility, </a:t>
            </a:r>
            <a:r>
              <a:rPr lang="en-US" sz="1000" b="1" dirty="0">
                <a:latin typeface="Arial" panose="020B0604020202020204" pitchFamily="34" charset="0"/>
                <a:cs typeface="Arial" panose="020B0604020202020204" pitchFamily="34" charset="0"/>
              </a:rPr>
              <a:t>and </a:t>
            </a:r>
            <a:r>
              <a:rPr lang="en-US" sz="1000" b="1">
                <a:latin typeface="Arial" panose="020B0604020202020204" pitchFamily="34" charset="0"/>
                <a:cs typeface="Arial" panose="020B0604020202020204" pitchFamily="34" charset="0"/>
              </a:rPr>
              <a:t>quality</a:t>
            </a:r>
            <a:endParaRPr lang="en-US" sz="1000" b="1"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000">
                <a:latin typeface="Arial" panose="020B0604020202020204" pitchFamily="34" charset="0"/>
                <a:cs typeface="Arial" panose="020B0604020202020204" pitchFamily="34" charset="0"/>
              </a:rPr>
              <a:t>Manages increased workloads</a:t>
            </a:r>
            <a:r>
              <a:rPr lang="en-US" sz="1000" dirty="0">
                <a:latin typeface="Arial" panose="020B0604020202020204" pitchFamily="34" charset="0"/>
                <a:cs typeface="Arial" panose="020B0604020202020204" pitchFamily="34" charset="0"/>
              </a:rPr>
              <a:t> without a proportional increase in team size.</a:t>
            </a:r>
          </a:p>
          <a:p>
            <a:pPr marL="628650" lvl="1" indent="-171450">
              <a:buFont typeface="Arial" panose="020B0604020202020204" pitchFamily="34" charset="0"/>
              <a:buChar char="•"/>
            </a:pPr>
            <a:r>
              <a:rPr lang="en-US" sz="1000">
                <a:latin typeface="Arial" panose="020B0604020202020204" pitchFamily="34" charset="0"/>
                <a:cs typeface="Arial" panose="020B0604020202020204" pitchFamily="34" charset="0"/>
              </a:rPr>
              <a:t>Optimized resource utilization</a:t>
            </a:r>
            <a:r>
              <a:rPr lang="en-US" sz="1000" dirty="0">
                <a:latin typeface="Arial" panose="020B0604020202020204" pitchFamily="34" charset="0"/>
                <a:cs typeface="Arial" panose="020B0604020202020204" pitchFamily="34" charset="0"/>
              </a:rPr>
              <a:t>, allowing teams to focus on strategic tasks.</a:t>
            </a:r>
          </a:p>
          <a:p>
            <a:pPr marL="628650" lvl="1" indent="-171450">
              <a:buFont typeface="Arial" panose="020B0604020202020204" pitchFamily="34" charset="0"/>
              <a:buChar char="•"/>
            </a:pPr>
            <a:r>
              <a:rPr lang="en-US" sz="1000">
                <a:latin typeface="Arial" panose="020B0604020202020204" pitchFamily="34" charset="0"/>
                <a:cs typeface="Arial" panose="020B0604020202020204" pitchFamily="34" charset="0"/>
              </a:rPr>
              <a:t>Reduced errors</a:t>
            </a:r>
            <a:r>
              <a:rPr lang="en-US" sz="1000" dirty="0">
                <a:latin typeface="Arial" panose="020B0604020202020204" pitchFamily="34" charset="0"/>
                <a:cs typeface="Arial" panose="020B0604020202020204" pitchFamily="34" charset="0"/>
              </a:rPr>
              <a:t> associated with manual interventions</a:t>
            </a:r>
            <a:r>
              <a:rPr lang="en-US" sz="100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1473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17E9DF-1C2A-40A1-A216-0C050A3020B1}"/>
              </a:ext>
            </a:extLst>
          </p:cNvPr>
          <p:cNvSpPr/>
          <p:nvPr/>
        </p:nvSpPr>
        <p:spPr>
          <a:xfrm>
            <a:off x="-600" y="1"/>
            <a:ext cx="72000" cy="1566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D65197A-A5D6-42E5-AEC0-E19FAC676F68}"/>
              </a:ext>
            </a:extLst>
          </p:cNvPr>
          <p:cNvSpPr/>
          <p:nvPr/>
        </p:nvSpPr>
        <p:spPr>
          <a:xfrm>
            <a:off x="-600" y="1566546"/>
            <a:ext cx="72000" cy="52914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itle 19">
            <a:extLst>
              <a:ext uri="{FF2B5EF4-FFF2-40B4-BE49-F238E27FC236}">
                <a16:creationId xmlns:a16="http://schemas.microsoft.com/office/drawing/2014/main" id="{EEA97F18-755B-49DF-9BDA-E5A5A580750A}"/>
              </a:ext>
            </a:extLst>
          </p:cNvPr>
          <p:cNvSpPr>
            <a:spLocks noGrp="1"/>
          </p:cNvSpPr>
          <p:nvPr>
            <p:ph type="title"/>
          </p:nvPr>
        </p:nvSpPr>
        <p:spPr/>
        <p:txBody>
          <a:bodyPr/>
          <a:lstStyle/>
          <a:p>
            <a:endParaRPr lang="en-IN"/>
          </a:p>
        </p:txBody>
      </p:sp>
      <p:sp>
        <p:nvSpPr>
          <p:cNvPr id="25" name="Rectangle 24">
            <a:extLst>
              <a:ext uri="{FF2B5EF4-FFF2-40B4-BE49-F238E27FC236}">
                <a16:creationId xmlns:a16="http://schemas.microsoft.com/office/drawing/2014/main" id="{AF9FB58D-A92A-4F92-839E-EDBA69E8634C}"/>
              </a:ext>
            </a:extLst>
          </p:cNvPr>
          <p:cNvSpPr/>
          <p:nvPr/>
        </p:nvSpPr>
        <p:spPr>
          <a:xfrm>
            <a:off x="75" y="1"/>
            <a:ext cx="12191850" cy="6857998"/>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Georgia"/>
              <a:ea typeface="+mn-ea"/>
              <a:cs typeface="+mn-cs"/>
            </a:endParaRPr>
          </a:p>
        </p:txBody>
      </p:sp>
      <p:pic>
        <p:nvPicPr>
          <p:cNvPr id="36" name="Picture 35">
            <a:extLst>
              <a:ext uri="{FF2B5EF4-FFF2-40B4-BE49-F238E27FC236}">
                <a16:creationId xmlns:a16="http://schemas.microsoft.com/office/drawing/2014/main" id="{331DD5E2-3781-4900-BB16-F3102DD9AC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21" name="Rectangle 20">
            <a:extLst>
              <a:ext uri="{FF2B5EF4-FFF2-40B4-BE49-F238E27FC236}">
                <a16:creationId xmlns:a16="http://schemas.microsoft.com/office/drawing/2014/main" id="{19699205-43BA-4F81-A480-3D4CDB420D16}"/>
              </a:ext>
            </a:extLst>
          </p:cNvPr>
          <p:cNvSpPr/>
          <p:nvPr/>
        </p:nvSpPr>
        <p:spPr>
          <a:xfrm>
            <a:off x="0" y="1"/>
            <a:ext cx="12191850" cy="6857998"/>
          </a:xfrm>
          <a:prstGeom prst="rect">
            <a:avLst/>
          </a:prstGeom>
          <a:gradFill>
            <a:gsLst>
              <a:gs pos="0">
                <a:schemeClr val="accent4"/>
              </a:gs>
              <a:gs pos="44275">
                <a:srgbClr val="052955">
                  <a:alpha val="75000"/>
                </a:srgbClr>
              </a:gs>
              <a:gs pos="77000">
                <a:schemeClr val="accent1">
                  <a:alpha val="39000"/>
                </a:schemeClr>
              </a:gs>
            </a:gsLst>
            <a:lin ang="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Georgia"/>
              <a:ea typeface="+mn-ea"/>
              <a:cs typeface="+mn-cs"/>
            </a:endParaRPr>
          </a:p>
        </p:txBody>
      </p:sp>
      <p:grpSp>
        <p:nvGrpSpPr>
          <p:cNvPr id="7" name="Group 6">
            <a:extLst>
              <a:ext uri="{FF2B5EF4-FFF2-40B4-BE49-F238E27FC236}">
                <a16:creationId xmlns:a16="http://schemas.microsoft.com/office/drawing/2014/main" id="{DF2F1F57-CD36-4F75-B099-0C752563E338}"/>
              </a:ext>
            </a:extLst>
          </p:cNvPr>
          <p:cNvGrpSpPr/>
          <p:nvPr/>
        </p:nvGrpSpPr>
        <p:grpSpPr>
          <a:xfrm>
            <a:off x="0" y="0"/>
            <a:ext cx="1972575" cy="2888253"/>
            <a:chOff x="-2" y="-1"/>
            <a:chExt cx="1972575" cy="2888253"/>
          </a:xfrm>
        </p:grpSpPr>
        <p:sp>
          <p:nvSpPr>
            <p:cNvPr id="40" name="Freeform: Shape 39">
              <a:extLst>
                <a:ext uri="{FF2B5EF4-FFF2-40B4-BE49-F238E27FC236}">
                  <a16:creationId xmlns:a16="http://schemas.microsoft.com/office/drawing/2014/main" id="{947823A3-50B6-407C-97EB-0C97F80DE26E}"/>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BF212A36-9076-45A8-8F52-E7E7D055CF4F}"/>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1E398D9D-597B-466D-8536-E5A7B3EFF185}"/>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Freeform: Shape 26">
            <a:extLst>
              <a:ext uri="{FF2B5EF4-FFF2-40B4-BE49-F238E27FC236}">
                <a16:creationId xmlns:a16="http://schemas.microsoft.com/office/drawing/2014/main" id="{AF172300-5AAE-49EE-8858-1613947DBB44}"/>
              </a:ext>
            </a:extLst>
          </p:cNvPr>
          <p:cNvSpPr/>
          <p:nvPr/>
        </p:nvSpPr>
        <p:spPr>
          <a:xfrm flipH="1" flipV="1">
            <a:off x="-8918" y="1497853"/>
            <a:ext cx="4828568" cy="5360147"/>
          </a:xfrm>
          <a:custGeom>
            <a:avLst/>
            <a:gdLst>
              <a:gd name="connsiteX0" fmla="*/ 0 w 1920058"/>
              <a:gd name="connsiteY0" fmla="*/ 2131438 h 2131438"/>
              <a:gd name="connsiteX1" fmla="*/ 0 w 1920058"/>
              <a:gd name="connsiteY1" fmla="*/ 787100 h 2131438"/>
              <a:gd name="connsiteX2" fmla="*/ 1141824 w 1920058"/>
              <a:gd name="connsiteY2" fmla="*/ 0 h 2131438"/>
              <a:gd name="connsiteX3" fmla="*/ 1920058 w 1920058"/>
              <a:gd name="connsiteY3" fmla="*/ 0 h 2131438"/>
              <a:gd name="connsiteX4" fmla="*/ 1920058 w 1920058"/>
              <a:gd name="connsiteY4" fmla="*/ 798971 h 213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58" h="2131438">
                <a:moveTo>
                  <a:pt x="0" y="2131438"/>
                </a:moveTo>
                <a:lnTo>
                  <a:pt x="0" y="787100"/>
                </a:lnTo>
                <a:lnTo>
                  <a:pt x="1141824" y="0"/>
                </a:lnTo>
                <a:lnTo>
                  <a:pt x="1920058" y="0"/>
                </a:lnTo>
                <a:lnTo>
                  <a:pt x="1920058" y="798971"/>
                </a:lnTo>
                <a:close/>
              </a:path>
            </a:pathLst>
          </a:custGeom>
          <a:gradFill>
            <a:gsLst>
              <a:gs pos="16000">
                <a:schemeClr val="accent1">
                  <a:alpha val="0"/>
                </a:schemeClr>
              </a:gs>
              <a:gs pos="92000">
                <a:schemeClr val="accent1"/>
              </a:gs>
            </a:gsLst>
            <a:lin ang="20400000" scaled="0"/>
          </a:gradFill>
          <a:ln w="4923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 name="Graphic 23">
            <a:extLst>
              <a:ext uri="{FF2B5EF4-FFF2-40B4-BE49-F238E27FC236}">
                <a16:creationId xmlns:a16="http://schemas.microsoft.com/office/drawing/2014/main" id="{EF87FED4-B0AD-4274-8DC7-C7628B79A84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36098" y="544879"/>
            <a:ext cx="2189142" cy="910132"/>
          </a:xfrm>
          <a:prstGeom prst="rect">
            <a:avLst/>
          </a:prstGeom>
        </p:spPr>
      </p:pic>
      <p:sp>
        <p:nvSpPr>
          <p:cNvPr id="60" name="Rectangle 59">
            <a:extLst>
              <a:ext uri="{FF2B5EF4-FFF2-40B4-BE49-F238E27FC236}">
                <a16:creationId xmlns:a16="http://schemas.microsoft.com/office/drawing/2014/main" id="{B8917398-08F3-494F-A589-E70E235A21D2}"/>
              </a:ext>
            </a:extLst>
          </p:cNvPr>
          <p:cNvSpPr/>
          <p:nvPr/>
        </p:nvSpPr>
        <p:spPr>
          <a:xfrm>
            <a:off x="0" y="0"/>
            <a:ext cx="90000" cy="6858000"/>
          </a:xfrm>
          <a:prstGeom prst="rect">
            <a:avLst/>
          </a:prstGeom>
          <a:gradFill>
            <a:gsLst>
              <a:gs pos="0">
                <a:schemeClr val="accent2"/>
              </a:gs>
              <a:gs pos="50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F92F089-0E49-4226-A3C9-E071F7B71F80}"/>
              </a:ext>
            </a:extLst>
          </p:cNvPr>
          <p:cNvGrpSpPr/>
          <p:nvPr/>
        </p:nvGrpSpPr>
        <p:grpSpPr>
          <a:xfrm>
            <a:off x="7696222" y="4688719"/>
            <a:ext cx="4495778" cy="2169281"/>
            <a:chOff x="7696222" y="4688719"/>
            <a:chExt cx="4495778" cy="2169281"/>
          </a:xfrm>
        </p:grpSpPr>
        <p:sp>
          <p:nvSpPr>
            <p:cNvPr id="29" name="Freeform: Shape 28">
              <a:extLst>
                <a:ext uri="{FF2B5EF4-FFF2-40B4-BE49-F238E27FC236}">
                  <a16:creationId xmlns:a16="http://schemas.microsoft.com/office/drawing/2014/main" id="{FF338BE6-51E7-4202-9AE9-8FC7F773F900}"/>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ight Triangle 29">
              <a:extLst>
                <a:ext uri="{FF2B5EF4-FFF2-40B4-BE49-F238E27FC236}">
                  <a16:creationId xmlns:a16="http://schemas.microsoft.com/office/drawing/2014/main" id="{2CD2C6FE-0195-4F64-8D03-57966445B2ED}"/>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ight Triangle 30">
              <a:extLst>
                <a:ext uri="{FF2B5EF4-FFF2-40B4-BE49-F238E27FC236}">
                  <a16:creationId xmlns:a16="http://schemas.microsoft.com/office/drawing/2014/main" id="{05C4CBBE-9F54-4470-92E2-10123675A91A}"/>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3">
            <a:extLst>
              <a:ext uri="{FF2B5EF4-FFF2-40B4-BE49-F238E27FC236}">
                <a16:creationId xmlns:a16="http://schemas.microsoft.com/office/drawing/2014/main" id="{61AA14E2-1E1B-48C5-B04E-871BE64308AF}"/>
              </a:ext>
            </a:extLst>
          </p:cNvPr>
          <p:cNvSpPr txBox="1">
            <a:spLocks/>
          </p:cNvSpPr>
          <p:nvPr/>
        </p:nvSpPr>
        <p:spPr>
          <a:xfrm>
            <a:off x="617560" y="3581872"/>
            <a:ext cx="8818538" cy="1369109"/>
          </a:xfrm>
          <a:effectLst/>
        </p:spPr>
        <p:txBody>
          <a:bodyPr wrap="square" lIns="0" tIns="0" rIns="0" bIns="0" anchor="ctr" anchorCtr="0">
            <a:spAutoFit/>
          </a:bodyPr>
          <a:lstStyle>
            <a:lvl1pPr>
              <a:defRPr>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a:ln>
                  <a:noFill/>
                </a:ln>
                <a:solidFill>
                  <a:srgbClr val="FFFFFF"/>
                </a:solidFill>
                <a:effectLst/>
                <a:uLnTx/>
                <a:uFillTx/>
                <a:latin typeface="Georgia" panose="02040502050405020303" pitchFamily="18" charset="0"/>
                <a:ea typeface="+mj-ea"/>
                <a:cs typeface="+mj-cs"/>
              </a:rPr>
              <a:t>Thank you</a:t>
            </a:r>
          </a:p>
        </p:txBody>
      </p:sp>
      <p:sp>
        <p:nvSpPr>
          <p:cNvPr id="23" name="Rectangle 22">
            <a:extLst>
              <a:ext uri="{FF2B5EF4-FFF2-40B4-BE49-F238E27FC236}">
                <a16:creationId xmlns:a16="http://schemas.microsoft.com/office/drawing/2014/main" id="{77156780-1DF7-4EB3-9E40-25B31268858D}"/>
              </a:ext>
            </a:extLst>
          </p:cNvPr>
          <p:cNvSpPr/>
          <p:nvPr/>
        </p:nvSpPr>
        <p:spPr>
          <a:xfrm rot="16200000" flipH="1">
            <a:off x="1854700" y="4077289"/>
            <a:ext cx="45720" cy="2520000"/>
          </a:xfrm>
          <a:prstGeom prst="rect">
            <a:avLst/>
          </a:prstGeom>
          <a:gradFill>
            <a:gsLst>
              <a:gs pos="0">
                <a:srgbClr val="FF545F"/>
              </a:gs>
              <a:gs pos="0">
                <a:schemeClr val="accent2"/>
              </a:gs>
              <a:gs pos="52000">
                <a:schemeClr val="accent1"/>
              </a:gs>
              <a:gs pos="99000">
                <a:schemeClr val="accent3"/>
              </a:gs>
            </a:gsLst>
            <a:lin ang="162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9403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673C786-C72D-3502-FD8E-9AA19A986757}"/>
              </a:ext>
            </a:extLst>
          </p:cNvPr>
          <p:cNvGrpSpPr/>
          <p:nvPr/>
        </p:nvGrpSpPr>
        <p:grpSpPr>
          <a:xfrm>
            <a:off x="0" y="0"/>
            <a:ext cx="12192000" cy="1566547"/>
            <a:chOff x="0" y="0"/>
            <a:chExt cx="12192000" cy="1566547"/>
          </a:xfrm>
        </p:grpSpPr>
        <p:sp>
          <p:nvSpPr>
            <p:cNvPr id="49" name="Rectangle 48">
              <a:extLst>
                <a:ext uri="{FF2B5EF4-FFF2-40B4-BE49-F238E27FC236}">
                  <a16:creationId xmlns:a16="http://schemas.microsoft.com/office/drawing/2014/main" id="{2732EE67-3508-2BEA-6E82-5A077D7ABEF2}"/>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6A8DDF12-76F4-ED8E-F079-D26A3CD585D6}"/>
                </a:ext>
              </a:extLst>
            </p:cNvPr>
            <p:cNvGrpSpPr/>
            <p:nvPr/>
          </p:nvGrpSpPr>
          <p:grpSpPr>
            <a:xfrm>
              <a:off x="9830590" y="427131"/>
              <a:ext cx="2361409" cy="1139416"/>
              <a:chOff x="7696222" y="4688719"/>
              <a:chExt cx="4495778" cy="2169281"/>
            </a:xfrm>
          </p:grpSpPr>
          <p:sp>
            <p:nvSpPr>
              <p:cNvPr id="55" name="Freeform: Shape 54">
                <a:extLst>
                  <a:ext uri="{FF2B5EF4-FFF2-40B4-BE49-F238E27FC236}">
                    <a16:creationId xmlns:a16="http://schemas.microsoft.com/office/drawing/2014/main" id="{487F4F47-1A27-F935-4156-C671B3D296E7}"/>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ight Triangle 55">
                <a:extLst>
                  <a:ext uri="{FF2B5EF4-FFF2-40B4-BE49-F238E27FC236}">
                    <a16:creationId xmlns:a16="http://schemas.microsoft.com/office/drawing/2014/main" id="{EB0B55C7-96B0-7C02-75E2-F90A58D8F1B2}"/>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ight Triangle 56">
                <a:extLst>
                  <a:ext uri="{FF2B5EF4-FFF2-40B4-BE49-F238E27FC236}">
                    <a16:creationId xmlns:a16="http://schemas.microsoft.com/office/drawing/2014/main" id="{22DB03B2-C4DC-1124-DD82-575B4DCF0499}"/>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99F7600D-D4AE-300B-386F-EAFA1227A599}"/>
                </a:ext>
              </a:extLst>
            </p:cNvPr>
            <p:cNvGrpSpPr/>
            <p:nvPr/>
          </p:nvGrpSpPr>
          <p:grpSpPr>
            <a:xfrm>
              <a:off x="1" y="0"/>
              <a:ext cx="1069897" cy="1566547"/>
              <a:chOff x="-2" y="-1"/>
              <a:chExt cx="1972575" cy="2888253"/>
            </a:xfrm>
          </p:grpSpPr>
          <p:sp>
            <p:nvSpPr>
              <p:cNvPr id="52" name="Freeform: Shape 51">
                <a:extLst>
                  <a:ext uri="{FF2B5EF4-FFF2-40B4-BE49-F238E27FC236}">
                    <a16:creationId xmlns:a16="http://schemas.microsoft.com/office/drawing/2014/main" id="{79F6702B-1300-E0E0-3B4C-E8D26C8BBC66}"/>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06248B8D-DA1C-1163-4DD4-80D3545092B9}"/>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6E6648C0-87A5-4E12-659C-F6D5116F76BD}"/>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EFFA487-AF0D-4DC3-69B8-7936500A0BED}"/>
              </a:ext>
            </a:extLst>
          </p:cNvPr>
          <p:cNvSpPr>
            <a:spLocks noGrp="1"/>
          </p:cNvSpPr>
          <p:nvPr>
            <p:ph type="title"/>
          </p:nvPr>
        </p:nvSpPr>
        <p:spPr>
          <a:xfrm>
            <a:off x="1814404" y="55212"/>
            <a:ext cx="8095717" cy="990001"/>
          </a:xfrm>
        </p:spPr>
        <p:txBody>
          <a:bodyPr anchor="t"/>
          <a:lstStyle/>
          <a:p>
            <a:r>
              <a:rPr lang="en-US" dirty="0"/>
              <a:t>Factors Driving Application Development </a:t>
            </a:r>
          </a:p>
        </p:txBody>
      </p:sp>
      <p:grpSp>
        <p:nvGrpSpPr>
          <p:cNvPr id="14" name="Group 13">
            <a:extLst>
              <a:ext uri="{FF2B5EF4-FFF2-40B4-BE49-F238E27FC236}">
                <a16:creationId xmlns:a16="http://schemas.microsoft.com/office/drawing/2014/main" id="{0E403B8A-20B5-1E68-9494-696C8D28D940}"/>
              </a:ext>
            </a:extLst>
          </p:cNvPr>
          <p:cNvGrpSpPr/>
          <p:nvPr/>
        </p:nvGrpSpPr>
        <p:grpSpPr>
          <a:xfrm>
            <a:off x="2641366" y="1936525"/>
            <a:ext cx="7121471" cy="2984950"/>
            <a:chOff x="1825605" y="1897253"/>
            <a:chExt cx="8364215" cy="3505844"/>
          </a:xfrm>
        </p:grpSpPr>
        <p:cxnSp>
          <p:nvCxnSpPr>
            <p:cNvPr id="13" name="Straight Connector 12">
              <a:extLst>
                <a:ext uri="{FF2B5EF4-FFF2-40B4-BE49-F238E27FC236}">
                  <a16:creationId xmlns:a16="http://schemas.microsoft.com/office/drawing/2014/main" id="{65C4F07A-4F33-CB94-EADB-C9D76534CD12}"/>
                </a:ext>
              </a:extLst>
            </p:cNvPr>
            <p:cNvCxnSpPr>
              <a:cxnSpLocks/>
            </p:cNvCxnSpPr>
            <p:nvPr/>
          </p:nvCxnSpPr>
          <p:spPr>
            <a:xfrm rot="16200000" flipH="1">
              <a:off x="5921867" y="4705142"/>
              <a:ext cx="822960" cy="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F1C433-1383-6BDB-F139-C3674737C411}"/>
                </a:ext>
              </a:extLst>
            </p:cNvPr>
            <p:cNvCxnSpPr>
              <a:cxnSpLocks/>
            </p:cNvCxnSpPr>
            <p:nvPr/>
          </p:nvCxnSpPr>
          <p:spPr>
            <a:xfrm rot="16200000" flipH="1">
              <a:off x="4357193" y="4910517"/>
              <a:ext cx="822960" cy="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6614F2F-9415-2464-AAD7-3A8021BC876C}"/>
                </a:ext>
              </a:extLst>
            </p:cNvPr>
            <p:cNvCxnSpPr>
              <a:cxnSpLocks/>
            </p:cNvCxnSpPr>
            <p:nvPr/>
          </p:nvCxnSpPr>
          <p:spPr>
            <a:xfrm rot="5400000" flipH="1">
              <a:off x="5900784" y="2703360"/>
              <a:ext cx="822960" cy="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6EDB94D-D1ED-EB08-CC9A-1EF85477D6BB}"/>
                </a:ext>
              </a:extLst>
            </p:cNvPr>
            <p:cNvCxnSpPr>
              <a:cxnSpLocks/>
            </p:cNvCxnSpPr>
            <p:nvPr/>
          </p:nvCxnSpPr>
          <p:spPr>
            <a:xfrm rot="5400000" flipH="1">
              <a:off x="4014746" y="2308733"/>
              <a:ext cx="822960"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CC92D232-A910-0188-6DE6-8C3702FE955F}"/>
                </a:ext>
              </a:extLst>
            </p:cNvPr>
            <p:cNvGrpSpPr/>
            <p:nvPr/>
          </p:nvGrpSpPr>
          <p:grpSpPr>
            <a:xfrm>
              <a:off x="2824455" y="2128936"/>
              <a:ext cx="5931085" cy="3274161"/>
              <a:chOff x="2182521" y="1971693"/>
              <a:chExt cx="7793635" cy="4302352"/>
            </a:xfrm>
          </p:grpSpPr>
          <p:sp>
            <p:nvSpPr>
              <p:cNvPr id="22" name="Freeform 21">
                <a:extLst>
                  <a:ext uri="{FF2B5EF4-FFF2-40B4-BE49-F238E27FC236}">
                    <a16:creationId xmlns:a16="http://schemas.microsoft.com/office/drawing/2014/main" id="{39B01974-E859-62A9-2D76-37DC29C8E065}"/>
                  </a:ext>
                </a:extLst>
              </p:cNvPr>
              <p:cNvSpPr/>
              <p:nvPr/>
            </p:nvSpPr>
            <p:spPr>
              <a:xfrm rot="2704479">
                <a:off x="3307596" y="2591857"/>
                <a:ext cx="2620502" cy="1392683"/>
              </a:xfrm>
              <a:custGeom>
                <a:avLst/>
                <a:gdLst>
                  <a:gd name="connsiteX0" fmla="*/ 382856 w 2620502"/>
                  <a:gd name="connsiteY0" fmla="*/ 479068 h 1392683"/>
                  <a:gd name="connsiteX1" fmla="*/ 1539426 w 2620502"/>
                  <a:gd name="connsiteY1" fmla="*/ 0 h 1392683"/>
                  <a:gd name="connsiteX2" fmla="*/ 2614329 w 2620502"/>
                  <a:gd name="connsiteY2" fmla="*/ 2 h 1392683"/>
                  <a:gd name="connsiteX3" fmla="*/ 2620502 w 2620502"/>
                  <a:gd name="connsiteY3" fmla="*/ 489068 h 1392683"/>
                  <a:gd name="connsiteX4" fmla="*/ 1580101 w 2620502"/>
                  <a:gd name="connsiteY4" fmla="*/ 489068 h 1392683"/>
                  <a:gd name="connsiteX5" fmla="*/ 788072 w 2620502"/>
                  <a:gd name="connsiteY5" fmla="*/ 816419 h 1392683"/>
                  <a:gd name="connsiteX6" fmla="*/ 482759 w 2620502"/>
                  <a:gd name="connsiteY6" fmla="*/ 1381470 h 1392683"/>
                  <a:gd name="connsiteX7" fmla="*/ 481046 w 2620502"/>
                  <a:gd name="connsiteY7" fmla="*/ 1392683 h 1392683"/>
                  <a:gd name="connsiteX8" fmla="*/ 250969 w 2620502"/>
                  <a:gd name="connsiteY8" fmla="*/ 1289725 h 1392683"/>
                  <a:gd name="connsiteX9" fmla="*/ 0 w 2620502"/>
                  <a:gd name="connsiteY9" fmla="*/ 1087296 h 1392683"/>
                  <a:gd name="connsiteX10" fmla="*/ 32326 w 2620502"/>
                  <a:gd name="connsiteY10" fmla="*/ 998975 h 1392683"/>
                  <a:gd name="connsiteX11" fmla="*/ 382856 w 2620502"/>
                  <a:gd name="connsiteY11" fmla="*/ 479068 h 139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0502" h="1392683">
                    <a:moveTo>
                      <a:pt x="382856" y="479068"/>
                    </a:moveTo>
                    <a:cubicBezTo>
                      <a:pt x="678848" y="183076"/>
                      <a:pt x="1087757" y="2"/>
                      <a:pt x="1539426" y="0"/>
                    </a:cubicBezTo>
                    <a:lnTo>
                      <a:pt x="2614329" y="2"/>
                    </a:lnTo>
                    <a:lnTo>
                      <a:pt x="2620502" y="489068"/>
                    </a:lnTo>
                    <a:lnTo>
                      <a:pt x="1580101" y="489068"/>
                    </a:lnTo>
                    <a:cubicBezTo>
                      <a:pt x="1270794" y="489068"/>
                      <a:pt x="990770" y="614165"/>
                      <a:pt x="788072" y="816419"/>
                    </a:cubicBezTo>
                    <a:cubicBezTo>
                      <a:pt x="636050" y="968110"/>
                      <a:pt x="527521" y="1163202"/>
                      <a:pt x="482759" y="1381470"/>
                    </a:cubicBezTo>
                    <a:lnTo>
                      <a:pt x="481046" y="1392683"/>
                    </a:lnTo>
                    <a:lnTo>
                      <a:pt x="250969" y="1289725"/>
                    </a:lnTo>
                    <a:lnTo>
                      <a:pt x="0" y="1087296"/>
                    </a:lnTo>
                    <a:lnTo>
                      <a:pt x="32326" y="998975"/>
                    </a:lnTo>
                    <a:cubicBezTo>
                      <a:pt x="115094" y="803290"/>
                      <a:pt x="234860" y="627065"/>
                      <a:pt x="382856" y="479068"/>
                    </a:cubicBez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p>
            </p:txBody>
          </p:sp>
          <p:sp>
            <p:nvSpPr>
              <p:cNvPr id="23" name="Freeform 22">
                <a:extLst>
                  <a:ext uri="{FF2B5EF4-FFF2-40B4-BE49-F238E27FC236}">
                    <a16:creationId xmlns:a16="http://schemas.microsoft.com/office/drawing/2014/main" id="{86A084EE-387A-447C-38A5-0B91EA2DFC10}"/>
                  </a:ext>
                </a:extLst>
              </p:cNvPr>
              <p:cNvSpPr/>
              <p:nvPr/>
            </p:nvSpPr>
            <p:spPr>
              <a:xfrm rot="2704479">
                <a:off x="7531194" y="2730989"/>
                <a:ext cx="2502665" cy="984073"/>
              </a:xfrm>
              <a:custGeom>
                <a:avLst/>
                <a:gdLst>
                  <a:gd name="connsiteX0" fmla="*/ 214209 w 2502665"/>
                  <a:gd name="connsiteY0" fmla="*/ 482085 h 984073"/>
                  <a:gd name="connsiteX1" fmla="*/ 1369528 w 2502665"/>
                  <a:gd name="connsiteY1" fmla="*/ 5 h 984073"/>
                  <a:gd name="connsiteX2" fmla="*/ 2284752 w 2502665"/>
                  <a:gd name="connsiteY2" fmla="*/ 276963 h 984073"/>
                  <a:gd name="connsiteX3" fmla="*/ 2502665 w 2502665"/>
                  <a:gd name="connsiteY3" fmla="*/ 455805 h 984073"/>
                  <a:gd name="connsiteX4" fmla="*/ 2376494 w 2502665"/>
                  <a:gd name="connsiteY4" fmla="*/ 625897 h 984073"/>
                  <a:gd name="connsiteX5" fmla="*/ 2125842 w 2502665"/>
                  <a:gd name="connsiteY5" fmla="*/ 812839 h 984073"/>
                  <a:gd name="connsiteX6" fmla="*/ 2001049 w 2502665"/>
                  <a:gd name="connsiteY6" fmla="*/ 710646 h 984073"/>
                  <a:gd name="connsiteX7" fmla="*/ 1374297 w 2502665"/>
                  <a:gd name="connsiteY7" fmla="*/ 521402 h 984073"/>
                  <a:gd name="connsiteX8" fmla="*/ 583124 w 2502665"/>
                  <a:gd name="connsiteY8" fmla="*/ 850816 h 984073"/>
                  <a:gd name="connsiteX9" fmla="*/ 511036 w 2502665"/>
                  <a:gd name="connsiteY9" fmla="*/ 930373 h 984073"/>
                  <a:gd name="connsiteX10" fmla="*/ 471010 w 2502665"/>
                  <a:gd name="connsiteY10" fmla="*/ 984073 h 984073"/>
                  <a:gd name="connsiteX11" fmla="*/ 278043 w 2502665"/>
                  <a:gd name="connsiteY11" fmla="*/ 845383 h 984073"/>
                  <a:gd name="connsiteX12" fmla="*/ 0 w 2502665"/>
                  <a:gd name="connsiteY12" fmla="*/ 749700 h 984073"/>
                  <a:gd name="connsiteX13" fmla="*/ 15115 w 2502665"/>
                  <a:gd name="connsiteY13" fmla="*/ 724674 h 984073"/>
                  <a:gd name="connsiteX14" fmla="*/ 214209 w 2502665"/>
                  <a:gd name="connsiteY14" fmla="*/ 482085 h 98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665" h="984073">
                    <a:moveTo>
                      <a:pt x="214209" y="482085"/>
                    </a:moveTo>
                    <a:cubicBezTo>
                      <a:pt x="509430" y="185322"/>
                      <a:pt x="917860" y="1183"/>
                      <a:pt x="1369528" y="5"/>
                    </a:cubicBezTo>
                    <a:cubicBezTo>
                      <a:pt x="1708278" y="-877"/>
                      <a:pt x="2023244" y="101282"/>
                      <a:pt x="2284752" y="276963"/>
                    </a:cubicBezTo>
                    <a:lnTo>
                      <a:pt x="2502665" y="455805"/>
                    </a:lnTo>
                    <a:lnTo>
                      <a:pt x="2376494" y="625897"/>
                    </a:lnTo>
                    <a:lnTo>
                      <a:pt x="2125842" y="812839"/>
                    </a:lnTo>
                    <a:lnTo>
                      <a:pt x="2001049" y="710646"/>
                    </a:lnTo>
                    <a:cubicBezTo>
                      <a:pt x="1821967" y="590602"/>
                      <a:pt x="1606276" y="520797"/>
                      <a:pt x="1374297" y="521402"/>
                    </a:cubicBezTo>
                    <a:cubicBezTo>
                      <a:pt x="1064990" y="522208"/>
                      <a:pt x="785292" y="648035"/>
                      <a:pt x="583124" y="850816"/>
                    </a:cubicBezTo>
                    <a:cubicBezTo>
                      <a:pt x="557852" y="876164"/>
                      <a:pt x="533793" y="902714"/>
                      <a:pt x="511036" y="930373"/>
                    </a:cubicBezTo>
                    <a:lnTo>
                      <a:pt x="471010" y="984073"/>
                    </a:lnTo>
                    <a:lnTo>
                      <a:pt x="278043" y="845383"/>
                    </a:lnTo>
                    <a:lnTo>
                      <a:pt x="0" y="749700"/>
                    </a:lnTo>
                    <a:lnTo>
                      <a:pt x="15115" y="724674"/>
                    </a:lnTo>
                    <a:cubicBezTo>
                      <a:pt x="73675" y="637505"/>
                      <a:pt x="140404" y="556275"/>
                      <a:pt x="214209" y="482085"/>
                    </a:cubicBez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p>
            </p:txBody>
          </p:sp>
          <p:sp>
            <p:nvSpPr>
              <p:cNvPr id="24" name="Freeform 23">
                <a:extLst>
                  <a:ext uri="{FF2B5EF4-FFF2-40B4-BE49-F238E27FC236}">
                    <a16:creationId xmlns:a16="http://schemas.microsoft.com/office/drawing/2014/main" id="{EB564C44-5842-6C45-8D54-E3952BA63F3D}"/>
                  </a:ext>
                </a:extLst>
              </p:cNvPr>
              <p:cNvSpPr/>
              <p:nvPr/>
            </p:nvSpPr>
            <p:spPr>
              <a:xfrm rot="2704479">
                <a:off x="5535286" y="1851889"/>
                <a:ext cx="960034" cy="4595692"/>
              </a:xfrm>
              <a:custGeom>
                <a:avLst/>
                <a:gdLst>
                  <a:gd name="connsiteX0" fmla="*/ 491575 w 960034"/>
                  <a:gd name="connsiteY0" fmla="*/ 0 h 4595692"/>
                  <a:gd name="connsiteX1" fmla="*/ 773903 w 960034"/>
                  <a:gd name="connsiteY1" fmla="*/ 97157 h 4595692"/>
                  <a:gd name="connsiteX2" fmla="*/ 960034 w 960034"/>
                  <a:gd name="connsiteY2" fmla="*/ 230935 h 4595692"/>
                  <a:gd name="connsiteX3" fmla="*/ 917633 w 960034"/>
                  <a:gd name="connsiteY3" fmla="*/ 300988 h 4595692"/>
                  <a:gd name="connsiteX4" fmla="*/ 783833 w 960034"/>
                  <a:gd name="connsiteY4" fmla="*/ 834076 h 4595692"/>
                  <a:gd name="connsiteX5" fmla="*/ 786361 w 960034"/>
                  <a:gd name="connsiteY5" fmla="*/ 1804527 h 4595692"/>
                  <a:gd name="connsiteX6" fmla="*/ 780366 w 960034"/>
                  <a:gd name="connsiteY6" fmla="*/ 1804280 h 4595692"/>
                  <a:gd name="connsiteX7" fmla="*/ 753100 w 960034"/>
                  <a:gd name="connsiteY7" fmla="*/ 2466380 h 4595692"/>
                  <a:gd name="connsiteX8" fmla="*/ 747977 w 960034"/>
                  <a:gd name="connsiteY8" fmla="*/ 2466393 h 4595692"/>
                  <a:gd name="connsiteX9" fmla="*/ 747976 w 960034"/>
                  <a:gd name="connsiteY9" fmla="*/ 2590812 h 4595692"/>
                  <a:gd name="connsiteX10" fmla="*/ 744861 w 960034"/>
                  <a:gd name="connsiteY10" fmla="*/ 2666479 h 4595692"/>
                  <a:gd name="connsiteX11" fmla="*/ 747977 w 960034"/>
                  <a:gd name="connsiteY11" fmla="*/ 2666607 h 4595692"/>
                  <a:gd name="connsiteX12" fmla="*/ 747976 w 960034"/>
                  <a:gd name="connsiteY12" fmla="*/ 3618177 h 4595692"/>
                  <a:gd name="connsiteX13" fmla="*/ 468635 w 960034"/>
                  <a:gd name="connsiteY13" fmla="*/ 4532677 h 4595692"/>
                  <a:gd name="connsiteX14" fmla="*/ 421514 w 960034"/>
                  <a:gd name="connsiteY14" fmla="*/ 4595692 h 4595692"/>
                  <a:gd name="connsiteX15" fmla="*/ 240954 w 960034"/>
                  <a:gd name="connsiteY15" fmla="*/ 4433068 h 4595692"/>
                  <a:gd name="connsiteX16" fmla="*/ 0 w 960034"/>
                  <a:gd name="connsiteY16" fmla="*/ 4319212 h 4595692"/>
                  <a:gd name="connsiteX17" fmla="*/ 17336 w 960034"/>
                  <a:gd name="connsiteY17" fmla="*/ 4300181 h 4595692"/>
                  <a:gd name="connsiteX18" fmla="*/ 273110 w 960034"/>
                  <a:gd name="connsiteY18" fmla="*/ 3589254 h 4595692"/>
                  <a:gd name="connsiteX19" fmla="*/ 273110 w 960034"/>
                  <a:gd name="connsiteY19" fmla="*/ 2471606 h 4595692"/>
                  <a:gd name="connsiteX20" fmla="*/ 266022 w 960034"/>
                  <a:gd name="connsiteY20" fmla="*/ 2471606 h 4595692"/>
                  <a:gd name="connsiteX21" fmla="*/ 259850 w 960034"/>
                  <a:gd name="connsiteY21" fmla="*/ 1982539 h 4595692"/>
                  <a:gd name="connsiteX22" fmla="*/ 267875 w 960034"/>
                  <a:gd name="connsiteY22" fmla="*/ 1982539 h 4595692"/>
                  <a:gd name="connsiteX23" fmla="*/ 264875 w 960034"/>
                  <a:gd name="connsiteY23" fmla="*/ 832010 h 4595692"/>
                  <a:gd name="connsiteX24" fmla="*/ 460256 w 960034"/>
                  <a:gd name="connsiteY24" fmla="*/ 51857 h 4595692"/>
                  <a:gd name="connsiteX25" fmla="*/ 491575 w 960034"/>
                  <a:gd name="connsiteY25" fmla="*/ 0 h 459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60034" h="4595692">
                    <a:moveTo>
                      <a:pt x="491575" y="0"/>
                    </a:moveTo>
                    <a:lnTo>
                      <a:pt x="773903" y="97157"/>
                    </a:lnTo>
                    <a:lnTo>
                      <a:pt x="960034" y="230935"/>
                    </a:lnTo>
                    <a:lnTo>
                      <a:pt x="917633" y="300988"/>
                    </a:lnTo>
                    <a:cubicBezTo>
                      <a:pt x="831830" y="459575"/>
                      <a:pt x="783329" y="641183"/>
                      <a:pt x="783833" y="834076"/>
                    </a:cubicBezTo>
                    <a:lnTo>
                      <a:pt x="786361" y="1804527"/>
                    </a:lnTo>
                    <a:lnTo>
                      <a:pt x="780366" y="1804280"/>
                    </a:lnTo>
                    <a:lnTo>
                      <a:pt x="753100" y="2466380"/>
                    </a:lnTo>
                    <a:lnTo>
                      <a:pt x="747977" y="2466393"/>
                    </a:lnTo>
                    <a:lnTo>
                      <a:pt x="747976" y="2590812"/>
                    </a:lnTo>
                    <a:lnTo>
                      <a:pt x="744861" y="2666479"/>
                    </a:lnTo>
                    <a:lnTo>
                      <a:pt x="747977" y="2666607"/>
                    </a:lnTo>
                    <a:lnTo>
                      <a:pt x="747976" y="3618177"/>
                    </a:lnTo>
                    <a:cubicBezTo>
                      <a:pt x="747977" y="3956928"/>
                      <a:pt x="644997" y="4271628"/>
                      <a:pt x="468635" y="4532677"/>
                    </a:cubicBezTo>
                    <a:lnTo>
                      <a:pt x="421514" y="4595692"/>
                    </a:lnTo>
                    <a:lnTo>
                      <a:pt x="240954" y="4433068"/>
                    </a:lnTo>
                    <a:lnTo>
                      <a:pt x="0" y="4319212"/>
                    </a:lnTo>
                    <a:lnTo>
                      <a:pt x="17336" y="4300181"/>
                    </a:lnTo>
                    <a:cubicBezTo>
                      <a:pt x="177123" y="4106986"/>
                      <a:pt x="273110" y="3859305"/>
                      <a:pt x="273110" y="3589254"/>
                    </a:cubicBezTo>
                    <a:lnTo>
                      <a:pt x="273110" y="2471606"/>
                    </a:lnTo>
                    <a:lnTo>
                      <a:pt x="266022" y="2471606"/>
                    </a:lnTo>
                    <a:lnTo>
                      <a:pt x="259850" y="1982539"/>
                    </a:lnTo>
                    <a:lnTo>
                      <a:pt x="267875" y="1982539"/>
                    </a:lnTo>
                    <a:lnTo>
                      <a:pt x="264875" y="832010"/>
                    </a:lnTo>
                    <a:cubicBezTo>
                      <a:pt x="264140" y="549718"/>
                      <a:pt x="334961" y="283943"/>
                      <a:pt x="460256" y="51857"/>
                    </a:cubicBezTo>
                    <a:lnTo>
                      <a:pt x="491575" y="0"/>
                    </a:ln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p>
            </p:txBody>
          </p:sp>
          <p:sp>
            <p:nvSpPr>
              <p:cNvPr id="25" name="Freeform 24">
                <a:extLst>
                  <a:ext uri="{FF2B5EF4-FFF2-40B4-BE49-F238E27FC236}">
                    <a16:creationId xmlns:a16="http://schemas.microsoft.com/office/drawing/2014/main" id="{48C4B5E6-CA9B-01E6-A078-9E8283FD5F9A}"/>
                  </a:ext>
                </a:extLst>
              </p:cNvPr>
              <p:cNvSpPr/>
              <p:nvPr/>
            </p:nvSpPr>
            <p:spPr>
              <a:xfrm rot="2704479">
                <a:off x="2560087" y="2698330"/>
                <a:ext cx="951274" cy="1706405"/>
              </a:xfrm>
              <a:custGeom>
                <a:avLst/>
                <a:gdLst>
                  <a:gd name="connsiteX0" fmla="*/ 73526 w 951274"/>
                  <a:gd name="connsiteY0" fmla="*/ 0 h 1706405"/>
                  <a:gd name="connsiteX1" fmla="*/ 314255 w 951274"/>
                  <a:gd name="connsiteY1" fmla="*/ 194169 h 1706405"/>
                  <a:gd name="connsiteX2" fmla="*/ 567454 w 951274"/>
                  <a:gd name="connsiteY2" fmla="*/ 307475 h 1706405"/>
                  <a:gd name="connsiteX3" fmla="*/ 561997 w 951274"/>
                  <a:gd name="connsiteY3" fmla="*/ 343156 h 1706405"/>
                  <a:gd name="connsiteX4" fmla="*/ 556214 w 951274"/>
                  <a:gd name="connsiteY4" fmla="*/ 457427 h 1706405"/>
                  <a:gd name="connsiteX5" fmla="*/ 556213 w 951274"/>
                  <a:gd name="connsiteY5" fmla="*/ 457428 h 1706405"/>
                  <a:gd name="connsiteX6" fmla="*/ 884282 w 951274"/>
                  <a:gd name="connsiteY6" fmla="*/ 1247725 h 1706405"/>
                  <a:gd name="connsiteX7" fmla="*/ 951274 w 951274"/>
                  <a:gd name="connsiteY7" fmla="*/ 1302877 h 1706405"/>
                  <a:gd name="connsiteX8" fmla="*/ 770749 w 951274"/>
                  <a:gd name="connsiteY8" fmla="*/ 1546246 h 1706405"/>
                  <a:gd name="connsiteX9" fmla="*/ 556009 w 951274"/>
                  <a:gd name="connsiteY9" fmla="*/ 1706405 h 1706405"/>
                  <a:gd name="connsiteX10" fmla="*/ 479067 w 951274"/>
                  <a:gd name="connsiteY10" fmla="*/ 1642922 h 1706405"/>
                  <a:gd name="connsiteX11" fmla="*/ 0 w 951274"/>
                  <a:gd name="connsiteY11" fmla="*/ 486352 h 1706405"/>
                  <a:gd name="connsiteX12" fmla="*/ 33231 w 951274"/>
                  <a:gd name="connsiteY12" fmla="*/ 156713 h 1706405"/>
                  <a:gd name="connsiteX13" fmla="*/ 73526 w 951274"/>
                  <a:gd name="connsiteY13" fmla="*/ 0 h 17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274" h="1706405">
                    <a:moveTo>
                      <a:pt x="73526" y="0"/>
                    </a:moveTo>
                    <a:lnTo>
                      <a:pt x="314255" y="194169"/>
                    </a:lnTo>
                    <a:lnTo>
                      <a:pt x="567454" y="307475"/>
                    </a:lnTo>
                    <a:lnTo>
                      <a:pt x="561997" y="343156"/>
                    </a:lnTo>
                    <a:cubicBezTo>
                      <a:pt x="558173" y="380728"/>
                      <a:pt x="556214" y="418850"/>
                      <a:pt x="556214" y="457427"/>
                    </a:cubicBezTo>
                    <a:lnTo>
                      <a:pt x="556213" y="457428"/>
                    </a:lnTo>
                    <a:cubicBezTo>
                      <a:pt x="556213" y="766059"/>
                      <a:pt x="681584" y="1045470"/>
                      <a:pt x="884282" y="1247725"/>
                    </a:cubicBezTo>
                    <a:lnTo>
                      <a:pt x="951274" y="1302877"/>
                    </a:lnTo>
                    <a:lnTo>
                      <a:pt x="770749" y="1546246"/>
                    </a:lnTo>
                    <a:lnTo>
                      <a:pt x="556009" y="1706405"/>
                    </a:lnTo>
                    <a:lnTo>
                      <a:pt x="479067" y="1642922"/>
                    </a:lnTo>
                    <a:cubicBezTo>
                      <a:pt x="183076" y="1346930"/>
                      <a:pt x="0" y="938021"/>
                      <a:pt x="0" y="486352"/>
                    </a:cubicBezTo>
                    <a:cubicBezTo>
                      <a:pt x="0" y="373435"/>
                      <a:pt x="11442" y="263190"/>
                      <a:pt x="33231" y="156713"/>
                    </a:cubicBezTo>
                    <a:lnTo>
                      <a:pt x="73526" y="0"/>
                    </a:ln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p>
            </p:txBody>
          </p:sp>
          <p:sp>
            <p:nvSpPr>
              <p:cNvPr id="26" name="Freeform 25">
                <a:extLst>
                  <a:ext uri="{FF2B5EF4-FFF2-40B4-BE49-F238E27FC236}">
                    <a16:creationId xmlns:a16="http://schemas.microsoft.com/office/drawing/2014/main" id="{6146A67C-2F01-6212-1E52-82DBAB7BBB3F}"/>
                  </a:ext>
                </a:extLst>
              </p:cNvPr>
              <p:cNvSpPr/>
              <p:nvPr/>
            </p:nvSpPr>
            <p:spPr>
              <a:xfrm rot="2704479">
                <a:off x="8688861" y="3925140"/>
                <a:ext cx="832894" cy="1741696"/>
              </a:xfrm>
              <a:custGeom>
                <a:avLst/>
                <a:gdLst>
                  <a:gd name="connsiteX0" fmla="*/ 0 w 832894"/>
                  <a:gd name="connsiteY0" fmla="*/ 354488 h 1741696"/>
                  <a:gd name="connsiteX1" fmla="*/ 247522 w 832894"/>
                  <a:gd name="connsiteY1" fmla="*/ 169879 h 1741696"/>
                  <a:gd name="connsiteX2" fmla="*/ 373535 w 832894"/>
                  <a:gd name="connsiteY2" fmla="*/ 0 h 1741696"/>
                  <a:gd name="connsiteX3" fmla="*/ 551167 w 832894"/>
                  <a:gd name="connsiteY3" fmla="*/ 214153 h 1741696"/>
                  <a:gd name="connsiteX4" fmla="*/ 832889 w 832894"/>
                  <a:gd name="connsiteY4" fmla="*/ 1127923 h 1741696"/>
                  <a:gd name="connsiteX5" fmla="*/ 760622 w 832894"/>
                  <a:gd name="connsiteY5" fmla="*/ 1614500 h 1741696"/>
                  <a:gd name="connsiteX6" fmla="*/ 714444 w 832894"/>
                  <a:gd name="connsiteY6" fmla="*/ 1741696 h 1741696"/>
                  <a:gd name="connsiteX7" fmla="*/ 501968 w 832894"/>
                  <a:gd name="connsiteY7" fmla="*/ 1667893 h 1741696"/>
                  <a:gd name="connsiteX8" fmla="*/ 260932 w 832894"/>
                  <a:gd name="connsiteY8" fmla="*/ 1493600 h 1741696"/>
                  <a:gd name="connsiteX9" fmla="*/ 271281 w 832894"/>
                  <a:gd name="connsiteY9" fmla="*/ 1465159 h 1741696"/>
                  <a:gd name="connsiteX10" fmla="*/ 320771 w 832894"/>
                  <a:gd name="connsiteY10" fmla="*/ 1132676 h 1741696"/>
                  <a:gd name="connsiteX11" fmla="*/ 127849 w 832894"/>
                  <a:gd name="connsiteY11" fmla="*/ 508288 h 1741696"/>
                  <a:gd name="connsiteX12" fmla="*/ 0 w 832894"/>
                  <a:gd name="connsiteY12" fmla="*/ 354488 h 174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2894" h="1741696">
                    <a:moveTo>
                      <a:pt x="0" y="354488"/>
                    </a:moveTo>
                    <a:lnTo>
                      <a:pt x="247522" y="169879"/>
                    </a:lnTo>
                    <a:lnTo>
                      <a:pt x="373535" y="0"/>
                    </a:lnTo>
                    <a:lnTo>
                      <a:pt x="551167" y="214153"/>
                    </a:lnTo>
                    <a:cubicBezTo>
                      <a:pt x="728208" y="474741"/>
                      <a:pt x="832007" y="789171"/>
                      <a:pt x="832889" y="1127923"/>
                    </a:cubicBezTo>
                    <a:cubicBezTo>
                      <a:pt x="833330" y="1297297"/>
                      <a:pt x="808012" y="1460727"/>
                      <a:pt x="760622" y="1614500"/>
                    </a:cubicBezTo>
                    <a:lnTo>
                      <a:pt x="714444" y="1741696"/>
                    </a:lnTo>
                    <a:lnTo>
                      <a:pt x="501968" y="1667893"/>
                    </a:lnTo>
                    <a:lnTo>
                      <a:pt x="260932" y="1493600"/>
                    </a:lnTo>
                    <a:lnTo>
                      <a:pt x="271281" y="1465159"/>
                    </a:lnTo>
                    <a:cubicBezTo>
                      <a:pt x="303734" y="1360083"/>
                      <a:pt x="321073" y="1248410"/>
                      <a:pt x="320771" y="1132676"/>
                    </a:cubicBezTo>
                    <a:cubicBezTo>
                      <a:pt x="320168" y="901203"/>
                      <a:pt x="249087" y="686350"/>
                      <a:pt x="127849" y="508288"/>
                    </a:cubicBezTo>
                    <a:lnTo>
                      <a:pt x="0" y="354488"/>
                    </a:ln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err="1">
                  <a:latin typeface="Georgia" panose="02040502050405020303" pitchFamily="18" charset="0"/>
                </a:endParaRPr>
              </a:p>
            </p:txBody>
          </p:sp>
          <p:sp>
            <p:nvSpPr>
              <p:cNvPr id="27" name="Freeform 26">
                <a:extLst>
                  <a:ext uri="{FF2B5EF4-FFF2-40B4-BE49-F238E27FC236}">
                    <a16:creationId xmlns:a16="http://schemas.microsoft.com/office/drawing/2014/main" id="{7CED6B09-CCBA-1E75-B07B-D3D26195750A}"/>
                  </a:ext>
                </a:extLst>
              </p:cNvPr>
              <p:cNvSpPr/>
              <p:nvPr/>
            </p:nvSpPr>
            <p:spPr>
              <a:xfrm rot="2704479">
                <a:off x="6205541" y="4392970"/>
                <a:ext cx="2550093" cy="1212058"/>
              </a:xfrm>
              <a:custGeom>
                <a:avLst/>
                <a:gdLst>
                  <a:gd name="connsiteX0" fmla="*/ 21192 w 2550093"/>
                  <a:gd name="connsiteY0" fmla="*/ 697429 h 1212058"/>
                  <a:gd name="connsiteX1" fmla="*/ 1065806 w 2550093"/>
                  <a:gd name="connsiteY1" fmla="*/ 694708 h 1212058"/>
                  <a:gd name="connsiteX2" fmla="*/ 2096099 w 2550093"/>
                  <a:gd name="connsiteY2" fmla="*/ 9412 h 1212058"/>
                  <a:gd name="connsiteX3" fmla="*/ 2099523 w 2550093"/>
                  <a:gd name="connsiteY3" fmla="*/ 0 h 1212058"/>
                  <a:gd name="connsiteX4" fmla="*/ 2333155 w 2550093"/>
                  <a:gd name="connsiteY4" fmla="*/ 168939 h 1212058"/>
                  <a:gd name="connsiteX5" fmla="*/ 2550093 w 2550093"/>
                  <a:gd name="connsiteY5" fmla="*/ 244290 h 1212058"/>
                  <a:gd name="connsiteX6" fmla="*/ 2499726 w 2550093"/>
                  <a:gd name="connsiteY6" fmla="*/ 349546 h 1212058"/>
                  <a:gd name="connsiteX7" fmla="*/ 1063737 w 2550093"/>
                  <a:gd name="connsiteY7" fmla="*/ 1209286 h 1212058"/>
                  <a:gd name="connsiteX8" fmla="*/ 0 w 2550093"/>
                  <a:gd name="connsiteY8" fmla="*/ 1212058 h 1212058"/>
                  <a:gd name="connsiteX9" fmla="*/ 21192 w 2550093"/>
                  <a:gd name="connsiteY9" fmla="*/ 697429 h 121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093" h="1212058">
                    <a:moveTo>
                      <a:pt x="21192" y="697429"/>
                    </a:moveTo>
                    <a:lnTo>
                      <a:pt x="1065806" y="694708"/>
                    </a:lnTo>
                    <a:cubicBezTo>
                      <a:pt x="1529765" y="693499"/>
                      <a:pt x="1927104" y="410994"/>
                      <a:pt x="2096099" y="9412"/>
                    </a:cubicBezTo>
                    <a:lnTo>
                      <a:pt x="2099523" y="0"/>
                    </a:lnTo>
                    <a:lnTo>
                      <a:pt x="2333155" y="168939"/>
                    </a:lnTo>
                    <a:lnTo>
                      <a:pt x="2550093" y="244290"/>
                    </a:lnTo>
                    <a:lnTo>
                      <a:pt x="2499726" y="349546"/>
                    </a:lnTo>
                    <a:cubicBezTo>
                      <a:pt x="2224078" y="860136"/>
                      <a:pt x="1684779" y="1207668"/>
                      <a:pt x="1063737" y="1209286"/>
                    </a:cubicBezTo>
                    <a:lnTo>
                      <a:pt x="0" y="1212058"/>
                    </a:lnTo>
                    <a:lnTo>
                      <a:pt x="21192" y="697429"/>
                    </a:ln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p>
            </p:txBody>
          </p:sp>
          <p:sp>
            <p:nvSpPr>
              <p:cNvPr id="28" name="Freeform 27">
                <a:extLst>
                  <a:ext uri="{FF2B5EF4-FFF2-40B4-BE49-F238E27FC236}">
                    <a16:creationId xmlns:a16="http://schemas.microsoft.com/office/drawing/2014/main" id="{88D38351-FC0D-AD5C-3980-8ABD2DDBE16B}"/>
                  </a:ext>
                </a:extLst>
              </p:cNvPr>
              <p:cNvSpPr/>
              <p:nvPr/>
            </p:nvSpPr>
            <p:spPr>
              <a:xfrm rot="2704479">
                <a:off x="2206776" y="4601176"/>
                <a:ext cx="2296062" cy="883214"/>
              </a:xfrm>
              <a:custGeom>
                <a:avLst/>
                <a:gdLst>
                  <a:gd name="connsiteX0" fmla="*/ 393863 w 2296062"/>
                  <a:gd name="connsiteY0" fmla="*/ 106398 h 883214"/>
                  <a:gd name="connsiteX1" fmla="*/ 441268 w 2296062"/>
                  <a:gd name="connsiteY1" fmla="*/ 145426 h 883214"/>
                  <a:gd name="connsiteX2" fmla="*/ 1067526 w 2296062"/>
                  <a:gd name="connsiteY2" fmla="*/ 336302 h 883214"/>
                  <a:gd name="connsiteX3" fmla="*/ 1859555 w 2296062"/>
                  <a:gd name="connsiteY3" fmla="*/ 8950 h 883214"/>
                  <a:gd name="connsiteX4" fmla="*/ 1867708 w 2296062"/>
                  <a:gd name="connsiteY4" fmla="*/ 0 h 883214"/>
                  <a:gd name="connsiteX5" fmla="*/ 2118247 w 2296062"/>
                  <a:gd name="connsiteY5" fmla="*/ 118385 h 883214"/>
                  <a:gd name="connsiteX6" fmla="*/ 2296062 w 2296062"/>
                  <a:gd name="connsiteY6" fmla="*/ 278537 h 883214"/>
                  <a:gd name="connsiteX7" fmla="*/ 2288991 w 2296062"/>
                  <a:gd name="connsiteY7" fmla="*/ 287994 h 883214"/>
                  <a:gd name="connsiteX8" fmla="*/ 1026853 w 2296062"/>
                  <a:gd name="connsiteY8" fmla="*/ 883214 h 883214"/>
                  <a:gd name="connsiteX9" fmla="*/ 112352 w 2296062"/>
                  <a:gd name="connsiteY9" fmla="*/ 603873 h 883214"/>
                  <a:gd name="connsiteX10" fmla="*/ 0 w 2296062"/>
                  <a:gd name="connsiteY10" fmla="*/ 511174 h 883214"/>
                  <a:gd name="connsiteX11" fmla="*/ 209524 w 2296062"/>
                  <a:gd name="connsiteY11" fmla="*/ 354907 h 883214"/>
                  <a:gd name="connsiteX12" fmla="*/ 393863 w 2296062"/>
                  <a:gd name="connsiteY12" fmla="*/ 106398 h 88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6062" h="883214">
                    <a:moveTo>
                      <a:pt x="393863" y="106398"/>
                    </a:moveTo>
                    <a:lnTo>
                      <a:pt x="441268" y="145426"/>
                    </a:lnTo>
                    <a:cubicBezTo>
                      <a:pt x="620037" y="265935"/>
                      <a:pt x="835546" y="336301"/>
                      <a:pt x="1067526" y="336302"/>
                    </a:cubicBezTo>
                    <a:cubicBezTo>
                      <a:pt x="1376833" y="336301"/>
                      <a:pt x="1656858" y="211204"/>
                      <a:pt x="1859555" y="8950"/>
                    </a:cubicBezTo>
                    <a:lnTo>
                      <a:pt x="1867708" y="0"/>
                    </a:lnTo>
                    <a:lnTo>
                      <a:pt x="2118247" y="118385"/>
                    </a:lnTo>
                    <a:lnTo>
                      <a:pt x="2296062" y="278537"/>
                    </a:lnTo>
                    <a:lnTo>
                      <a:pt x="2288991" y="287994"/>
                    </a:lnTo>
                    <a:cubicBezTo>
                      <a:pt x="1988990" y="651510"/>
                      <a:pt x="1534980" y="883214"/>
                      <a:pt x="1026853" y="883214"/>
                    </a:cubicBezTo>
                    <a:cubicBezTo>
                      <a:pt x="688102" y="883214"/>
                      <a:pt x="373401" y="780234"/>
                      <a:pt x="112352" y="603873"/>
                    </a:cubicBezTo>
                    <a:lnTo>
                      <a:pt x="0" y="511174"/>
                    </a:lnTo>
                    <a:lnTo>
                      <a:pt x="209524" y="354907"/>
                    </a:lnTo>
                    <a:lnTo>
                      <a:pt x="393863" y="106398"/>
                    </a:ln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p>
            </p:txBody>
          </p:sp>
          <p:sp>
            <p:nvSpPr>
              <p:cNvPr id="29" name="TextBox 28">
                <a:extLst>
                  <a:ext uri="{FF2B5EF4-FFF2-40B4-BE49-F238E27FC236}">
                    <a16:creationId xmlns:a16="http://schemas.microsoft.com/office/drawing/2014/main" id="{94439B5A-CBDA-14E1-EFC4-3B34B46E5437}"/>
                  </a:ext>
                </a:extLst>
              </p:cNvPr>
              <p:cNvSpPr txBox="1"/>
              <p:nvPr/>
            </p:nvSpPr>
            <p:spPr>
              <a:xfrm rot="1914307">
                <a:off x="4088221" y="2865609"/>
                <a:ext cx="910133" cy="694557"/>
              </a:xfrm>
              <a:prstGeom prst="rect">
                <a:avLst/>
              </a:prstGeom>
            </p:spPr>
            <p:txBody>
              <a:bodyPr vert="horz" wrap="none" lIns="90000" tIns="45720" rIns="91440" bIns="45720" rtlCol="0" anchor="t">
                <a:prstTxWarp prst="textArchUp">
                  <a:avLst/>
                </a:prstTxWarp>
                <a:spAutoFit/>
              </a:bodyPr>
              <a:lstStyle/>
              <a:p>
                <a:pPr algn="ctr"/>
                <a:r>
                  <a:rPr lang="en-US" sz="1200" dirty="0">
                    <a:solidFill>
                      <a:schemeClr val="bg1"/>
                    </a:solidFill>
                    <a:latin typeface="Georgia" panose="02040502050405020303" pitchFamily="18" charset="0"/>
                  </a:rPr>
                  <a:t>Initiation </a:t>
                </a:r>
              </a:p>
            </p:txBody>
          </p:sp>
          <p:sp>
            <p:nvSpPr>
              <p:cNvPr id="30" name="TextBox 29">
                <a:extLst>
                  <a:ext uri="{FF2B5EF4-FFF2-40B4-BE49-F238E27FC236}">
                    <a16:creationId xmlns:a16="http://schemas.microsoft.com/office/drawing/2014/main" id="{45C1AAE6-2591-B9F6-3789-18A0CD9CB61B}"/>
                  </a:ext>
                </a:extLst>
              </p:cNvPr>
              <p:cNvSpPr txBox="1"/>
              <p:nvPr/>
            </p:nvSpPr>
            <p:spPr>
              <a:xfrm rot="18579438">
                <a:off x="2858855" y="3117735"/>
                <a:ext cx="914401" cy="914399"/>
              </a:xfrm>
              <a:prstGeom prst="rect">
                <a:avLst/>
              </a:prstGeom>
            </p:spPr>
            <p:txBody>
              <a:bodyPr vert="horz" wrap="none" lIns="90000" tIns="45720" rIns="91440" bIns="45720" rtlCol="0" anchor="t">
                <a:prstTxWarp prst="textArchUp">
                  <a:avLst/>
                </a:prstTxWarp>
                <a:noAutofit/>
              </a:bodyPr>
              <a:lstStyle/>
              <a:p>
                <a:pPr algn="l"/>
                <a:r>
                  <a:rPr lang="en-US" sz="1200" dirty="0">
                    <a:solidFill>
                      <a:schemeClr val="bg1"/>
                    </a:solidFill>
                    <a:latin typeface="Georgia" panose="02040502050405020303" pitchFamily="18" charset="0"/>
                  </a:rPr>
                  <a:t>Planning </a:t>
                </a:r>
              </a:p>
            </p:txBody>
          </p:sp>
          <p:sp>
            <p:nvSpPr>
              <p:cNvPr id="31" name="TextBox 30">
                <a:extLst>
                  <a:ext uri="{FF2B5EF4-FFF2-40B4-BE49-F238E27FC236}">
                    <a16:creationId xmlns:a16="http://schemas.microsoft.com/office/drawing/2014/main" id="{0BC23647-7F04-A0F3-D5DE-8FF76966822C}"/>
                  </a:ext>
                </a:extLst>
              </p:cNvPr>
              <p:cNvSpPr txBox="1"/>
              <p:nvPr/>
            </p:nvSpPr>
            <p:spPr>
              <a:xfrm rot="21189035">
                <a:off x="3095530" y="4444308"/>
                <a:ext cx="914401" cy="914399"/>
              </a:xfrm>
              <a:prstGeom prst="rect">
                <a:avLst/>
              </a:prstGeom>
            </p:spPr>
            <p:txBody>
              <a:bodyPr vert="horz" wrap="none" lIns="90000" tIns="45720" rIns="91440" bIns="45720" rtlCol="0" anchor="t">
                <a:prstTxWarp prst="textArchDown">
                  <a:avLst/>
                </a:prstTxWarp>
                <a:noAutofit/>
              </a:bodyPr>
              <a:lstStyle/>
              <a:p>
                <a:pPr algn="l"/>
                <a:r>
                  <a:rPr lang="en-US" sz="1200" dirty="0">
                    <a:solidFill>
                      <a:schemeClr val="bg1"/>
                    </a:solidFill>
                    <a:latin typeface="Georgia" panose="02040502050405020303" pitchFamily="18" charset="0"/>
                  </a:rPr>
                  <a:t>BUILD</a:t>
                </a:r>
              </a:p>
            </p:txBody>
          </p:sp>
          <p:sp>
            <p:nvSpPr>
              <p:cNvPr id="32" name="TextBox 31">
                <a:extLst>
                  <a:ext uri="{FF2B5EF4-FFF2-40B4-BE49-F238E27FC236}">
                    <a16:creationId xmlns:a16="http://schemas.microsoft.com/office/drawing/2014/main" id="{FE136AD6-7862-6AE6-500B-06B9B35AABBB}"/>
                  </a:ext>
                </a:extLst>
              </p:cNvPr>
              <p:cNvSpPr txBox="1"/>
              <p:nvPr/>
            </p:nvSpPr>
            <p:spPr>
              <a:xfrm rot="19104046">
                <a:off x="4799978" y="4732738"/>
                <a:ext cx="914401" cy="914399"/>
              </a:xfrm>
              <a:prstGeom prst="rect">
                <a:avLst/>
              </a:prstGeom>
            </p:spPr>
            <p:txBody>
              <a:bodyPr vert="horz" wrap="none" lIns="90000" tIns="45720" rIns="91440" bIns="45720" rtlCol="0" anchor="t">
                <a:noAutofit/>
              </a:bodyPr>
              <a:lstStyle/>
              <a:p>
                <a:pPr algn="l"/>
                <a:r>
                  <a:rPr lang="en-US" sz="1200" dirty="0">
                    <a:solidFill>
                      <a:schemeClr val="bg1"/>
                    </a:solidFill>
                    <a:latin typeface="Georgia" panose="02040502050405020303" pitchFamily="18" charset="0"/>
                  </a:rPr>
                  <a:t>TEST</a:t>
                </a:r>
              </a:p>
            </p:txBody>
          </p:sp>
          <p:sp>
            <p:nvSpPr>
              <p:cNvPr id="33" name="TextBox 32">
                <a:extLst>
                  <a:ext uri="{FF2B5EF4-FFF2-40B4-BE49-F238E27FC236}">
                    <a16:creationId xmlns:a16="http://schemas.microsoft.com/office/drawing/2014/main" id="{E8FC1429-07FD-3E33-C9EE-F6EFE13FE5CC}"/>
                  </a:ext>
                </a:extLst>
              </p:cNvPr>
              <p:cNvSpPr txBox="1"/>
              <p:nvPr/>
            </p:nvSpPr>
            <p:spPr>
              <a:xfrm rot="19107573">
                <a:off x="6480051" y="3179495"/>
                <a:ext cx="914401" cy="914399"/>
              </a:xfrm>
              <a:prstGeom prst="rect">
                <a:avLst/>
              </a:prstGeom>
            </p:spPr>
            <p:txBody>
              <a:bodyPr vert="horz" wrap="none" lIns="90000" tIns="45720" rIns="91440" bIns="45720" rtlCol="0" anchor="t">
                <a:noAutofit/>
              </a:bodyPr>
              <a:lstStyle/>
              <a:p>
                <a:pPr algn="l"/>
                <a:r>
                  <a:rPr lang="en-US" sz="1200" dirty="0">
                    <a:solidFill>
                      <a:schemeClr val="bg1"/>
                    </a:solidFill>
                    <a:latin typeface="Georgia" panose="02040502050405020303" pitchFamily="18" charset="0"/>
                  </a:rPr>
                  <a:t>RELEASE</a:t>
                </a:r>
              </a:p>
            </p:txBody>
          </p:sp>
          <p:sp>
            <p:nvSpPr>
              <p:cNvPr id="34" name="Chevron 33">
                <a:extLst>
                  <a:ext uri="{FF2B5EF4-FFF2-40B4-BE49-F238E27FC236}">
                    <a16:creationId xmlns:a16="http://schemas.microsoft.com/office/drawing/2014/main" id="{86570FF9-0CA9-8888-3BD9-FED64E38F068}"/>
                  </a:ext>
                </a:extLst>
              </p:cNvPr>
              <p:cNvSpPr/>
              <p:nvPr/>
            </p:nvSpPr>
            <p:spPr>
              <a:xfrm rot="19266752">
                <a:off x="5601002" y="4334521"/>
                <a:ext cx="126528" cy="49705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35" name="TextBox 34">
                <a:extLst>
                  <a:ext uri="{FF2B5EF4-FFF2-40B4-BE49-F238E27FC236}">
                    <a16:creationId xmlns:a16="http://schemas.microsoft.com/office/drawing/2014/main" id="{4C7B6F1A-719B-13EA-102A-6C9A82F787C9}"/>
                  </a:ext>
                </a:extLst>
              </p:cNvPr>
              <p:cNvSpPr txBox="1"/>
              <p:nvPr/>
            </p:nvSpPr>
            <p:spPr>
              <a:xfrm rot="5715232">
                <a:off x="8049697" y="2953637"/>
                <a:ext cx="1122651" cy="1161676"/>
              </a:xfrm>
              <a:prstGeom prst="rect">
                <a:avLst/>
              </a:prstGeom>
            </p:spPr>
            <p:txBody>
              <a:bodyPr vert="horz" wrap="none" lIns="90000" tIns="45720" rIns="91440" bIns="45720" rtlCol="0" anchor="t">
                <a:prstTxWarp prst="textArchUp">
                  <a:avLst/>
                </a:prstTxWarp>
                <a:noAutofit/>
              </a:bodyPr>
              <a:lstStyle/>
              <a:p>
                <a:pPr algn="l"/>
                <a:r>
                  <a:rPr lang="en-US" sz="1200" dirty="0">
                    <a:solidFill>
                      <a:schemeClr val="bg1"/>
                    </a:solidFill>
                    <a:latin typeface="Georgia" panose="02040502050405020303" pitchFamily="18" charset="0"/>
                  </a:rPr>
                  <a:t>DEPLOY</a:t>
                </a:r>
              </a:p>
            </p:txBody>
          </p:sp>
          <p:sp>
            <p:nvSpPr>
              <p:cNvPr id="36" name="TextBox 35">
                <a:extLst>
                  <a:ext uri="{FF2B5EF4-FFF2-40B4-BE49-F238E27FC236}">
                    <a16:creationId xmlns:a16="http://schemas.microsoft.com/office/drawing/2014/main" id="{75A760B6-73B9-3CB5-A379-7F85402B9552}"/>
                  </a:ext>
                </a:extLst>
              </p:cNvPr>
              <p:cNvSpPr txBox="1"/>
              <p:nvPr/>
            </p:nvSpPr>
            <p:spPr>
              <a:xfrm rot="14909833">
                <a:off x="7893966" y="3852397"/>
                <a:ext cx="1401784" cy="1592234"/>
              </a:xfrm>
              <a:prstGeom prst="rect">
                <a:avLst/>
              </a:prstGeom>
            </p:spPr>
            <p:txBody>
              <a:bodyPr vert="horz" wrap="none" lIns="90000" tIns="45720" rIns="91440" bIns="45720" rtlCol="0" anchor="t">
                <a:prstTxWarp prst="textArchDown">
                  <a:avLst/>
                </a:prstTxWarp>
                <a:noAutofit/>
              </a:bodyPr>
              <a:lstStyle/>
              <a:p>
                <a:pPr algn="l"/>
                <a:r>
                  <a:rPr lang="en-US" sz="1200" dirty="0">
                    <a:solidFill>
                      <a:schemeClr val="bg1"/>
                    </a:solidFill>
                    <a:latin typeface="Georgia" panose="02040502050405020303" pitchFamily="18" charset="0"/>
                  </a:rPr>
                  <a:t>OPERATE</a:t>
                </a:r>
              </a:p>
            </p:txBody>
          </p:sp>
          <p:sp>
            <p:nvSpPr>
              <p:cNvPr id="37" name="TextBox 36">
                <a:extLst>
                  <a:ext uri="{FF2B5EF4-FFF2-40B4-BE49-F238E27FC236}">
                    <a16:creationId xmlns:a16="http://schemas.microsoft.com/office/drawing/2014/main" id="{F0CB7F20-0BEC-F2D6-742C-521EEA06BF7D}"/>
                  </a:ext>
                </a:extLst>
              </p:cNvPr>
              <p:cNvSpPr txBox="1"/>
              <p:nvPr/>
            </p:nvSpPr>
            <p:spPr>
              <a:xfrm rot="1154879">
                <a:off x="6991867" y="4939899"/>
                <a:ext cx="2072234" cy="672637"/>
              </a:xfrm>
              <a:prstGeom prst="rect">
                <a:avLst/>
              </a:prstGeom>
            </p:spPr>
            <p:txBody>
              <a:bodyPr vert="horz" wrap="none" lIns="90000" tIns="45720" rIns="91440" bIns="45720" rtlCol="0" anchor="t">
                <a:prstTxWarp prst="textArchDown">
                  <a:avLst/>
                </a:prstTxWarp>
                <a:noAutofit/>
              </a:bodyPr>
              <a:lstStyle/>
              <a:p>
                <a:pPr algn="l"/>
                <a:r>
                  <a:rPr lang="en-US" sz="1200" dirty="0">
                    <a:solidFill>
                      <a:schemeClr val="bg1"/>
                    </a:solidFill>
                    <a:latin typeface="Georgia" panose="02040502050405020303" pitchFamily="18" charset="0"/>
                  </a:rPr>
                  <a:t>Test</a:t>
                </a:r>
              </a:p>
            </p:txBody>
          </p:sp>
          <p:sp>
            <p:nvSpPr>
              <p:cNvPr id="38" name="Chevron 37">
                <a:extLst>
                  <a:ext uri="{FF2B5EF4-FFF2-40B4-BE49-F238E27FC236}">
                    <a16:creationId xmlns:a16="http://schemas.microsoft.com/office/drawing/2014/main" id="{B11D375D-66D3-D34C-1FB3-1B81F369E9F6}"/>
                  </a:ext>
                </a:extLst>
              </p:cNvPr>
              <p:cNvSpPr/>
              <p:nvPr/>
            </p:nvSpPr>
            <p:spPr>
              <a:xfrm rot="13190112">
                <a:off x="6522272" y="4360083"/>
                <a:ext cx="126528" cy="49705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cxnSp>
          <p:nvCxnSpPr>
            <p:cNvPr id="5" name="Straight Connector 4">
              <a:extLst>
                <a:ext uri="{FF2B5EF4-FFF2-40B4-BE49-F238E27FC236}">
                  <a16:creationId xmlns:a16="http://schemas.microsoft.com/office/drawing/2014/main" id="{0656491C-B795-BB97-C35D-8796C3EE1B5E}"/>
                </a:ext>
              </a:extLst>
            </p:cNvPr>
            <p:cNvCxnSpPr/>
            <p:nvPr/>
          </p:nvCxnSpPr>
          <p:spPr>
            <a:xfrm>
              <a:off x="8372259" y="3114840"/>
              <a:ext cx="1219200" cy="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8CB1FC4-5064-7A5E-7A0B-3E31A5DD3578}"/>
                </a:ext>
              </a:extLst>
            </p:cNvPr>
            <p:cNvCxnSpPr>
              <a:cxnSpLocks/>
            </p:cNvCxnSpPr>
            <p:nvPr/>
          </p:nvCxnSpPr>
          <p:spPr>
            <a:xfrm>
              <a:off x="8464623" y="4278270"/>
              <a:ext cx="1725197" cy="15391"/>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B9108AB-69D0-4B9A-68AB-1127982CA26D}"/>
                </a:ext>
              </a:extLst>
            </p:cNvPr>
            <p:cNvCxnSpPr>
              <a:cxnSpLocks/>
            </p:cNvCxnSpPr>
            <p:nvPr/>
          </p:nvCxnSpPr>
          <p:spPr>
            <a:xfrm flipH="1">
              <a:off x="2475171" y="3274294"/>
              <a:ext cx="820125" cy="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67F4A84-F12C-406D-4BAA-D5A44B7435F4}"/>
                </a:ext>
              </a:extLst>
            </p:cNvPr>
            <p:cNvCxnSpPr>
              <a:cxnSpLocks/>
            </p:cNvCxnSpPr>
            <p:nvPr/>
          </p:nvCxnSpPr>
          <p:spPr>
            <a:xfrm flipH="1" flipV="1">
              <a:off x="1825605" y="4353880"/>
              <a:ext cx="1503557" cy="0"/>
            </a:xfrm>
            <a:prstGeom prst="line">
              <a:avLst/>
            </a:prstGeom>
            <a:ln>
              <a:tailEnd type="oval"/>
            </a:ln>
          </p:spPr>
          <p:style>
            <a:lnRef idx="1">
              <a:schemeClr val="dk1"/>
            </a:lnRef>
            <a:fillRef idx="0">
              <a:schemeClr val="dk1"/>
            </a:fillRef>
            <a:effectRef idx="0">
              <a:schemeClr val="dk1"/>
            </a:effectRef>
            <a:fontRef idx="minor">
              <a:schemeClr val="tx1"/>
            </a:fontRef>
          </p:style>
        </p:cxnSp>
      </p:grpSp>
      <p:sp>
        <p:nvSpPr>
          <p:cNvPr id="16" name="Rounded Rectangle 15">
            <a:extLst>
              <a:ext uri="{FF2B5EF4-FFF2-40B4-BE49-F238E27FC236}">
                <a16:creationId xmlns:a16="http://schemas.microsoft.com/office/drawing/2014/main" id="{32A7B51F-7D8A-CB33-2632-4C5A43232854}"/>
              </a:ext>
            </a:extLst>
          </p:cNvPr>
          <p:cNvSpPr/>
          <p:nvPr/>
        </p:nvSpPr>
        <p:spPr>
          <a:xfrm>
            <a:off x="3600658" y="1155890"/>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t"/>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Prioritization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Requirement Gathering </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Project Plan</a:t>
            </a:r>
          </a:p>
        </p:txBody>
      </p:sp>
      <p:sp>
        <p:nvSpPr>
          <p:cNvPr id="18" name="Rounded Rectangle 17">
            <a:extLst>
              <a:ext uri="{FF2B5EF4-FFF2-40B4-BE49-F238E27FC236}">
                <a16:creationId xmlns:a16="http://schemas.microsoft.com/office/drawing/2014/main" id="{BCE35BD0-8266-F0DC-3F6A-795C703DBF2F}"/>
              </a:ext>
            </a:extLst>
          </p:cNvPr>
          <p:cNvSpPr/>
          <p:nvPr/>
        </p:nvSpPr>
        <p:spPr>
          <a:xfrm>
            <a:off x="9349627" y="2557659"/>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ctr"/>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Environment Configuration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Deployment Automation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Rollback Strategy</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Security Compliance</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Artifact Management</a:t>
            </a:r>
          </a:p>
        </p:txBody>
      </p:sp>
      <p:sp>
        <p:nvSpPr>
          <p:cNvPr id="19" name="Rounded Rectangle 18">
            <a:extLst>
              <a:ext uri="{FF2B5EF4-FFF2-40B4-BE49-F238E27FC236}">
                <a16:creationId xmlns:a16="http://schemas.microsoft.com/office/drawing/2014/main" id="{EF9DF47F-2143-FD37-E847-CA761EAC6247}"/>
              </a:ext>
            </a:extLst>
          </p:cNvPr>
          <p:cNvSpPr/>
          <p:nvPr/>
        </p:nvSpPr>
        <p:spPr>
          <a:xfrm>
            <a:off x="9832444" y="3800822"/>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ctr"/>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Monitoring &amp; Alerting</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Incident management</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Root cause analysis</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User Support</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Compliance &amp; Reporting</a:t>
            </a:r>
          </a:p>
        </p:txBody>
      </p:sp>
      <p:sp>
        <p:nvSpPr>
          <p:cNvPr id="20" name="Rounded Rectangle 19">
            <a:extLst>
              <a:ext uri="{FF2B5EF4-FFF2-40B4-BE49-F238E27FC236}">
                <a16:creationId xmlns:a16="http://schemas.microsoft.com/office/drawing/2014/main" id="{57AAD623-27E7-E34F-16E9-186321953B44}"/>
              </a:ext>
            </a:extLst>
          </p:cNvPr>
          <p:cNvSpPr/>
          <p:nvPr/>
        </p:nvSpPr>
        <p:spPr>
          <a:xfrm>
            <a:off x="3603108" y="4914105"/>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ctr"/>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Test Case Generation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Test Data Generation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Test Automation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Coverage analysis</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NFR Testing</a:t>
            </a:r>
          </a:p>
        </p:txBody>
      </p:sp>
      <p:sp>
        <p:nvSpPr>
          <p:cNvPr id="39" name="Rounded Rectangle 38">
            <a:extLst>
              <a:ext uri="{FF2B5EF4-FFF2-40B4-BE49-F238E27FC236}">
                <a16:creationId xmlns:a16="http://schemas.microsoft.com/office/drawing/2014/main" id="{8CA76EC5-582A-69AF-F8E0-A39374CDC403}"/>
              </a:ext>
            </a:extLst>
          </p:cNvPr>
          <p:cNvSpPr/>
          <p:nvPr/>
        </p:nvSpPr>
        <p:spPr>
          <a:xfrm>
            <a:off x="6206702" y="4732926"/>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ctr"/>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Incident Detection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Reporting</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Resource Optimization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Log analysis &amp; management</a:t>
            </a:r>
          </a:p>
        </p:txBody>
      </p:sp>
      <p:sp>
        <p:nvSpPr>
          <p:cNvPr id="40" name="Rounded Rectangle 39">
            <a:extLst>
              <a:ext uri="{FF2B5EF4-FFF2-40B4-BE49-F238E27FC236}">
                <a16:creationId xmlns:a16="http://schemas.microsoft.com/office/drawing/2014/main" id="{0EDF5F3C-1760-C28E-1229-5346F4DCB21F}"/>
              </a:ext>
            </a:extLst>
          </p:cNvPr>
          <p:cNvSpPr/>
          <p:nvPr/>
        </p:nvSpPr>
        <p:spPr>
          <a:xfrm>
            <a:off x="1037042" y="2749739"/>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ctr"/>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Communication &amp; Collaboration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Requirement walkthrough  </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Requirement Analysis </a:t>
            </a:r>
          </a:p>
        </p:txBody>
      </p:sp>
      <p:sp>
        <p:nvSpPr>
          <p:cNvPr id="41" name="Rounded Rectangle 40">
            <a:extLst>
              <a:ext uri="{FF2B5EF4-FFF2-40B4-BE49-F238E27FC236}">
                <a16:creationId xmlns:a16="http://schemas.microsoft.com/office/drawing/2014/main" id="{ADDCB85D-3FCF-DA63-9AC2-A68853BBB2FF}"/>
              </a:ext>
            </a:extLst>
          </p:cNvPr>
          <p:cNvSpPr/>
          <p:nvPr/>
        </p:nvSpPr>
        <p:spPr>
          <a:xfrm>
            <a:off x="501014" y="3775471"/>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ctr"/>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Code Review</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Testing Automation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Bug detection &amp; remediation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Code version control</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Release management</a:t>
            </a:r>
          </a:p>
        </p:txBody>
      </p:sp>
      <p:sp>
        <p:nvSpPr>
          <p:cNvPr id="7" name="Teardrop 6">
            <a:extLst>
              <a:ext uri="{FF2B5EF4-FFF2-40B4-BE49-F238E27FC236}">
                <a16:creationId xmlns:a16="http://schemas.microsoft.com/office/drawing/2014/main" id="{A069C213-AEBC-31CC-4332-768F65765B76}"/>
              </a:ext>
            </a:extLst>
          </p:cNvPr>
          <p:cNvSpPr/>
          <p:nvPr/>
        </p:nvSpPr>
        <p:spPr>
          <a:xfrm rot="2785553">
            <a:off x="4082373" y="2833466"/>
            <a:ext cx="1377002" cy="1369137"/>
          </a:xfrm>
          <a:prstGeom prst="teardrop">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ysClr val="windowText" lastClr="000000"/>
              </a:solidFill>
            </a:endParaRPr>
          </a:p>
        </p:txBody>
      </p:sp>
      <p:sp>
        <p:nvSpPr>
          <p:cNvPr id="42" name="Teardrop 41">
            <a:extLst>
              <a:ext uri="{FF2B5EF4-FFF2-40B4-BE49-F238E27FC236}">
                <a16:creationId xmlns:a16="http://schemas.microsoft.com/office/drawing/2014/main" id="{19D474F1-342C-12F8-C1F9-7FE6CA03388F}"/>
              </a:ext>
            </a:extLst>
          </p:cNvPr>
          <p:cNvSpPr/>
          <p:nvPr/>
        </p:nvSpPr>
        <p:spPr>
          <a:xfrm rot="13585553">
            <a:off x="6603629" y="2854904"/>
            <a:ext cx="1377002" cy="1369137"/>
          </a:xfrm>
          <a:prstGeom prst="teardrop">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3" name="TextBox 42">
            <a:extLst>
              <a:ext uri="{FF2B5EF4-FFF2-40B4-BE49-F238E27FC236}">
                <a16:creationId xmlns:a16="http://schemas.microsoft.com/office/drawing/2014/main" id="{0D68FED7-A605-627F-154B-2FC6DFC55CD8}"/>
              </a:ext>
            </a:extLst>
          </p:cNvPr>
          <p:cNvSpPr txBox="1"/>
          <p:nvPr/>
        </p:nvSpPr>
        <p:spPr>
          <a:xfrm>
            <a:off x="4500686" y="3339680"/>
            <a:ext cx="1016773" cy="369332"/>
          </a:xfrm>
          <a:prstGeom prst="rect">
            <a:avLst/>
          </a:prstGeom>
        </p:spPr>
        <p:txBody>
          <a:bodyPr vert="horz" wrap="none" lIns="90000" tIns="45720" rIns="91440" bIns="45720" rtlCol="0" anchor="t">
            <a:spAutoFit/>
          </a:bodyPr>
          <a:lstStyle/>
          <a:p>
            <a:pPr algn="l"/>
            <a:r>
              <a:rPr lang="en-US" dirty="0"/>
              <a:t>Current </a:t>
            </a:r>
          </a:p>
        </p:txBody>
      </p:sp>
      <p:sp>
        <p:nvSpPr>
          <p:cNvPr id="44" name="TextBox 43">
            <a:extLst>
              <a:ext uri="{FF2B5EF4-FFF2-40B4-BE49-F238E27FC236}">
                <a16:creationId xmlns:a16="http://schemas.microsoft.com/office/drawing/2014/main" id="{656A8204-E909-7BBD-97A1-36E239F84EB6}"/>
              </a:ext>
            </a:extLst>
          </p:cNvPr>
          <p:cNvSpPr txBox="1"/>
          <p:nvPr/>
        </p:nvSpPr>
        <p:spPr>
          <a:xfrm>
            <a:off x="7008623" y="3397994"/>
            <a:ext cx="915635" cy="369332"/>
          </a:xfrm>
          <a:prstGeom prst="rect">
            <a:avLst/>
          </a:prstGeom>
        </p:spPr>
        <p:txBody>
          <a:bodyPr vert="horz" wrap="none" lIns="91440" tIns="45720" rIns="91440" bIns="45720" rtlCol="0" anchor="t">
            <a:spAutoFit/>
          </a:bodyPr>
          <a:lstStyle/>
          <a:p>
            <a:pPr algn="l"/>
            <a:r>
              <a:rPr lang="en-US" dirty="0"/>
              <a:t>Future </a:t>
            </a:r>
          </a:p>
        </p:txBody>
      </p:sp>
      <p:sp>
        <p:nvSpPr>
          <p:cNvPr id="3" name="Rounded Rectangle 2">
            <a:extLst>
              <a:ext uri="{FF2B5EF4-FFF2-40B4-BE49-F238E27FC236}">
                <a16:creationId xmlns:a16="http://schemas.microsoft.com/office/drawing/2014/main" id="{77C4043B-5A23-959D-91F9-77A2C76A9FB7}"/>
              </a:ext>
            </a:extLst>
          </p:cNvPr>
          <p:cNvSpPr/>
          <p:nvPr/>
        </p:nvSpPr>
        <p:spPr>
          <a:xfrm>
            <a:off x="598384" y="5979788"/>
            <a:ext cx="2037048" cy="36260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latin typeface="Georgia" panose="02040502050405020303" pitchFamily="18" charset="0"/>
              </a:rPr>
              <a:t>Rumor driven development</a:t>
            </a:r>
          </a:p>
        </p:txBody>
      </p:sp>
      <p:sp>
        <p:nvSpPr>
          <p:cNvPr id="4" name="Rounded Rectangle 3">
            <a:extLst>
              <a:ext uri="{FF2B5EF4-FFF2-40B4-BE49-F238E27FC236}">
                <a16:creationId xmlns:a16="http://schemas.microsoft.com/office/drawing/2014/main" id="{82FAF4ED-A892-26A1-4E68-26F49FB0E24A}"/>
              </a:ext>
            </a:extLst>
          </p:cNvPr>
          <p:cNvSpPr/>
          <p:nvPr/>
        </p:nvSpPr>
        <p:spPr>
          <a:xfrm>
            <a:off x="9349627" y="5979788"/>
            <a:ext cx="2459965" cy="36260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latin typeface="Georgia" panose="02040502050405020303" pitchFamily="18" charset="0"/>
              </a:rPr>
              <a:t>Repetitive mundane manual steps</a:t>
            </a:r>
          </a:p>
        </p:txBody>
      </p:sp>
      <p:sp>
        <p:nvSpPr>
          <p:cNvPr id="45" name="Rounded Rectangle 44">
            <a:extLst>
              <a:ext uri="{FF2B5EF4-FFF2-40B4-BE49-F238E27FC236}">
                <a16:creationId xmlns:a16="http://schemas.microsoft.com/office/drawing/2014/main" id="{1E455AFD-C9A8-ABD4-6FDA-C0F49E8DCE9D}"/>
              </a:ext>
            </a:extLst>
          </p:cNvPr>
          <p:cNvSpPr/>
          <p:nvPr/>
        </p:nvSpPr>
        <p:spPr>
          <a:xfrm>
            <a:off x="3233520" y="5979788"/>
            <a:ext cx="2459965" cy="36260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latin typeface="Georgia" panose="02040502050405020303" pitchFamily="18" charset="0"/>
              </a:rPr>
              <a:t>Cognitive overload</a:t>
            </a:r>
          </a:p>
        </p:txBody>
      </p:sp>
      <p:sp>
        <p:nvSpPr>
          <p:cNvPr id="46" name="Rounded Rectangle 45">
            <a:extLst>
              <a:ext uri="{FF2B5EF4-FFF2-40B4-BE49-F238E27FC236}">
                <a16:creationId xmlns:a16="http://schemas.microsoft.com/office/drawing/2014/main" id="{2615E188-272F-3A79-AF4F-E0A2B05BE523}"/>
              </a:ext>
            </a:extLst>
          </p:cNvPr>
          <p:cNvSpPr/>
          <p:nvPr/>
        </p:nvSpPr>
        <p:spPr>
          <a:xfrm>
            <a:off x="6291573" y="5979788"/>
            <a:ext cx="2459965" cy="362607"/>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latin typeface="Georgia" panose="02040502050405020303" pitchFamily="18" charset="0"/>
              </a:rPr>
              <a:t>Lack of automation</a:t>
            </a:r>
          </a:p>
        </p:txBody>
      </p:sp>
      <p:sp>
        <p:nvSpPr>
          <p:cNvPr id="15" name="Rounded Rectangle 15">
            <a:extLst>
              <a:ext uri="{FF2B5EF4-FFF2-40B4-BE49-F238E27FC236}">
                <a16:creationId xmlns:a16="http://schemas.microsoft.com/office/drawing/2014/main" id="{7AEE2990-D9BE-772A-969B-D312BE2E4C9A}"/>
              </a:ext>
            </a:extLst>
          </p:cNvPr>
          <p:cNvSpPr/>
          <p:nvPr/>
        </p:nvSpPr>
        <p:spPr>
          <a:xfrm>
            <a:off x="6035799" y="1367941"/>
            <a:ext cx="2103120" cy="731520"/>
          </a:xfrm>
          <a:prstGeom prst="roundRect">
            <a:avLst/>
          </a:prstGeom>
          <a:ln w="3175">
            <a:prstDash val="lgDashDotDot"/>
          </a:ln>
        </p:spPr>
        <p:style>
          <a:lnRef idx="2">
            <a:schemeClr val="accent1"/>
          </a:lnRef>
          <a:fillRef idx="1">
            <a:schemeClr val="lt1"/>
          </a:fillRef>
          <a:effectRef idx="0">
            <a:schemeClr val="accent1"/>
          </a:effectRef>
          <a:fontRef idx="minor">
            <a:schemeClr val="dk1"/>
          </a:fontRef>
        </p:style>
        <p:txBody>
          <a:bodyPr tIns="0" rtlCol="0" anchor="t"/>
          <a:lstStyle/>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Prioritization</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Requirement Gathering </a:t>
            </a:r>
          </a:p>
          <a:p>
            <a:pPr marL="171450" indent="-171450">
              <a:buFont typeface="Arial" panose="020B0604020202020204" pitchFamily="34" charset="0"/>
              <a:buChar char="•"/>
            </a:pPr>
            <a:r>
              <a:rPr lang="en-US" sz="900" dirty="0">
                <a:latin typeface="Calibri" panose="020F0502020204030204" pitchFamily="34" charset="0"/>
                <a:ea typeface="Calibri" panose="020F0502020204030204" pitchFamily="34" charset="0"/>
                <a:cs typeface="Calibri" panose="020F0502020204030204" pitchFamily="34" charset="0"/>
              </a:rPr>
              <a:t>Project Plan</a:t>
            </a:r>
          </a:p>
        </p:txBody>
      </p:sp>
    </p:spTree>
    <p:extLst>
      <p:ext uri="{BB962C8B-B14F-4D97-AF65-F5344CB8AC3E}">
        <p14:creationId xmlns:p14="http://schemas.microsoft.com/office/powerpoint/2010/main" val="204916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9C57-A4A5-31AF-3CAD-1930F462FD44}"/>
              </a:ext>
            </a:extLst>
          </p:cNvPr>
          <p:cNvSpPr>
            <a:spLocks noGrp="1"/>
          </p:cNvSpPr>
          <p:nvPr>
            <p:ph type="title"/>
          </p:nvPr>
        </p:nvSpPr>
        <p:spPr/>
        <p:txBody>
          <a:bodyPr anchor="t"/>
          <a:lstStyle/>
          <a:p>
            <a:r>
              <a:rPr lang="en-US" dirty="0"/>
              <a:t>CORA Code GenY </a:t>
            </a:r>
            <a:r>
              <a:rPr lang="en-US" sz="3200" dirty="0">
                <a:latin typeface="+mj-lt"/>
              </a:rPr>
              <a:t>accelerators to address these challenges.</a:t>
            </a:r>
            <a:endParaRPr lang="en-US" dirty="0"/>
          </a:p>
        </p:txBody>
      </p:sp>
      <p:sp>
        <p:nvSpPr>
          <p:cNvPr id="5" name="Rounded Rectangle 4">
            <a:extLst>
              <a:ext uri="{FF2B5EF4-FFF2-40B4-BE49-F238E27FC236}">
                <a16:creationId xmlns:a16="http://schemas.microsoft.com/office/drawing/2014/main" id="{87206215-929F-F7D0-E353-3F5C86993834}"/>
              </a:ext>
            </a:extLst>
          </p:cNvPr>
          <p:cNvSpPr/>
          <p:nvPr/>
        </p:nvSpPr>
        <p:spPr>
          <a:xfrm>
            <a:off x="573763" y="1378847"/>
            <a:ext cx="2391716" cy="2281451"/>
          </a:xfrm>
          <a:prstGeom prst="roundRect">
            <a:avLst/>
          </a:prstGeom>
          <a:no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Read and comprehend legacy code, making it easier to understand the codebase's structure and functionality</a:t>
            </a: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Extract key insights and summarize the critical aspects of the legacy code, such as its main functions, dependencies, and potential areas for improvement</a:t>
            </a:r>
            <a:endParaRPr lang="en-US" sz="1050" dirty="0">
              <a:solidFill>
                <a:schemeClr val="tx1"/>
              </a:solidFill>
            </a:endParaRPr>
          </a:p>
        </p:txBody>
      </p:sp>
      <p:sp>
        <p:nvSpPr>
          <p:cNvPr id="6" name="Right Arrow 5">
            <a:extLst>
              <a:ext uri="{FF2B5EF4-FFF2-40B4-BE49-F238E27FC236}">
                <a16:creationId xmlns:a16="http://schemas.microsoft.com/office/drawing/2014/main" id="{62A6DC77-A9A8-BB91-5641-BA026FDF211C}"/>
              </a:ext>
            </a:extLst>
          </p:cNvPr>
          <p:cNvSpPr/>
          <p:nvPr/>
        </p:nvSpPr>
        <p:spPr>
          <a:xfrm>
            <a:off x="2241355" y="1312598"/>
            <a:ext cx="783758" cy="109856"/>
          </a:xfrm>
          <a:prstGeom prst="rightArrow">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B1EDD8D6-2CBC-D467-AA30-4E1505A4E05D}"/>
              </a:ext>
            </a:extLst>
          </p:cNvPr>
          <p:cNvSpPr/>
          <p:nvPr/>
        </p:nvSpPr>
        <p:spPr>
          <a:xfrm>
            <a:off x="3515173" y="1378846"/>
            <a:ext cx="2395728" cy="2281451"/>
          </a:xfrm>
          <a:prstGeom prst="roundRect">
            <a:avLst/>
          </a:prstGeom>
          <a:no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Generate test cases to streamline the testing process for legacy systems &amp; reduce the risk of introducing errors during modernization or maintenance efforts</a:t>
            </a: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Can generate Behavior-Driven Development (BDD) test cases, test scripts that cover critical scenarios</a:t>
            </a:r>
            <a:endParaRPr lang="en-US" sz="1000" dirty="0">
              <a:solidFill>
                <a:schemeClr val="tx1"/>
              </a:solidFill>
            </a:endParaRPr>
          </a:p>
          <a:p>
            <a:pPr algn="ctr"/>
            <a:endParaRPr lang="en-GB" sz="1000" dirty="0">
              <a:solidFill>
                <a:schemeClr val="tx1"/>
              </a:solidFill>
            </a:endParaRPr>
          </a:p>
        </p:txBody>
      </p:sp>
      <p:sp>
        <p:nvSpPr>
          <p:cNvPr id="8" name="Right Arrow 7">
            <a:extLst>
              <a:ext uri="{FF2B5EF4-FFF2-40B4-BE49-F238E27FC236}">
                <a16:creationId xmlns:a16="http://schemas.microsoft.com/office/drawing/2014/main" id="{76D909AB-DC62-C5DA-62A2-3A75A5B4550D}"/>
              </a:ext>
            </a:extLst>
          </p:cNvPr>
          <p:cNvSpPr/>
          <p:nvPr/>
        </p:nvSpPr>
        <p:spPr>
          <a:xfrm>
            <a:off x="5482491" y="1310400"/>
            <a:ext cx="533400" cy="132498"/>
          </a:xfrm>
          <a:prstGeom prst="rightArrow">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CE8F9682-8226-A17C-EAC8-E4F3C75A1BA3}"/>
              </a:ext>
            </a:extLst>
          </p:cNvPr>
          <p:cNvSpPr/>
          <p:nvPr/>
        </p:nvSpPr>
        <p:spPr>
          <a:xfrm>
            <a:off x="6386835" y="1378846"/>
            <a:ext cx="2395728" cy="2281451"/>
          </a:xfrm>
          <a:prstGeom prst="roundRect">
            <a:avLst/>
          </a:prstGeom>
          <a:noFill/>
          <a:ln w="1016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Parses Database Definition Language (DDL) scripts, extracting relevant details and generating comprehensive documentation aligned with Domain Driven Design principles, streamlining the understanding of data structures , relationships, domains and sub-domains</a:t>
            </a:r>
          </a:p>
        </p:txBody>
      </p:sp>
      <p:sp>
        <p:nvSpPr>
          <p:cNvPr id="10" name="Right Arrow 9">
            <a:extLst>
              <a:ext uri="{FF2B5EF4-FFF2-40B4-BE49-F238E27FC236}">
                <a16:creationId xmlns:a16="http://schemas.microsoft.com/office/drawing/2014/main" id="{2C637A41-2A87-90C3-D6DF-E0B203114DFF}"/>
              </a:ext>
            </a:extLst>
          </p:cNvPr>
          <p:cNvSpPr/>
          <p:nvPr/>
        </p:nvSpPr>
        <p:spPr>
          <a:xfrm>
            <a:off x="8370417" y="1310400"/>
            <a:ext cx="533400" cy="132498"/>
          </a:xfrm>
          <a:prstGeom prst="rightArrow">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a:extLst>
              <a:ext uri="{FF2B5EF4-FFF2-40B4-BE49-F238E27FC236}">
                <a16:creationId xmlns:a16="http://schemas.microsoft.com/office/drawing/2014/main" id="{576FCC1C-FBFD-F849-1469-B6A7C9D46CBB}"/>
              </a:ext>
            </a:extLst>
          </p:cNvPr>
          <p:cNvSpPr/>
          <p:nvPr/>
        </p:nvSpPr>
        <p:spPr>
          <a:xfrm>
            <a:off x="9271761" y="1386994"/>
            <a:ext cx="2395728" cy="2281451"/>
          </a:xfrm>
          <a:prstGeom prst="round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Effortlessly transform code between languages and frameworks with AI-powered plugins, saving time and streamlining workflows.</a:t>
            </a: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Intelligently interprets syntax and semantics, facilitating seamless translation and migration of code across diverse platforms</a:t>
            </a:r>
          </a:p>
          <a:p>
            <a:pPr marL="171450" indent="-171450" fontAlgn="base">
              <a:spcBef>
                <a:spcPct val="0"/>
              </a:spcBef>
              <a:spcAft>
                <a:spcPts val="600"/>
              </a:spcAft>
              <a:buClr>
                <a:schemeClr val="accent1"/>
              </a:buClr>
              <a:buFont typeface="Arial" panose="020B0604020202020204" pitchFamily="34" charset="0"/>
              <a:buChar char="•"/>
              <a:defRPr/>
            </a:pPr>
            <a:endParaRPr lang="en-GB" sz="1000" dirty="0">
              <a:solidFill>
                <a:schemeClr val="tx1"/>
              </a:solidFill>
            </a:endParaRPr>
          </a:p>
        </p:txBody>
      </p:sp>
      <p:sp>
        <p:nvSpPr>
          <p:cNvPr id="12" name="Right Arrow 11">
            <a:extLst>
              <a:ext uri="{FF2B5EF4-FFF2-40B4-BE49-F238E27FC236}">
                <a16:creationId xmlns:a16="http://schemas.microsoft.com/office/drawing/2014/main" id="{B74E5C18-A4B1-B8FC-7FA2-2FF63F2E85FA}"/>
              </a:ext>
            </a:extLst>
          </p:cNvPr>
          <p:cNvSpPr/>
          <p:nvPr/>
        </p:nvSpPr>
        <p:spPr>
          <a:xfrm>
            <a:off x="11213398" y="1330277"/>
            <a:ext cx="533400" cy="132498"/>
          </a:xfrm>
          <a:prstGeom prst="rightArrow">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B67A108-5190-EAD0-5950-290751653E83}"/>
              </a:ext>
            </a:extLst>
          </p:cNvPr>
          <p:cNvSpPr txBox="1"/>
          <p:nvPr/>
        </p:nvSpPr>
        <p:spPr>
          <a:xfrm>
            <a:off x="782182" y="1045130"/>
            <a:ext cx="1974877" cy="276999"/>
          </a:xfrm>
          <a:prstGeom prst="rect">
            <a:avLst/>
          </a:prstGeom>
          <a:noFill/>
        </p:spPr>
        <p:txBody>
          <a:bodyPr wrap="square">
            <a:spAutoFit/>
          </a:bodyPr>
          <a:lstStyle/>
          <a:p>
            <a:pPr fontAlgn="base">
              <a:spcAft>
                <a:spcPts val="600"/>
              </a:spcAft>
              <a:buClr>
                <a:schemeClr val="accent1"/>
              </a:buClr>
              <a:defRPr/>
            </a:pPr>
            <a:r>
              <a:rPr lang="en-US" sz="1200" b="1" kern="0" dirty="0">
                <a:solidFill>
                  <a:schemeClr val="tx2"/>
                </a:solidFill>
                <a:latin typeface="+mj-lt"/>
                <a:ea typeface="ＭＳ Ｐゴシック"/>
              </a:rPr>
              <a:t>Legacy Code Analyzer</a:t>
            </a:r>
            <a:endParaRPr lang="en-US" sz="1200" dirty="0">
              <a:solidFill>
                <a:schemeClr val="tx2"/>
              </a:solidFill>
              <a:latin typeface="+mj-lt"/>
            </a:endParaRPr>
          </a:p>
        </p:txBody>
      </p:sp>
      <p:sp>
        <p:nvSpPr>
          <p:cNvPr id="14" name="TextBox 13">
            <a:extLst>
              <a:ext uri="{FF2B5EF4-FFF2-40B4-BE49-F238E27FC236}">
                <a16:creationId xmlns:a16="http://schemas.microsoft.com/office/drawing/2014/main" id="{E8D22B70-715F-0514-54E6-8DB37CF6E15B}"/>
              </a:ext>
            </a:extLst>
          </p:cNvPr>
          <p:cNvSpPr txBox="1"/>
          <p:nvPr/>
        </p:nvSpPr>
        <p:spPr>
          <a:xfrm>
            <a:off x="3877643" y="1045130"/>
            <a:ext cx="1974877" cy="276999"/>
          </a:xfrm>
          <a:prstGeom prst="rect">
            <a:avLst/>
          </a:prstGeom>
          <a:noFill/>
        </p:spPr>
        <p:txBody>
          <a:bodyPr wrap="square">
            <a:spAutoFit/>
          </a:bodyPr>
          <a:lstStyle/>
          <a:p>
            <a:pPr algn="ctr" fontAlgn="base">
              <a:spcAft>
                <a:spcPts val="600"/>
              </a:spcAft>
              <a:buClr>
                <a:schemeClr val="accent1"/>
              </a:buClr>
              <a:defRPr/>
            </a:pPr>
            <a:r>
              <a:rPr lang="en-US" sz="1200" b="1" kern="0" dirty="0">
                <a:solidFill>
                  <a:schemeClr val="tx2"/>
                </a:solidFill>
                <a:latin typeface="+mj-lt"/>
                <a:ea typeface="ＭＳ Ｐゴシック"/>
              </a:rPr>
              <a:t>QA Accelerator</a:t>
            </a:r>
            <a:endParaRPr lang="en-US" sz="1200" dirty="0">
              <a:solidFill>
                <a:schemeClr val="tx2"/>
              </a:solidFill>
              <a:latin typeface="+mj-lt"/>
            </a:endParaRPr>
          </a:p>
        </p:txBody>
      </p:sp>
      <p:sp>
        <p:nvSpPr>
          <p:cNvPr id="15" name="TextBox 14">
            <a:extLst>
              <a:ext uri="{FF2B5EF4-FFF2-40B4-BE49-F238E27FC236}">
                <a16:creationId xmlns:a16="http://schemas.microsoft.com/office/drawing/2014/main" id="{1C335405-4F04-B0EA-0201-B26210390566}"/>
              </a:ext>
            </a:extLst>
          </p:cNvPr>
          <p:cNvSpPr txBox="1"/>
          <p:nvPr/>
        </p:nvSpPr>
        <p:spPr>
          <a:xfrm>
            <a:off x="6531090" y="1045130"/>
            <a:ext cx="2251473" cy="276999"/>
          </a:xfrm>
          <a:prstGeom prst="rect">
            <a:avLst/>
          </a:prstGeom>
          <a:noFill/>
        </p:spPr>
        <p:txBody>
          <a:bodyPr wrap="square">
            <a:spAutoFit/>
          </a:bodyPr>
          <a:lstStyle/>
          <a:p>
            <a:pPr algn="ctr" fontAlgn="base">
              <a:spcAft>
                <a:spcPts val="600"/>
              </a:spcAft>
              <a:buClr>
                <a:schemeClr val="accent1"/>
              </a:buClr>
              <a:defRPr/>
            </a:pPr>
            <a:r>
              <a:rPr lang="en-US" sz="1200" b="1" kern="0" dirty="0">
                <a:solidFill>
                  <a:schemeClr val="tx2"/>
                </a:solidFill>
                <a:latin typeface="+mj-lt"/>
                <a:ea typeface="ＭＳ Ｐゴシック"/>
              </a:rPr>
              <a:t>Data Model Documenter</a:t>
            </a:r>
            <a:endParaRPr lang="en-US" sz="1200" dirty="0">
              <a:solidFill>
                <a:schemeClr val="tx2"/>
              </a:solidFill>
              <a:latin typeface="+mj-lt"/>
            </a:endParaRPr>
          </a:p>
        </p:txBody>
      </p:sp>
      <p:sp>
        <p:nvSpPr>
          <p:cNvPr id="16" name="TextBox 15">
            <a:extLst>
              <a:ext uri="{FF2B5EF4-FFF2-40B4-BE49-F238E27FC236}">
                <a16:creationId xmlns:a16="http://schemas.microsoft.com/office/drawing/2014/main" id="{04CE84CA-FFBA-2E86-7273-66063A77A913}"/>
              </a:ext>
            </a:extLst>
          </p:cNvPr>
          <p:cNvSpPr txBox="1"/>
          <p:nvPr/>
        </p:nvSpPr>
        <p:spPr>
          <a:xfrm>
            <a:off x="9448349" y="1045130"/>
            <a:ext cx="2251473" cy="276999"/>
          </a:xfrm>
          <a:prstGeom prst="rect">
            <a:avLst/>
          </a:prstGeom>
          <a:noFill/>
        </p:spPr>
        <p:txBody>
          <a:bodyPr wrap="square">
            <a:spAutoFit/>
          </a:bodyPr>
          <a:lstStyle/>
          <a:p>
            <a:pPr algn="ctr" fontAlgn="base">
              <a:spcAft>
                <a:spcPts val="600"/>
              </a:spcAft>
              <a:buClr>
                <a:schemeClr val="accent1"/>
              </a:buClr>
              <a:defRPr/>
            </a:pPr>
            <a:r>
              <a:rPr lang="en-US" sz="1200" b="1" kern="0" dirty="0">
                <a:solidFill>
                  <a:schemeClr val="tx2"/>
                </a:solidFill>
                <a:latin typeface="+mj-lt"/>
                <a:ea typeface="ＭＳ Ｐゴシック"/>
              </a:rPr>
              <a:t>Code Converter</a:t>
            </a:r>
            <a:endParaRPr lang="en-US" sz="1200" dirty="0">
              <a:solidFill>
                <a:schemeClr val="tx2"/>
              </a:solidFill>
              <a:latin typeface="+mj-lt"/>
            </a:endParaRPr>
          </a:p>
        </p:txBody>
      </p:sp>
      <p:sp>
        <p:nvSpPr>
          <p:cNvPr id="17" name="Rounded Rectangle 16">
            <a:extLst>
              <a:ext uri="{FF2B5EF4-FFF2-40B4-BE49-F238E27FC236}">
                <a16:creationId xmlns:a16="http://schemas.microsoft.com/office/drawing/2014/main" id="{C28ADFEB-F9C1-6239-AF8A-7086DA58CB41}"/>
              </a:ext>
            </a:extLst>
          </p:cNvPr>
          <p:cNvSpPr/>
          <p:nvPr/>
        </p:nvSpPr>
        <p:spPr>
          <a:xfrm>
            <a:off x="573763" y="4353960"/>
            <a:ext cx="2391716" cy="2281451"/>
          </a:xfrm>
          <a:prstGeom prst="roundRect">
            <a:avLst/>
          </a:prstGeom>
          <a:no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AI-driven suggestions and code completions for smoother, more efficient coding experiences</a:t>
            </a: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Receive context-aware recommendations tailored to your specific project, reducing errors and boosting productivity.</a:t>
            </a:r>
            <a:endParaRPr lang="en-US" sz="1050" dirty="0">
              <a:solidFill>
                <a:schemeClr val="tx1"/>
              </a:solidFill>
            </a:endParaRPr>
          </a:p>
        </p:txBody>
      </p:sp>
      <p:sp>
        <p:nvSpPr>
          <p:cNvPr id="18" name="Right Arrow 17">
            <a:extLst>
              <a:ext uri="{FF2B5EF4-FFF2-40B4-BE49-F238E27FC236}">
                <a16:creationId xmlns:a16="http://schemas.microsoft.com/office/drawing/2014/main" id="{60F0DF2E-7D10-D197-E280-115B5DB7DC0B}"/>
              </a:ext>
            </a:extLst>
          </p:cNvPr>
          <p:cNvSpPr/>
          <p:nvPr/>
        </p:nvSpPr>
        <p:spPr>
          <a:xfrm>
            <a:off x="2241355" y="4287711"/>
            <a:ext cx="783758" cy="109856"/>
          </a:xfrm>
          <a:prstGeom prst="rightArrow">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A0A7E943-7AA3-B597-3B76-1519FBB93074}"/>
              </a:ext>
            </a:extLst>
          </p:cNvPr>
          <p:cNvSpPr/>
          <p:nvPr/>
        </p:nvSpPr>
        <p:spPr>
          <a:xfrm>
            <a:off x="3515173" y="4353959"/>
            <a:ext cx="2395728" cy="2281451"/>
          </a:xfrm>
          <a:prstGeom prst="roundRect">
            <a:avLst/>
          </a:prstGeom>
          <a:no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Repository of cloud-native patterns which serves as a valuable knowledge hub, offering developers proven and optimized solutions for common challenges</a:t>
            </a: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Reusable, battle-tested design principles and best practices, fostering consistency </a:t>
            </a:r>
          </a:p>
          <a:p>
            <a:pPr marL="171450" indent="-171450" fontAlgn="base">
              <a:spcBef>
                <a:spcPct val="0"/>
              </a:spcBef>
              <a:spcAft>
                <a:spcPts val="600"/>
              </a:spcAft>
              <a:buClr>
                <a:schemeClr val="accent1"/>
              </a:buClr>
              <a:buFont typeface="Arial" panose="020B0604020202020204" pitchFamily="34" charset="0"/>
              <a:buChar char="•"/>
              <a:defRPr/>
            </a:pPr>
            <a:endParaRPr lang="en-GB" sz="1050" dirty="0">
              <a:solidFill>
                <a:schemeClr val="tx2"/>
              </a:solidFill>
              <a:latin typeface="Georgia" panose="02040502050405020303" pitchFamily="18" charset="0"/>
              <a:ea typeface="+mj-ea"/>
              <a:cs typeface="+mj-cs"/>
            </a:endParaRPr>
          </a:p>
        </p:txBody>
      </p:sp>
      <p:sp>
        <p:nvSpPr>
          <p:cNvPr id="20" name="Right Arrow 19">
            <a:extLst>
              <a:ext uri="{FF2B5EF4-FFF2-40B4-BE49-F238E27FC236}">
                <a16:creationId xmlns:a16="http://schemas.microsoft.com/office/drawing/2014/main" id="{7C526121-5152-E6D8-49BF-63B623724EB5}"/>
              </a:ext>
            </a:extLst>
          </p:cNvPr>
          <p:cNvSpPr/>
          <p:nvPr/>
        </p:nvSpPr>
        <p:spPr>
          <a:xfrm>
            <a:off x="5482491" y="4285513"/>
            <a:ext cx="533400" cy="132498"/>
          </a:xfrm>
          <a:prstGeom prst="rightArrow">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a:extLst>
              <a:ext uri="{FF2B5EF4-FFF2-40B4-BE49-F238E27FC236}">
                <a16:creationId xmlns:a16="http://schemas.microsoft.com/office/drawing/2014/main" id="{A98E5C09-1948-0D3F-B463-3540EFDB6142}"/>
              </a:ext>
            </a:extLst>
          </p:cNvPr>
          <p:cNvSpPr/>
          <p:nvPr/>
        </p:nvSpPr>
        <p:spPr>
          <a:xfrm>
            <a:off x="6386835" y="4353959"/>
            <a:ext cx="2395728" cy="2281451"/>
          </a:xfrm>
          <a:prstGeom prst="roundRect">
            <a:avLst/>
          </a:prstGeom>
          <a:noFill/>
          <a:ln w="1016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Synthetic data generator which provides realistic and privacy-compliant data sets, enabling efficient testing and development without exposing sensitive information</a:t>
            </a: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Mimics the characteristics of real data, facilitating faster iteration cycles, reducing dependencies on live data</a:t>
            </a:r>
          </a:p>
        </p:txBody>
      </p:sp>
      <p:sp>
        <p:nvSpPr>
          <p:cNvPr id="22" name="Right Arrow 21">
            <a:extLst>
              <a:ext uri="{FF2B5EF4-FFF2-40B4-BE49-F238E27FC236}">
                <a16:creationId xmlns:a16="http://schemas.microsoft.com/office/drawing/2014/main" id="{268F28DB-FD83-EA15-561C-9D0DA9B4C028}"/>
              </a:ext>
            </a:extLst>
          </p:cNvPr>
          <p:cNvSpPr/>
          <p:nvPr/>
        </p:nvSpPr>
        <p:spPr>
          <a:xfrm>
            <a:off x="8370417" y="4285513"/>
            <a:ext cx="533400" cy="132498"/>
          </a:xfrm>
          <a:prstGeom prst="rightArrow">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6D2DA5BD-C211-19D2-0D8F-68695B71D912}"/>
              </a:ext>
            </a:extLst>
          </p:cNvPr>
          <p:cNvSpPr/>
          <p:nvPr/>
        </p:nvSpPr>
        <p:spPr>
          <a:xfrm>
            <a:off x="9271761" y="4362107"/>
            <a:ext cx="2395728" cy="2281451"/>
          </a:xfrm>
          <a:prstGeom prst="round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marL="171450" indent="-171450" fontAlgn="base">
              <a:spcBef>
                <a:spcPct val="0"/>
              </a:spcBef>
              <a:spcAft>
                <a:spcPts val="600"/>
              </a:spcAft>
              <a:buClr>
                <a:schemeClr val="accent1"/>
              </a:buClr>
              <a:buFont typeface="Arial" panose="020B0604020202020204" pitchFamily="34" charset="0"/>
              <a:buChar char="•"/>
              <a:defRPr/>
            </a:pPr>
            <a:r>
              <a:rPr lang="en-US" sz="1050" dirty="0">
                <a:solidFill>
                  <a:schemeClr val="tx2"/>
                </a:solidFill>
                <a:latin typeface="Georgia" panose="02040502050405020303" pitchFamily="18" charset="0"/>
                <a:ea typeface="+mj-ea"/>
                <a:cs typeface="+mj-cs"/>
              </a:rPr>
              <a:t>AI based plugin which automates the generation of </a:t>
            </a:r>
            <a:r>
              <a:rPr lang="en-US" sz="1050" dirty="0" err="1">
                <a:solidFill>
                  <a:schemeClr val="tx2"/>
                </a:solidFill>
                <a:latin typeface="Georgia" panose="02040502050405020303" pitchFamily="18" charset="0"/>
                <a:ea typeface="+mj-ea"/>
                <a:cs typeface="+mj-cs"/>
              </a:rPr>
              <a:t>IaC</a:t>
            </a:r>
            <a:r>
              <a:rPr lang="en-US" sz="1050" dirty="0">
                <a:solidFill>
                  <a:schemeClr val="tx2"/>
                </a:solidFill>
                <a:latin typeface="Georgia" panose="02040502050405020303" pitchFamily="18" charset="0"/>
                <a:ea typeface="+mj-ea"/>
                <a:cs typeface="+mj-cs"/>
              </a:rPr>
              <a:t>, enabling rapid provisioning &amp; configuration of cloud resources </a:t>
            </a:r>
          </a:p>
          <a:p>
            <a:pPr marL="171450" indent="-171450" fontAlgn="base">
              <a:spcBef>
                <a:spcPct val="0"/>
              </a:spcBef>
              <a:spcAft>
                <a:spcPts val="600"/>
              </a:spcAft>
              <a:buClr>
                <a:schemeClr val="accent1"/>
              </a:buClr>
              <a:buFont typeface="Arial" panose="020B0604020202020204" pitchFamily="34" charset="0"/>
              <a:buChar char="•"/>
              <a:defRPr/>
            </a:pPr>
            <a:r>
              <a:rPr lang="en-GB" sz="1050" dirty="0">
                <a:solidFill>
                  <a:schemeClr val="tx2"/>
                </a:solidFill>
                <a:latin typeface="Georgia" panose="02040502050405020303" pitchFamily="18" charset="0"/>
                <a:ea typeface="+mj-ea"/>
                <a:cs typeface="+mj-cs"/>
              </a:rPr>
              <a:t>Analyses project requirements and architectural patterns, providing intelligent suggestions and code snippets</a:t>
            </a:r>
          </a:p>
        </p:txBody>
      </p:sp>
      <p:sp>
        <p:nvSpPr>
          <p:cNvPr id="24" name="Right Arrow 23">
            <a:extLst>
              <a:ext uri="{FF2B5EF4-FFF2-40B4-BE49-F238E27FC236}">
                <a16:creationId xmlns:a16="http://schemas.microsoft.com/office/drawing/2014/main" id="{780A7B0C-8538-92DC-2879-B620E1CBFCA9}"/>
              </a:ext>
            </a:extLst>
          </p:cNvPr>
          <p:cNvSpPr/>
          <p:nvPr/>
        </p:nvSpPr>
        <p:spPr>
          <a:xfrm>
            <a:off x="11213398" y="4305390"/>
            <a:ext cx="533400" cy="132498"/>
          </a:xfrm>
          <a:prstGeom prst="rightArrow">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7EFD388-A508-6A57-526B-3AE5AD5071DF}"/>
              </a:ext>
            </a:extLst>
          </p:cNvPr>
          <p:cNvSpPr txBox="1"/>
          <p:nvPr/>
        </p:nvSpPr>
        <p:spPr>
          <a:xfrm>
            <a:off x="782182" y="4020243"/>
            <a:ext cx="1974877" cy="276999"/>
          </a:xfrm>
          <a:prstGeom prst="rect">
            <a:avLst/>
          </a:prstGeom>
          <a:noFill/>
        </p:spPr>
        <p:txBody>
          <a:bodyPr wrap="square">
            <a:spAutoFit/>
          </a:bodyPr>
          <a:lstStyle/>
          <a:p>
            <a:pPr algn="ctr" fontAlgn="base">
              <a:spcAft>
                <a:spcPts val="600"/>
              </a:spcAft>
              <a:buClr>
                <a:schemeClr val="accent1"/>
              </a:buClr>
              <a:defRPr/>
            </a:pPr>
            <a:r>
              <a:rPr lang="en-US" sz="1200" b="1" kern="0" dirty="0">
                <a:solidFill>
                  <a:schemeClr val="tx2"/>
                </a:solidFill>
                <a:latin typeface="+mj-lt"/>
                <a:ea typeface="ＭＳ Ｐゴシック"/>
              </a:rPr>
              <a:t>IDE Plugin</a:t>
            </a:r>
            <a:endParaRPr lang="en-US" sz="1200" dirty="0">
              <a:solidFill>
                <a:schemeClr val="tx2"/>
              </a:solidFill>
              <a:latin typeface="+mj-lt"/>
            </a:endParaRPr>
          </a:p>
        </p:txBody>
      </p:sp>
      <p:sp>
        <p:nvSpPr>
          <p:cNvPr id="26" name="TextBox 25">
            <a:extLst>
              <a:ext uri="{FF2B5EF4-FFF2-40B4-BE49-F238E27FC236}">
                <a16:creationId xmlns:a16="http://schemas.microsoft.com/office/drawing/2014/main" id="{E46A745D-EF4E-D3F3-7CBE-0694405DF74A}"/>
              </a:ext>
            </a:extLst>
          </p:cNvPr>
          <p:cNvSpPr txBox="1"/>
          <p:nvPr/>
        </p:nvSpPr>
        <p:spPr>
          <a:xfrm>
            <a:off x="3753202" y="4020243"/>
            <a:ext cx="1974877" cy="276999"/>
          </a:xfrm>
          <a:prstGeom prst="rect">
            <a:avLst/>
          </a:prstGeom>
          <a:noFill/>
        </p:spPr>
        <p:txBody>
          <a:bodyPr wrap="square">
            <a:spAutoFit/>
          </a:bodyPr>
          <a:lstStyle/>
          <a:p>
            <a:pPr algn="ctr" fontAlgn="base">
              <a:spcAft>
                <a:spcPts val="600"/>
              </a:spcAft>
              <a:buClr>
                <a:schemeClr val="accent1"/>
              </a:buClr>
              <a:defRPr/>
            </a:pPr>
            <a:r>
              <a:rPr lang="en-US" sz="1200" b="1" kern="0" dirty="0">
                <a:solidFill>
                  <a:schemeClr val="tx2"/>
                </a:solidFill>
                <a:latin typeface="+mj-lt"/>
                <a:ea typeface="ＭＳ Ｐゴシック"/>
              </a:rPr>
              <a:t>Cloud Native Patterns</a:t>
            </a:r>
            <a:endParaRPr lang="en-US" sz="1200" dirty="0">
              <a:solidFill>
                <a:schemeClr val="tx2"/>
              </a:solidFill>
              <a:latin typeface="+mj-lt"/>
            </a:endParaRPr>
          </a:p>
        </p:txBody>
      </p:sp>
      <p:sp>
        <p:nvSpPr>
          <p:cNvPr id="27" name="TextBox 26">
            <a:extLst>
              <a:ext uri="{FF2B5EF4-FFF2-40B4-BE49-F238E27FC236}">
                <a16:creationId xmlns:a16="http://schemas.microsoft.com/office/drawing/2014/main" id="{5D00336B-DA4D-8A6F-D4B1-0A774496FCF7}"/>
              </a:ext>
            </a:extLst>
          </p:cNvPr>
          <p:cNvSpPr txBox="1"/>
          <p:nvPr/>
        </p:nvSpPr>
        <p:spPr>
          <a:xfrm>
            <a:off x="6531090" y="4020243"/>
            <a:ext cx="2251473" cy="276999"/>
          </a:xfrm>
          <a:prstGeom prst="rect">
            <a:avLst/>
          </a:prstGeom>
          <a:noFill/>
        </p:spPr>
        <p:txBody>
          <a:bodyPr wrap="square">
            <a:spAutoFit/>
          </a:bodyPr>
          <a:lstStyle/>
          <a:p>
            <a:pPr algn="ctr" fontAlgn="base">
              <a:spcAft>
                <a:spcPts val="600"/>
              </a:spcAft>
              <a:buClr>
                <a:schemeClr val="accent1"/>
              </a:buClr>
              <a:defRPr/>
            </a:pPr>
            <a:r>
              <a:rPr lang="en-US" sz="1200" b="1" kern="0" dirty="0">
                <a:solidFill>
                  <a:schemeClr val="tx2"/>
                </a:solidFill>
                <a:latin typeface="+mj-lt"/>
                <a:ea typeface="ＭＳ Ｐゴシック"/>
              </a:rPr>
              <a:t>Synthetic Data Generator </a:t>
            </a:r>
            <a:endParaRPr lang="en-US" sz="1200" dirty="0">
              <a:solidFill>
                <a:schemeClr val="tx2"/>
              </a:solidFill>
              <a:latin typeface="+mj-lt"/>
            </a:endParaRPr>
          </a:p>
        </p:txBody>
      </p:sp>
      <p:sp>
        <p:nvSpPr>
          <p:cNvPr id="28" name="TextBox 27">
            <a:extLst>
              <a:ext uri="{FF2B5EF4-FFF2-40B4-BE49-F238E27FC236}">
                <a16:creationId xmlns:a16="http://schemas.microsoft.com/office/drawing/2014/main" id="{F3CD4059-39A0-A5F9-E8F9-6E2ABD67D010}"/>
              </a:ext>
            </a:extLst>
          </p:cNvPr>
          <p:cNvSpPr txBox="1"/>
          <p:nvPr/>
        </p:nvSpPr>
        <p:spPr>
          <a:xfrm>
            <a:off x="9448349" y="4020243"/>
            <a:ext cx="2251473" cy="276999"/>
          </a:xfrm>
          <a:prstGeom prst="rect">
            <a:avLst/>
          </a:prstGeom>
          <a:noFill/>
        </p:spPr>
        <p:txBody>
          <a:bodyPr wrap="square">
            <a:spAutoFit/>
          </a:bodyPr>
          <a:lstStyle/>
          <a:p>
            <a:pPr algn="ctr" fontAlgn="base">
              <a:spcAft>
                <a:spcPts val="600"/>
              </a:spcAft>
              <a:buClr>
                <a:schemeClr val="accent1"/>
              </a:buClr>
              <a:defRPr/>
            </a:pPr>
            <a:r>
              <a:rPr lang="en-US" sz="1200" b="1" kern="0" dirty="0" err="1">
                <a:solidFill>
                  <a:schemeClr val="tx2"/>
                </a:solidFill>
                <a:latin typeface="+mj-lt"/>
                <a:ea typeface="ＭＳ Ｐゴシック"/>
              </a:rPr>
              <a:t>IaC</a:t>
            </a:r>
            <a:r>
              <a:rPr lang="en-US" sz="1200" b="1" kern="0" dirty="0">
                <a:solidFill>
                  <a:schemeClr val="tx2"/>
                </a:solidFill>
                <a:latin typeface="+mj-lt"/>
                <a:ea typeface="ＭＳ Ｐゴシック"/>
              </a:rPr>
              <a:t> Generator</a:t>
            </a:r>
            <a:endParaRPr lang="en-US" sz="1200" dirty="0">
              <a:solidFill>
                <a:schemeClr val="tx2"/>
              </a:solidFill>
              <a:latin typeface="+mj-lt"/>
            </a:endParaRPr>
          </a:p>
        </p:txBody>
      </p:sp>
    </p:spTree>
    <p:extLst>
      <p:ext uri="{BB962C8B-B14F-4D97-AF65-F5344CB8AC3E}">
        <p14:creationId xmlns:p14="http://schemas.microsoft.com/office/powerpoint/2010/main" val="1496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CB79-87D5-7E42-DE80-BEF4B281906B}"/>
              </a:ext>
            </a:extLst>
          </p:cNvPr>
          <p:cNvSpPr>
            <a:spLocks noGrp="1"/>
          </p:cNvSpPr>
          <p:nvPr>
            <p:ph type="title"/>
          </p:nvPr>
        </p:nvSpPr>
        <p:spPr/>
        <p:txBody>
          <a:bodyPr anchor="t"/>
          <a:lstStyle/>
          <a:p>
            <a:r>
              <a:rPr lang="en-US" dirty="0"/>
              <a:t>Deployment Model</a:t>
            </a:r>
          </a:p>
        </p:txBody>
      </p:sp>
      <p:sp>
        <p:nvSpPr>
          <p:cNvPr id="7" name="TextBox 19">
            <a:extLst>
              <a:ext uri="{FF2B5EF4-FFF2-40B4-BE49-F238E27FC236}">
                <a16:creationId xmlns:a16="http://schemas.microsoft.com/office/drawing/2014/main" id="{B85D04BC-AF2D-0B49-710F-BB1BAC1143C7}"/>
              </a:ext>
            </a:extLst>
          </p:cNvPr>
          <p:cNvSpPr txBox="1">
            <a:spLocks/>
          </p:cNvSpPr>
          <p:nvPr/>
        </p:nvSpPr>
        <p:spPr>
          <a:xfrm>
            <a:off x="678623" y="1440788"/>
            <a:ext cx="11068173" cy="5103657"/>
          </a:xfrm>
          <a:prstGeom prst="rect">
            <a:avLst/>
          </a:prstGeom>
          <a:solidFill>
            <a:srgbClr val="F2F2F2"/>
          </a:solidFill>
          <a:ln>
            <a:solidFill>
              <a:schemeClr val="accent1"/>
            </a:solidFill>
            <a:prstDash val="sysDot"/>
          </a:ln>
        </p:spPr>
        <p:txBody>
          <a:bodyPr wrap="square" lIns="0" tIns="0" rIns="0" bIns="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9pPr>
          </a:lstStyle>
          <a:p>
            <a:endParaRPr lang="en-US" sz="1400">
              <a:solidFill>
                <a:srgbClr val="10548C"/>
              </a:solidFill>
              <a:latin typeface="Arial" panose="020B0604020202020204" pitchFamily="34" charset="0"/>
              <a:ea typeface="+mn-ea"/>
              <a:cs typeface="Arial" panose="020B0604020202020204" pitchFamily="34" charset="0"/>
            </a:endParaRPr>
          </a:p>
        </p:txBody>
      </p:sp>
      <p:grpSp>
        <p:nvGrpSpPr>
          <p:cNvPr id="8" name="Group 7">
            <a:extLst>
              <a:ext uri="{FF2B5EF4-FFF2-40B4-BE49-F238E27FC236}">
                <a16:creationId xmlns:a16="http://schemas.microsoft.com/office/drawing/2014/main" id="{EB9B49EE-72DE-07B4-5D24-BC1A03106875}"/>
              </a:ext>
            </a:extLst>
          </p:cNvPr>
          <p:cNvGrpSpPr/>
          <p:nvPr/>
        </p:nvGrpSpPr>
        <p:grpSpPr>
          <a:xfrm>
            <a:off x="668837" y="1569780"/>
            <a:ext cx="11077961" cy="4932860"/>
            <a:chOff x="442913" y="3529013"/>
            <a:chExt cx="11306175" cy="2891023"/>
          </a:xfrm>
        </p:grpSpPr>
        <p:sp>
          <p:nvSpPr>
            <p:cNvPr id="9" name="TextBox 8">
              <a:extLst>
                <a:ext uri="{FF2B5EF4-FFF2-40B4-BE49-F238E27FC236}">
                  <a16:creationId xmlns:a16="http://schemas.microsoft.com/office/drawing/2014/main" id="{6E823D0D-9ECF-2BDE-5F9D-665D684A127D}"/>
                </a:ext>
              </a:extLst>
            </p:cNvPr>
            <p:cNvSpPr txBox="1"/>
            <p:nvPr/>
          </p:nvSpPr>
          <p:spPr>
            <a:xfrm>
              <a:off x="442913" y="3551650"/>
              <a:ext cx="1259698" cy="307889"/>
            </a:xfrm>
            <a:prstGeom prst="rect">
              <a:avLst/>
            </a:prstGeom>
            <a:solidFill>
              <a:schemeClr val="accent1"/>
            </a:solidFill>
          </p:spPr>
          <p:txBody>
            <a:bodyPr vert="horz" wrap="none" lIns="365760" tIns="0" rIns="0" bIns="0" rtlCol="0" anchor="ctr">
              <a:noAutofit/>
            </a:bodyPr>
            <a:lstStyle/>
            <a:p>
              <a:pPr rtl="0" eaLnBrk="1" fontAlgn="auto" hangingPunct="1">
                <a:lnSpc>
                  <a:spcPct val="100000"/>
                </a:lnSpc>
                <a:spcBef>
                  <a:spcPts val="0"/>
                </a:spcBef>
                <a:spcAft>
                  <a:spcPts val="0"/>
                </a:spcAft>
              </a:pPr>
              <a:r>
                <a:rPr lang="en-US" sz="1000" b="0" i="0" u="none">
                  <a:solidFill>
                    <a:srgbClr val="FFFFFF"/>
                  </a:solidFill>
                  <a:latin typeface="Arial" panose="020B0604020202020204" pitchFamily="34" charset="0"/>
                  <a:cs typeface="Arial" panose="020B0604020202020204" pitchFamily="34" charset="0"/>
                </a:rPr>
                <a:t>Data</a:t>
              </a:r>
            </a:p>
          </p:txBody>
        </p:sp>
        <p:sp>
          <p:nvSpPr>
            <p:cNvPr id="10" name="TextBox 9">
              <a:extLst>
                <a:ext uri="{FF2B5EF4-FFF2-40B4-BE49-F238E27FC236}">
                  <a16:creationId xmlns:a16="http://schemas.microsoft.com/office/drawing/2014/main" id="{4F44C9C1-F24E-B709-734F-DCBFDA96C643}"/>
                </a:ext>
              </a:extLst>
            </p:cNvPr>
            <p:cNvSpPr txBox="1"/>
            <p:nvPr/>
          </p:nvSpPr>
          <p:spPr>
            <a:xfrm>
              <a:off x="442913" y="4034439"/>
              <a:ext cx="1259698" cy="667684"/>
            </a:xfrm>
            <a:prstGeom prst="rect">
              <a:avLst/>
            </a:prstGeom>
            <a:solidFill>
              <a:schemeClr val="accent1"/>
            </a:solidFill>
          </p:spPr>
          <p:txBody>
            <a:bodyPr vert="horz" wrap="none" lIns="365760" tIns="0" rIns="0" bIns="0" rtlCol="0" anchor="ctr">
              <a:noAutofit/>
            </a:bodyPr>
            <a:lstStyle/>
            <a:p>
              <a:pPr rtl="0" eaLnBrk="1" fontAlgn="auto" hangingPunct="1">
                <a:lnSpc>
                  <a:spcPct val="100000"/>
                </a:lnSpc>
                <a:spcBef>
                  <a:spcPts val="0"/>
                </a:spcBef>
                <a:spcAft>
                  <a:spcPts val="0"/>
                </a:spcAft>
              </a:pPr>
              <a:r>
                <a:rPr lang="en-US" sz="1000" b="0" i="0" u="none">
                  <a:solidFill>
                    <a:srgbClr val="FFFFFF"/>
                  </a:solidFill>
                  <a:latin typeface="Arial" panose="020B0604020202020204" pitchFamily="34" charset="0"/>
                  <a:cs typeface="Arial" panose="020B0604020202020204" pitchFamily="34" charset="0"/>
                </a:rPr>
                <a:t>Playground &amp;</a:t>
              </a:r>
              <a:br>
                <a:rPr lang="en-US" sz="1000" b="0" i="0" u="none">
                  <a:solidFill>
                    <a:srgbClr val="FFFFFF"/>
                  </a:solidFill>
                  <a:latin typeface="Arial" panose="020B0604020202020204" pitchFamily="34" charset="0"/>
                  <a:cs typeface="Arial" panose="020B0604020202020204" pitchFamily="34" charset="0"/>
                </a:rPr>
              </a:br>
              <a:r>
                <a:rPr lang="en-US" sz="1000" b="0" i="0" u="none">
                  <a:solidFill>
                    <a:srgbClr val="FFFFFF"/>
                  </a:solidFill>
                  <a:latin typeface="Arial" panose="020B0604020202020204" pitchFamily="34" charset="0"/>
                  <a:cs typeface="Arial" panose="020B0604020202020204" pitchFamily="34" charset="0"/>
                </a:rPr>
                <a:t>Demo</a:t>
              </a:r>
              <a:br>
                <a:rPr lang="en-US" sz="1000" b="0" i="0" u="none">
                  <a:solidFill>
                    <a:srgbClr val="FFFFFF"/>
                  </a:solidFill>
                  <a:latin typeface="Arial" panose="020B0604020202020204" pitchFamily="34" charset="0"/>
                  <a:cs typeface="Arial" panose="020B0604020202020204" pitchFamily="34" charset="0"/>
                </a:rPr>
              </a:br>
              <a:r>
                <a:rPr lang="en-US" sz="1000" b="0" i="0" u="none">
                  <a:solidFill>
                    <a:srgbClr val="FFFFFF"/>
                  </a:solidFill>
                  <a:latin typeface="Arial" panose="020B0604020202020204" pitchFamily="34" charset="0"/>
                  <a:cs typeface="Arial" panose="020B0604020202020204" pitchFamily="34" charset="0"/>
                </a:rPr>
                <a:t>Application</a:t>
              </a:r>
            </a:p>
          </p:txBody>
        </p:sp>
        <p:sp>
          <p:nvSpPr>
            <p:cNvPr id="11" name="TextBox 10">
              <a:extLst>
                <a:ext uri="{FF2B5EF4-FFF2-40B4-BE49-F238E27FC236}">
                  <a16:creationId xmlns:a16="http://schemas.microsoft.com/office/drawing/2014/main" id="{D997E346-8F6C-4BE3-C293-2E6C60444865}"/>
                </a:ext>
              </a:extLst>
            </p:cNvPr>
            <p:cNvSpPr txBox="1"/>
            <p:nvPr/>
          </p:nvSpPr>
          <p:spPr>
            <a:xfrm>
              <a:off x="442913" y="5288457"/>
              <a:ext cx="1259698" cy="601886"/>
            </a:xfrm>
            <a:prstGeom prst="rect">
              <a:avLst/>
            </a:prstGeom>
            <a:solidFill>
              <a:schemeClr val="accent1"/>
            </a:solidFill>
          </p:spPr>
          <p:txBody>
            <a:bodyPr vert="horz" wrap="none" lIns="365760" tIns="0" rIns="0" bIns="0" rtlCol="0" anchor="ctr">
              <a:noAutofit/>
            </a:bodyPr>
            <a:lstStyle/>
            <a:p>
              <a:pPr rtl="0" eaLnBrk="1" fontAlgn="auto" hangingPunct="1">
                <a:lnSpc>
                  <a:spcPct val="100000"/>
                </a:lnSpc>
                <a:spcBef>
                  <a:spcPts val="0"/>
                </a:spcBef>
                <a:spcAft>
                  <a:spcPts val="0"/>
                </a:spcAft>
              </a:pPr>
              <a:r>
                <a:rPr lang="en-US" sz="1000" b="0" i="0" u="none">
                  <a:solidFill>
                    <a:srgbClr val="FFFFFF"/>
                  </a:solidFill>
                  <a:latin typeface="Arial" panose="020B0604020202020204" pitchFamily="34" charset="0"/>
                  <a:cs typeface="Arial" panose="020B0604020202020204" pitchFamily="34" charset="0"/>
                </a:rPr>
                <a:t>Enterprise</a:t>
              </a:r>
              <a:br>
                <a:rPr lang="en-US" sz="1000" b="0" i="0" u="none">
                  <a:solidFill>
                    <a:srgbClr val="FFFFFF"/>
                  </a:solidFill>
                  <a:latin typeface="Arial" panose="020B0604020202020204" pitchFamily="34" charset="0"/>
                  <a:cs typeface="Arial" panose="020B0604020202020204" pitchFamily="34" charset="0"/>
                </a:rPr>
              </a:br>
              <a:r>
                <a:rPr lang="en-US" sz="1000" b="0" i="0" u="none">
                  <a:solidFill>
                    <a:srgbClr val="FFFFFF"/>
                  </a:solidFill>
                  <a:latin typeface="Arial" panose="020B0604020202020204" pitchFamily="34" charset="0"/>
                  <a:cs typeface="Arial" panose="020B0604020202020204" pitchFamily="34" charset="0"/>
                </a:rPr>
                <a:t>Applications</a:t>
              </a:r>
            </a:p>
          </p:txBody>
        </p:sp>
        <p:sp>
          <p:nvSpPr>
            <p:cNvPr id="12" name="TextBox 11">
              <a:extLst>
                <a:ext uri="{FF2B5EF4-FFF2-40B4-BE49-F238E27FC236}">
                  <a16:creationId xmlns:a16="http://schemas.microsoft.com/office/drawing/2014/main" id="{A2DBF71E-747A-9F51-313B-607B29A5BA79}"/>
                </a:ext>
              </a:extLst>
            </p:cNvPr>
            <p:cNvSpPr txBox="1"/>
            <p:nvPr/>
          </p:nvSpPr>
          <p:spPr>
            <a:xfrm flipH="1">
              <a:off x="1809202" y="4394234"/>
              <a:ext cx="1410248" cy="307889"/>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p>
              <a:pPr algn="ctr" rtl="0" eaLnBrk="1" fontAlgn="auto" hangingPunct="1">
                <a:lnSpc>
                  <a:spcPct val="100000"/>
                </a:lnSpc>
                <a:spcBef>
                  <a:spcPts val="0"/>
                </a:spcBef>
                <a:spcAft>
                  <a:spcPts val="0"/>
                </a:spcAft>
              </a:pPr>
              <a:r>
                <a:rPr lang="en-US" sz="1000" b="0" i="0" u="none">
                  <a:solidFill>
                    <a:schemeClr val="tx2"/>
                  </a:solidFill>
                  <a:latin typeface="Arial" panose="020B0604020202020204" pitchFamily="34" charset="0"/>
                  <a:cs typeface="Arial" panose="020B0604020202020204" pitchFamily="34" charset="0"/>
                </a:rPr>
                <a:t>Demo applications</a:t>
              </a:r>
            </a:p>
          </p:txBody>
        </p:sp>
        <p:sp>
          <p:nvSpPr>
            <p:cNvPr id="13" name="TextBox 12">
              <a:extLst>
                <a:ext uri="{FF2B5EF4-FFF2-40B4-BE49-F238E27FC236}">
                  <a16:creationId xmlns:a16="http://schemas.microsoft.com/office/drawing/2014/main" id="{EFE0A629-15F7-815E-6073-90E0728604F9}"/>
                </a:ext>
              </a:extLst>
            </p:cNvPr>
            <p:cNvSpPr txBox="1"/>
            <p:nvPr/>
          </p:nvSpPr>
          <p:spPr>
            <a:xfrm flipH="1">
              <a:off x="1809202" y="4034439"/>
              <a:ext cx="1410248" cy="307889"/>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p>
              <a:pPr algn="ctr" rtl="0" eaLnBrk="1" fontAlgn="auto" hangingPunct="1">
                <a:lnSpc>
                  <a:spcPct val="100000"/>
                </a:lnSpc>
                <a:spcBef>
                  <a:spcPts val="0"/>
                </a:spcBef>
                <a:spcAft>
                  <a:spcPts val="0"/>
                </a:spcAft>
              </a:pPr>
              <a:r>
                <a:rPr lang="en-US" sz="1000" b="0" i="0" u="none">
                  <a:solidFill>
                    <a:schemeClr val="tx2"/>
                  </a:solidFill>
                  <a:latin typeface="Arial" panose="020B0604020202020204" pitchFamily="34" charset="0"/>
                  <a:cs typeface="Arial" panose="020B0604020202020204" pitchFamily="34" charset="0"/>
                </a:rPr>
                <a:t>AI playgrounds</a:t>
              </a:r>
            </a:p>
          </p:txBody>
        </p:sp>
        <p:sp>
          <p:nvSpPr>
            <p:cNvPr id="14" name="TextBox 13">
              <a:extLst>
                <a:ext uri="{FF2B5EF4-FFF2-40B4-BE49-F238E27FC236}">
                  <a16:creationId xmlns:a16="http://schemas.microsoft.com/office/drawing/2014/main" id="{76E4F710-E3C2-CD27-465D-7B59DBDD9B25}"/>
                </a:ext>
              </a:extLst>
            </p:cNvPr>
            <p:cNvSpPr txBox="1"/>
            <p:nvPr/>
          </p:nvSpPr>
          <p:spPr>
            <a:xfrm flipH="1">
              <a:off x="1809202" y="3551650"/>
              <a:ext cx="1410248" cy="307889"/>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p>
              <a:pPr algn="ctr" rtl="0" eaLnBrk="1" fontAlgn="auto" hangingPunct="1">
                <a:lnSpc>
                  <a:spcPct val="90000"/>
                </a:lnSpc>
                <a:spcBef>
                  <a:spcPts val="0"/>
                </a:spcBef>
                <a:spcAft>
                  <a:spcPts val="0"/>
                </a:spcAft>
              </a:pPr>
              <a:r>
                <a:rPr lang="en-US" sz="1000" b="0" i="0" u="none">
                  <a:solidFill>
                    <a:schemeClr val="tx2"/>
                  </a:solidFill>
                  <a:latin typeface="Arial" panose="020B0604020202020204" pitchFamily="34" charset="0"/>
                  <a:cs typeface="Arial" panose="020B0604020202020204" pitchFamily="34" charset="0"/>
                </a:rPr>
                <a:t>Data/Document</a:t>
              </a:r>
              <a:br>
                <a:rPr lang="en-US" sz="1000" b="0" i="0" u="none">
                  <a:solidFill>
                    <a:schemeClr val="tx2"/>
                  </a:solidFill>
                  <a:latin typeface="Arial" panose="020B0604020202020204" pitchFamily="34" charset="0"/>
                  <a:cs typeface="Arial" panose="020B0604020202020204" pitchFamily="34" charset="0"/>
                </a:rPr>
              </a:br>
              <a:r>
                <a:rPr lang="en-US" sz="1000" b="0" i="0" u="none">
                  <a:solidFill>
                    <a:schemeClr val="tx2"/>
                  </a:solidFill>
                  <a:latin typeface="Arial" panose="020B0604020202020204" pitchFamily="34" charset="0"/>
                  <a:cs typeface="Arial" panose="020B0604020202020204" pitchFamily="34" charset="0"/>
                </a:rPr>
                <a:t>source</a:t>
              </a:r>
            </a:p>
          </p:txBody>
        </p:sp>
        <p:sp>
          <p:nvSpPr>
            <p:cNvPr id="15" name="TextBox 14">
              <a:extLst>
                <a:ext uri="{FF2B5EF4-FFF2-40B4-BE49-F238E27FC236}">
                  <a16:creationId xmlns:a16="http://schemas.microsoft.com/office/drawing/2014/main" id="{6DEE2B61-5375-29B9-5E12-B843518F8881}"/>
                </a:ext>
              </a:extLst>
            </p:cNvPr>
            <p:cNvSpPr txBox="1"/>
            <p:nvPr/>
          </p:nvSpPr>
          <p:spPr>
            <a:xfrm flipH="1">
              <a:off x="3976687" y="3545300"/>
              <a:ext cx="1410248" cy="307889"/>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Data pipeline</a:t>
              </a:r>
            </a:p>
          </p:txBody>
        </p:sp>
        <p:sp>
          <p:nvSpPr>
            <p:cNvPr id="16" name="TextBox 15">
              <a:extLst>
                <a:ext uri="{FF2B5EF4-FFF2-40B4-BE49-F238E27FC236}">
                  <a16:creationId xmlns:a16="http://schemas.microsoft.com/office/drawing/2014/main" id="{46DC754C-1BD5-FAE5-E423-1419ADEB49C6}"/>
                </a:ext>
              </a:extLst>
            </p:cNvPr>
            <p:cNvSpPr txBox="1"/>
            <p:nvPr/>
          </p:nvSpPr>
          <p:spPr>
            <a:xfrm flipH="1">
              <a:off x="5998537" y="3540044"/>
              <a:ext cx="1410248" cy="310574"/>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dirty="0"/>
                <a:t>GenAI Models</a:t>
              </a:r>
            </a:p>
          </p:txBody>
        </p:sp>
        <p:sp>
          <p:nvSpPr>
            <p:cNvPr id="17" name="TextBox 16">
              <a:extLst>
                <a:ext uri="{FF2B5EF4-FFF2-40B4-BE49-F238E27FC236}">
                  <a16:creationId xmlns:a16="http://schemas.microsoft.com/office/drawing/2014/main" id="{878BCE52-588E-C441-7047-24604BA1722E}"/>
                </a:ext>
              </a:extLst>
            </p:cNvPr>
            <p:cNvSpPr txBox="1"/>
            <p:nvPr/>
          </p:nvSpPr>
          <p:spPr>
            <a:xfrm flipH="1">
              <a:off x="8311596" y="3529013"/>
              <a:ext cx="1410248" cy="315423"/>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Vector database</a:t>
              </a:r>
            </a:p>
          </p:txBody>
        </p:sp>
        <p:sp>
          <p:nvSpPr>
            <p:cNvPr id="18" name="TextBox 17">
              <a:extLst>
                <a:ext uri="{FF2B5EF4-FFF2-40B4-BE49-F238E27FC236}">
                  <a16:creationId xmlns:a16="http://schemas.microsoft.com/office/drawing/2014/main" id="{E0D941BC-BE2D-B9F6-7B8D-7DA4DBE9A62E}"/>
                </a:ext>
              </a:extLst>
            </p:cNvPr>
            <p:cNvSpPr txBox="1"/>
            <p:nvPr/>
          </p:nvSpPr>
          <p:spPr>
            <a:xfrm flipH="1">
              <a:off x="7922967" y="4034439"/>
              <a:ext cx="1410248" cy="307889"/>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APIs</a:t>
              </a:r>
            </a:p>
          </p:txBody>
        </p:sp>
        <p:sp>
          <p:nvSpPr>
            <p:cNvPr id="19" name="TextBox 18">
              <a:extLst>
                <a:ext uri="{FF2B5EF4-FFF2-40B4-BE49-F238E27FC236}">
                  <a16:creationId xmlns:a16="http://schemas.microsoft.com/office/drawing/2014/main" id="{F430209F-F045-1E4E-EA11-AAF588B33B23}"/>
                </a:ext>
              </a:extLst>
            </p:cNvPr>
            <p:cNvSpPr txBox="1"/>
            <p:nvPr/>
          </p:nvSpPr>
          <p:spPr>
            <a:xfrm flipH="1">
              <a:off x="7922967" y="4394234"/>
              <a:ext cx="1410248" cy="307889"/>
            </a:xfrm>
            <a:prstGeom prst="rect">
              <a:avLst/>
            </a:prstGeom>
            <a:solidFill>
              <a:srgbClr val="F2F3F2"/>
            </a:solidFill>
            <a:ln w="9525" cap="flat" cmpd="sng" algn="ctr">
              <a:solidFill>
                <a:schemeClr val="accent1"/>
              </a:solidFill>
              <a:prstDash val="solid"/>
              <a:round/>
              <a:headEnd type="none" w="med" len="med"/>
              <a:tailEnd type="none" w="med" len="med"/>
            </a:ln>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Plugins</a:t>
              </a:r>
            </a:p>
          </p:txBody>
        </p:sp>
        <p:sp>
          <p:nvSpPr>
            <p:cNvPr id="20" name="TextBox 19">
              <a:extLst>
                <a:ext uri="{FF2B5EF4-FFF2-40B4-BE49-F238E27FC236}">
                  <a16:creationId xmlns:a16="http://schemas.microsoft.com/office/drawing/2014/main" id="{0B8C3722-4212-B7FB-A66A-600A1A3E8774}"/>
                </a:ext>
              </a:extLst>
            </p:cNvPr>
            <p:cNvSpPr txBox="1"/>
            <p:nvPr/>
          </p:nvSpPr>
          <p:spPr>
            <a:xfrm flipH="1">
              <a:off x="7922967" y="4754197"/>
              <a:ext cx="1410248" cy="290047"/>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Applications</a:t>
              </a:r>
            </a:p>
          </p:txBody>
        </p:sp>
        <p:sp>
          <p:nvSpPr>
            <p:cNvPr id="21" name="TextBox 20">
              <a:extLst>
                <a:ext uri="{FF2B5EF4-FFF2-40B4-BE49-F238E27FC236}">
                  <a16:creationId xmlns:a16="http://schemas.microsoft.com/office/drawing/2014/main" id="{A71E543B-828A-2C34-7B95-0D78A8533CD4}"/>
                </a:ext>
              </a:extLst>
            </p:cNvPr>
            <p:cNvSpPr txBox="1"/>
            <p:nvPr/>
          </p:nvSpPr>
          <p:spPr>
            <a:xfrm flipH="1">
              <a:off x="7217843" y="5367742"/>
              <a:ext cx="1410248" cy="290047"/>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LLM Cache</a:t>
              </a:r>
            </a:p>
          </p:txBody>
        </p:sp>
        <p:sp>
          <p:nvSpPr>
            <p:cNvPr id="22" name="TextBox 21">
              <a:extLst>
                <a:ext uri="{FF2B5EF4-FFF2-40B4-BE49-F238E27FC236}">
                  <a16:creationId xmlns:a16="http://schemas.microsoft.com/office/drawing/2014/main" id="{C108E966-8E01-6F23-8082-26F80BD25D7A}"/>
                </a:ext>
              </a:extLst>
            </p:cNvPr>
            <p:cNvSpPr txBox="1"/>
            <p:nvPr/>
          </p:nvSpPr>
          <p:spPr>
            <a:xfrm flipH="1">
              <a:off x="7217843" y="5741661"/>
              <a:ext cx="1410248" cy="290047"/>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Logging</a:t>
              </a:r>
            </a:p>
          </p:txBody>
        </p:sp>
        <p:sp>
          <p:nvSpPr>
            <p:cNvPr id="23" name="TextBox 22">
              <a:extLst>
                <a:ext uri="{FF2B5EF4-FFF2-40B4-BE49-F238E27FC236}">
                  <a16:creationId xmlns:a16="http://schemas.microsoft.com/office/drawing/2014/main" id="{16C8CFD0-7BBE-B346-C9CE-526A39850B91}"/>
                </a:ext>
              </a:extLst>
            </p:cNvPr>
            <p:cNvSpPr txBox="1"/>
            <p:nvPr/>
          </p:nvSpPr>
          <p:spPr>
            <a:xfrm flipH="1">
              <a:off x="9359413" y="5444560"/>
              <a:ext cx="1129976" cy="324760"/>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Custom</a:t>
              </a:r>
            </a:p>
            <a:p>
              <a:r>
                <a:rPr lang="en-US"/>
                <a:t>Proprietary models</a:t>
              </a:r>
            </a:p>
          </p:txBody>
        </p:sp>
        <p:sp>
          <p:nvSpPr>
            <p:cNvPr id="24" name="TextBox 23">
              <a:extLst>
                <a:ext uri="{FF2B5EF4-FFF2-40B4-BE49-F238E27FC236}">
                  <a16:creationId xmlns:a16="http://schemas.microsoft.com/office/drawing/2014/main" id="{CD2DD349-9A28-0F8D-5EC0-99AA2D1DC358}"/>
                </a:ext>
              </a:extLst>
            </p:cNvPr>
            <p:cNvSpPr txBox="1"/>
            <p:nvPr/>
          </p:nvSpPr>
          <p:spPr>
            <a:xfrm flipH="1">
              <a:off x="9359413" y="5887753"/>
              <a:ext cx="1129976" cy="324760"/>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Cloud provider</a:t>
              </a:r>
              <a:br>
                <a:rPr lang="en-US"/>
              </a:br>
              <a:r>
                <a:rPr lang="en-US"/>
                <a:t>models</a:t>
              </a:r>
            </a:p>
          </p:txBody>
        </p:sp>
        <p:sp>
          <p:nvSpPr>
            <p:cNvPr id="25" name="TextBox 24">
              <a:extLst>
                <a:ext uri="{FF2B5EF4-FFF2-40B4-BE49-F238E27FC236}">
                  <a16:creationId xmlns:a16="http://schemas.microsoft.com/office/drawing/2014/main" id="{A9025B35-4438-9AB3-B0E2-F02FE5571543}"/>
                </a:ext>
              </a:extLst>
            </p:cNvPr>
            <p:cNvSpPr txBox="1"/>
            <p:nvPr/>
          </p:nvSpPr>
          <p:spPr>
            <a:xfrm flipH="1">
              <a:off x="10578702" y="5444560"/>
              <a:ext cx="1129976" cy="324760"/>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Open AI</a:t>
              </a:r>
              <a:br>
                <a:rPr lang="en-US"/>
              </a:br>
              <a:r>
                <a:rPr lang="en-US"/>
                <a:t>Models</a:t>
              </a:r>
            </a:p>
          </p:txBody>
        </p:sp>
        <p:sp>
          <p:nvSpPr>
            <p:cNvPr id="26" name="TextBox 25">
              <a:extLst>
                <a:ext uri="{FF2B5EF4-FFF2-40B4-BE49-F238E27FC236}">
                  <a16:creationId xmlns:a16="http://schemas.microsoft.com/office/drawing/2014/main" id="{83EB74E5-DDF2-B212-F4BA-2C9B42BE8ABB}"/>
                </a:ext>
              </a:extLst>
            </p:cNvPr>
            <p:cNvSpPr txBox="1"/>
            <p:nvPr/>
          </p:nvSpPr>
          <p:spPr>
            <a:xfrm flipH="1">
              <a:off x="10578702" y="5887752"/>
              <a:ext cx="1129976" cy="324760"/>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dirty="0"/>
                <a:t>Other Third party GenAI Tools</a:t>
              </a:r>
            </a:p>
          </p:txBody>
        </p:sp>
        <p:cxnSp>
          <p:nvCxnSpPr>
            <p:cNvPr id="27" name="Straight Arrow Connector 26">
              <a:extLst>
                <a:ext uri="{FF2B5EF4-FFF2-40B4-BE49-F238E27FC236}">
                  <a16:creationId xmlns:a16="http://schemas.microsoft.com/office/drawing/2014/main" id="{DA03EC2B-E1A5-9F9A-A8B4-9EE426998F72}"/>
                </a:ext>
              </a:extLst>
            </p:cNvPr>
            <p:cNvCxnSpPr>
              <a:stCxn id="14" idx="1"/>
              <a:endCxn id="15" idx="3"/>
            </p:cNvCxnSpPr>
            <p:nvPr/>
          </p:nvCxnSpPr>
          <p:spPr bwMode="gray">
            <a:xfrm flipV="1">
              <a:off x="3219450" y="3699245"/>
              <a:ext cx="757237" cy="635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24DF40E-45BD-CF3A-7090-E1A59E4F23B0}"/>
                </a:ext>
              </a:extLst>
            </p:cNvPr>
            <p:cNvCxnSpPr>
              <a:cxnSpLocks/>
              <a:stCxn id="15" idx="1"/>
              <a:endCxn id="16" idx="3"/>
            </p:cNvCxnSpPr>
            <p:nvPr/>
          </p:nvCxnSpPr>
          <p:spPr bwMode="gray">
            <a:xfrm flipV="1">
              <a:off x="5386935" y="3695331"/>
              <a:ext cx="611602" cy="3914"/>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23443AC-D835-F49D-014A-1AF5542A2BF3}"/>
                </a:ext>
              </a:extLst>
            </p:cNvPr>
            <p:cNvCxnSpPr>
              <a:cxnSpLocks/>
              <a:stCxn id="16" idx="1"/>
              <a:endCxn id="17" idx="3"/>
            </p:cNvCxnSpPr>
            <p:nvPr/>
          </p:nvCxnSpPr>
          <p:spPr bwMode="gray">
            <a:xfrm flipV="1">
              <a:off x="7408785" y="3686725"/>
              <a:ext cx="902811" cy="8606"/>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B589CD0-E845-FDE0-DB5D-13CF4B2DE27F}"/>
                </a:ext>
              </a:extLst>
            </p:cNvPr>
            <p:cNvCxnSpPr>
              <a:cxnSpLocks/>
              <a:stCxn id="13" idx="1"/>
            </p:cNvCxnSpPr>
            <p:nvPr/>
          </p:nvCxnSpPr>
          <p:spPr bwMode="gray">
            <a:xfrm>
              <a:off x="3256098" y="4134408"/>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A17FFB-EFC3-9BFF-8E36-3CFECE6A4B8C}"/>
                </a:ext>
              </a:extLst>
            </p:cNvPr>
            <p:cNvCxnSpPr>
              <a:cxnSpLocks/>
            </p:cNvCxnSpPr>
            <p:nvPr/>
          </p:nvCxnSpPr>
          <p:spPr bwMode="gray">
            <a:xfrm flipH="1">
              <a:off x="3256098" y="4207633"/>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093BD2-844E-146F-6AB1-1CC42D4B2F9B}"/>
                </a:ext>
              </a:extLst>
            </p:cNvPr>
            <p:cNvCxnSpPr>
              <a:cxnSpLocks/>
            </p:cNvCxnSpPr>
            <p:nvPr/>
          </p:nvCxnSpPr>
          <p:spPr bwMode="gray">
            <a:xfrm>
              <a:off x="3256098" y="4494204"/>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BA85C9-8D56-0DA8-25FA-DB8A165FF04F}"/>
                </a:ext>
              </a:extLst>
            </p:cNvPr>
            <p:cNvCxnSpPr>
              <a:cxnSpLocks/>
            </p:cNvCxnSpPr>
            <p:nvPr/>
          </p:nvCxnSpPr>
          <p:spPr bwMode="gray">
            <a:xfrm flipH="1">
              <a:off x="3256098" y="4567429"/>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C8C5943-118D-BB29-C481-45AC5395D694}"/>
                </a:ext>
              </a:extLst>
            </p:cNvPr>
            <p:cNvGrpSpPr/>
            <p:nvPr/>
          </p:nvGrpSpPr>
          <p:grpSpPr>
            <a:xfrm>
              <a:off x="3256098" y="5547000"/>
              <a:ext cx="1436882" cy="84800"/>
              <a:chOff x="3256098" y="5561499"/>
              <a:chExt cx="1436882" cy="84800"/>
            </a:xfrm>
          </p:grpSpPr>
          <p:cxnSp>
            <p:nvCxnSpPr>
              <p:cNvPr id="165" name="Straight Arrow Connector 164">
                <a:extLst>
                  <a:ext uri="{FF2B5EF4-FFF2-40B4-BE49-F238E27FC236}">
                    <a16:creationId xmlns:a16="http://schemas.microsoft.com/office/drawing/2014/main" id="{C3A84B07-120B-23A0-EB14-35BCBEA947D6}"/>
                  </a:ext>
                </a:extLst>
              </p:cNvPr>
              <p:cNvCxnSpPr>
                <a:cxnSpLocks/>
              </p:cNvCxnSpPr>
              <p:nvPr/>
            </p:nvCxnSpPr>
            <p:spPr bwMode="gray">
              <a:xfrm>
                <a:off x="3256098" y="5561499"/>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29FAB06-C3FE-86C8-0DF8-47F6ADCC52C5}"/>
                  </a:ext>
                </a:extLst>
              </p:cNvPr>
              <p:cNvCxnSpPr>
                <a:cxnSpLocks/>
              </p:cNvCxnSpPr>
              <p:nvPr/>
            </p:nvCxnSpPr>
            <p:spPr bwMode="gray">
              <a:xfrm flipH="1">
                <a:off x="3256098" y="5646299"/>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F17D4C86-2990-D943-E13C-90C1B0806E27}"/>
                </a:ext>
              </a:extLst>
            </p:cNvPr>
            <p:cNvCxnSpPr>
              <a:cxnSpLocks/>
            </p:cNvCxnSpPr>
            <p:nvPr/>
          </p:nvCxnSpPr>
          <p:spPr bwMode="gray">
            <a:xfrm>
              <a:off x="6441062" y="4134408"/>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7B2D0A-786B-461B-FF5F-852FA23F88B6}"/>
                </a:ext>
              </a:extLst>
            </p:cNvPr>
            <p:cNvCxnSpPr>
              <a:cxnSpLocks/>
            </p:cNvCxnSpPr>
            <p:nvPr/>
          </p:nvCxnSpPr>
          <p:spPr bwMode="gray">
            <a:xfrm flipH="1">
              <a:off x="6441062" y="4207633"/>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070A86-42DF-18C9-10D6-DB60E8E9E8F2}"/>
                </a:ext>
              </a:extLst>
            </p:cNvPr>
            <p:cNvCxnSpPr>
              <a:cxnSpLocks/>
            </p:cNvCxnSpPr>
            <p:nvPr/>
          </p:nvCxnSpPr>
          <p:spPr bwMode="gray">
            <a:xfrm>
              <a:off x="6441062" y="4494204"/>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AFE8BB-B972-E64D-587E-1EEFD53DADF6}"/>
                </a:ext>
              </a:extLst>
            </p:cNvPr>
            <p:cNvCxnSpPr>
              <a:cxnSpLocks/>
            </p:cNvCxnSpPr>
            <p:nvPr/>
          </p:nvCxnSpPr>
          <p:spPr bwMode="gray">
            <a:xfrm flipH="1">
              <a:off x="6441062" y="4567429"/>
              <a:ext cx="1436882"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5DD26B-1936-6C11-F0B1-76F3ADA1E7CA}"/>
                </a:ext>
              </a:extLst>
            </p:cNvPr>
            <p:cNvCxnSpPr>
              <a:cxnSpLocks/>
            </p:cNvCxnSpPr>
            <p:nvPr/>
          </p:nvCxnSpPr>
          <p:spPr bwMode="gray">
            <a:xfrm>
              <a:off x="6499025" y="5483518"/>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CE98E17-C2D9-283A-63B2-4641E2C68409}"/>
                </a:ext>
              </a:extLst>
            </p:cNvPr>
            <p:cNvCxnSpPr>
              <a:cxnSpLocks/>
            </p:cNvCxnSpPr>
            <p:nvPr/>
          </p:nvCxnSpPr>
          <p:spPr bwMode="gray">
            <a:xfrm flipH="1">
              <a:off x="6499025" y="5568318"/>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DA31479-53E1-532A-07F6-15E0BFC93927}"/>
                </a:ext>
              </a:extLst>
            </p:cNvPr>
            <p:cNvCxnSpPr>
              <a:cxnSpLocks/>
            </p:cNvCxnSpPr>
            <p:nvPr/>
          </p:nvCxnSpPr>
          <p:spPr bwMode="gray">
            <a:xfrm>
              <a:off x="6499025" y="5855860"/>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21D438-5D62-1719-5608-31FB77063F07}"/>
                </a:ext>
              </a:extLst>
            </p:cNvPr>
            <p:cNvCxnSpPr>
              <a:cxnSpLocks/>
            </p:cNvCxnSpPr>
            <p:nvPr/>
          </p:nvCxnSpPr>
          <p:spPr bwMode="gray">
            <a:xfrm flipH="1">
              <a:off x="6499025" y="5940660"/>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81">
              <a:extLst>
                <a:ext uri="{FF2B5EF4-FFF2-40B4-BE49-F238E27FC236}">
                  <a16:creationId xmlns:a16="http://schemas.microsoft.com/office/drawing/2014/main" id="{E58A608C-9A65-4C86-90AD-1720DA883872}"/>
                </a:ext>
              </a:extLst>
            </p:cNvPr>
            <p:cNvCxnSpPr>
              <a:endCxn id="159" idx="3"/>
            </p:cNvCxnSpPr>
            <p:nvPr/>
          </p:nvCxnSpPr>
          <p:spPr bwMode="gray">
            <a:xfrm rot="16200000" flipH="1">
              <a:off x="6265890" y="5314138"/>
              <a:ext cx="248897" cy="1655010"/>
            </a:xfrm>
            <a:prstGeom prst="bentConnector2">
              <a:avLst/>
            </a:prstGeom>
            <a:ln w="6350" cap="flat" cmpd="sng" algn="ctr">
              <a:solidFill>
                <a:srgbClr val="9A9A9A"/>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81">
              <a:extLst>
                <a:ext uri="{FF2B5EF4-FFF2-40B4-BE49-F238E27FC236}">
                  <a16:creationId xmlns:a16="http://schemas.microsoft.com/office/drawing/2014/main" id="{4F21022F-374D-D11F-8298-ABB610F81C03}"/>
                </a:ext>
              </a:extLst>
            </p:cNvPr>
            <p:cNvCxnSpPr>
              <a:cxnSpLocks/>
              <a:stCxn id="160" idx="1"/>
              <a:endCxn id="164" idx="2"/>
            </p:cNvCxnSpPr>
            <p:nvPr/>
          </p:nvCxnSpPr>
          <p:spPr bwMode="gray">
            <a:xfrm rot="10800000">
              <a:off x="5461635" y="6017195"/>
              <a:ext cx="1756208" cy="340742"/>
            </a:xfrm>
            <a:prstGeom prst="bentConnector2">
              <a:avLst/>
            </a:prstGeom>
            <a:ln w="6350" cap="flat" cmpd="sng" algn="ctr">
              <a:solidFill>
                <a:srgbClr val="9A9A9A"/>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4F4E9A4-013B-93EA-5316-E00169C6127E}"/>
                </a:ext>
              </a:extLst>
            </p:cNvPr>
            <p:cNvGrpSpPr/>
            <p:nvPr/>
          </p:nvGrpSpPr>
          <p:grpSpPr>
            <a:xfrm>
              <a:off x="4729628" y="4034439"/>
              <a:ext cx="1666410" cy="1982756"/>
              <a:chOff x="4729628" y="4005259"/>
              <a:chExt cx="1666410" cy="1973836"/>
            </a:xfrm>
            <a:solidFill>
              <a:schemeClr val="accent6">
                <a:lumMod val="20000"/>
                <a:lumOff val="80000"/>
              </a:schemeClr>
            </a:solidFill>
          </p:grpSpPr>
          <p:sp>
            <p:nvSpPr>
              <p:cNvPr id="163" name="TextBox 162">
                <a:extLst>
                  <a:ext uri="{FF2B5EF4-FFF2-40B4-BE49-F238E27FC236}">
                    <a16:creationId xmlns:a16="http://schemas.microsoft.com/office/drawing/2014/main" id="{39E209B6-2E1C-B039-37AB-152912967E91}"/>
                  </a:ext>
                </a:extLst>
              </p:cNvPr>
              <p:cNvSpPr txBox="1"/>
              <p:nvPr/>
            </p:nvSpPr>
            <p:spPr>
              <a:xfrm flipH="1">
                <a:off x="4729628" y="4005259"/>
                <a:ext cx="1666410" cy="1973836"/>
              </a:xfrm>
              <a:prstGeom prst="roundRect">
                <a:avLst>
                  <a:gd name="adj" fmla="val 7957"/>
                </a:avLst>
              </a:prstGeom>
              <a:grpFill/>
              <a:ln w="9525" cap="flat" cmpd="sng" algn="ctr">
                <a:solidFill>
                  <a:schemeClr val="accent1"/>
                </a:solidFill>
                <a:prstDash val="solid"/>
                <a:round/>
                <a:headEnd type="none" w="med" len="med"/>
                <a:tailEnd type="none" w="med" len="med"/>
              </a:ln>
            </p:spPr>
            <p:txBody>
              <a:bodyPr vert="horz" wrap="square" lIns="0" tIns="0" rIns="0" bIns="0" rtlCol="0" anchor="ctr">
                <a:noAutofit/>
              </a:bodyPr>
              <a:lstStyle/>
              <a:p>
                <a:pPr algn="ctr" rtl="0" eaLnBrk="1" fontAlgn="auto" hangingPunct="1">
                  <a:lnSpc>
                    <a:spcPct val="100000"/>
                  </a:lnSpc>
                  <a:spcBef>
                    <a:spcPts val="0"/>
                  </a:spcBef>
                  <a:spcAft>
                    <a:spcPts val="0"/>
                  </a:spcAft>
                </a:pPr>
                <a:r>
                  <a:rPr lang="en-US" sz="1600" b="0" i="0" u="none">
                    <a:solidFill>
                      <a:schemeClr val="accent1"/>
                    </a:solidFill>
                    <a:latin typeface="Arial" panose="020B0604020202020204" pitchFamily="34" charset="0"/>
                    <a:cs typeface="Arial" panose="020B0604020202020204" pitchFamily="34" charset="0"/>
                  </a:rPr>
                  <a:t>CORA Code</a:t>
                </a:r>
                <a:br>
                  <a:rPr lang="en-US" sz="1600" b="0" i="0" u="none">
                    <a:solidFill>
                      <a:schemeClr val="accent1"/>
                    </a:solidFill>
                    <a:latin typeface="Arial" panose="020B0604020202020204" pitchFamily="34" charset="0"/>
                    <a:cs typeface="Arial" panose="020B0604020202020204" pitchFamily="34" charset="0"/>
                  </a:rPr>
                </a:br>
                <a:r>
                  <a:rPr lang="en-US" sz="1600" b="0" i="0" u="none">
                    <a:solidFill>
                      <a:schemeClr val="accent1"/>
                    </a:solidFill>
                    <a:latin typeface="Arial" panose="020B0604020202020204" pitchFamily="34" charset="0"/>
                    <a:cs typeface="Arial" panose="020B0604020202020204" pitchFamily="34" charset="0"/>
                  </a:rPr>
                  <a:t>GenY</a:t>
                </a:r>
              </a:p>
              <a:p>
                <a:pPr algn="ctr" rtl="0" eaLnBrk="1" fontAlgn="auto" hangingPunct="1">
                  <a:lnSpc>
                    <a:spcPct val="100000"/>
                  </a:lnSpc>
                  <a:spcBef>
                    <a:spcPts val="0"/>
                  </a:spcBef>
                  <a:spcAft>
                    <a:spcPts val="0"/>
                  </a:spcAft>
                </a:pPr>
                <a:r>
                  <a:rPr lang="en-US" sz="1600">
                    <a:solidFill>
                      <a:schemeClr val="accent1"/>
                    </a:solidFill>
                    <a:latin typeface="Arial" panose="020B0604020202020204" pitchFamily="34" charset="0"/>
                    <a:cs typeface="Arial" panose="020B0604020202020204" pitchFamily="34" charset="0"/>
                  </a:rPr>
                  <a:t>Orchestration</a:t>
                </a:r>
                <a:endParaRPr lang="en-US" sz="1600" b="0" i="0" u="none">
                  <a:solidFill>
                    <a:schemeClr val="accent1"/>
                  </a:solidFill>
                  <a:latin typeface="Arial" panose="020B0604020202020204" pitchFamily="34" charset="0"/>
                  <a:cs typeface="Arial" panose="020B0604020202020204" pitchFamily="34" charset="0"/>
                </a:endParaRPr>
              </a:p>
            </p:txBody>
          </p:sp>
          <p:sp>
            <p:nvSpPr>
              <p:cNvPr id="164" name="Rectangle 163">
                <a:extLst>
                  <a:ext uri="{FF2B5EF4-FFF2-40B4-BE49-F238E27FC236}">
                    <a16:creationId xmlns:a16="http://schemas.microsoft.com/office/drawing/2014/main" id="{FBF365E4-B05C-7565-5136-46D31EE2757A}"/>
                  </a:ext>
                </a:extLst>
              </p:cNvPr>
              <p:cNvSpPr/>
              <p:nvPr/>
            </p:nvSpPr>
            <p:spPr>
              <a:xfrm>
                <a:off x="5438775" y="5926039"/>
                <a:ext cx="45719" cy="53056"/>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bg1">
                        <a:lumMod val="75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AF264C4D-3681-6C08-5602-D9536ACE5ACF}"/>
                </a:ext>
              </a:extLst>
            </p:cNvPr>
            <p:cNvCxnSpPr>
              <a:cxnSpLocks/>
            </p:cNvCxnSpPr>
            <p:nvPr/>
          </p:nvCxnSpPr>
          <p:spPr bwMode="gray">
            <a:xfrm>
              <a:off x="8669650" y="5483518"/>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804B332-46D1-0EC1-1A55-EB535463B953}"/>
                </a:ext>
              </a:extLst>
            </p:cNvPr>
            <p:cNvCxnSpPr>
              <a:cxnSpLocks/>
            </p:cNvCxnSpPr>
            <p:nvPr/>
          </p:nvCxnSpPr>
          <p:spPr bwMode="gray">
            <a:xfrm flipH="1">
              <a:off x="8669650" y="5568318"/>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9B69D6-CCF0-FAD9-0F53-219C2BC51F4B}"/>
                </a:ext>
              </a:extLst>
            </p:cNvPr>
            <p:cNvCxnSpPr>
              <a:cxnSpLocks/>
            </p:cNvCxnSpPr>
            <p:nvPr/>
          </p:nvCxnSpPr>
          <p:spPr bwMode="gray">
            <a:xfrm>
              <a:off x="8669649" y="5855860"/>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9C37FD-0F8E-0B77-1F27-9814B184624F}"/>
                </a:ext>
              </a:extLst>
            </p:cNvPr>
            <p:cNvCxnSpPr>
              <a:cxnSpLocks/>
            </p:cNvCxnSpPr>
            <p:nvPr/>
          </p:nvCxnSpPr>
          <p:spPr bwMode="gray">
            <a:xfrm flipH="1">
              <a:off x="8669649" y="5940660"/>
              <a:ext cx="648205" cy="0"/>
            </a:xfrm>
            <a:prstGeom prst="straightConnector1">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81">
              <a:extLst>
                <a:ext uri="{FF2B5EF4-FFF2-40B4-BE49-F238E27FC236}">
                  <a16:creationId xmlns:a16="http://schemas.microsoft.com/office/drawing/2014/main" id="{136EDCF0-CDA9-9CC9-960B-399D508DA057}"/>
                </a:ext>
              </a:extLst>
            </p:cNvPr>
            <p:cNvCxnSpPr>
              <a:cxnSpLocks/>
              <a:stCxn id="159" idx="1"/>
              <a:endCxn id="162" idx="1"/>
            </p:cNvCxnSpPr>
            <p:nvPr/>
          </p:nvCxnSpPr>
          <p:spPr bwMode="gray">
            <a:xfrm flipV="1">
              <a:off x="8628091" y="6124015"/>
              <a:ext cx="689763" cy="142077"/>
            </a:xfrm>
            <a:prstGeom prst="bentConnector3">
              <a:avLst>
                <a:gd name="adj1" fmla="val 50000"/>
              </a:avLst>
            </a:prstGeom>
            <a:ln w="6350" cap="flat" cmpd="sng" algn="ctr">
              <a:solidFill>
                <a:srgbClr val="9A9A9A"/>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B2562687-5BBF-BCC6-07AA-3F253B9E0560}"/>
                </a:ext>
              </a:extLst>
            </p:cNvPr>
            <p:cNvGrpSpPr/>
            <p:nvPr/>
          </p:nvGrpSpPr>
          <p:grpSpPr>
            <a:xfrm>
              <a:off x="9317854" y="5097972"/>
              <a:ext cx="2431234" cy="1189386"/>
              <a:chOff x="9317854" y="5285594"/>
              <a:chExt cx="2431234" cy="942398"/>
            </a:xfrm>
          </p:grpSpPr>
          <p:sp>
            <p:nvSpPr>
              <p:cNvPr id="161" name="Rectangle 160">
                <a:extLst>
                  <a:ext uri="{FF2B5EF4-FFF2-40B4-BE49-F238E27FC236}">
                    <a16:creationId xmlns:a16="http://schemas.microsoft.com/office/drawing/2014/main" id="{C6C101FB-0941-9187-C6AE-ABC953C7A6B2}"/>
                  </a:ext>
                </a:extLst>
              </p:cNvPr>
              <p:cNvSpPr/>
              <p:nvPr/>
            </p:nvSpPr>
            <p:spPr>
              <a:xfrm>
                <a:off x="9317854" y="5285594"/>
                <a:ext cx="2431234" cy="942398"/>
              </a:xfrm>
              <a:prstGeom prst="rect">
                <a:avLst/>
              </a:prstGeom>
              <a:noFill/>
              <a:ln w="6350"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43D7E723-82AD-7680-E8D6-CDDFB9C69806}"/>
                  </a:ext>
                </a:extLst>
              </p:cNvPr>
              <p:cNvSpPr/>
              <p:nvPr/>
            </p:nvSpPr>
            <p:spPr>
              <a:xfrm>
                <a:off x="9317854" y="6071063"/>
                <a:ext cx="45719" cy="55012"/>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bg1">
                        <a:lumMod val="75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81">
              <a:extLst>
                <a:ext uri="{FF2B5EF4-FFF2-40B4-BE49-F238E27FC236}">
                  <a16:creationId xmlns:a16="http://schemas.microsoft.com/office/drawing/2014/main" id="{983C7BFA-5E22-686B-C5CC-43C5CADCA891}"/>
                </a:ext>
              </a:extLst>
            </p:cNvPr>
            <p:cNvCxnSpPr>
              <a:cxnSpLocks/>
              <a:stCxn id="161" idx="2"/>
              <a:endCxn id="54" idx="3"/>
            </p:cNvCxnSpPr>
            <p:nvPr/>
          </p:nvCxnSpPr>
          <p:spPr bwMode="gray">
            <a:xfrm rot="5400000">
              <a:off x="9555809" y="5359640"/>
              <a:ext cx="49945" cy="1905380"/>
            </a:xfrm>
            <a:prstGeom prst="bentConnector2">
              <a:avLst/>
            </a:prstGeom>
            <a:ln w="6350" cap="flat" cmpd="sng" algn="ctr">
              <a:solidFill>
                <a:srgbClr val="9A9A9A"/>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B3B3E024-0E1F-8156-0D81-E43E85500572}"/>
                </a:ext>
              </a:extLst>
            </p:cNvPr>
            <p:cNvGrpSpPr/>
            <p:nvPr/>
          </p:nvGrpSpPr>
          <p:grpSpPr>
            <a:xfrm>
              <a:off x="7217843" y="6121068"/>
              <a:ext cx="1410248" cy="290047"/>
              <a:chOff x="7217843" y="6082968"/>
              <a:chExt cx="1410248" cy="290047"/>
            </a:xfrm>
          </p:grpSpPr>
          <p:sp>
            <p:nvSpPr>
              <p:cNvPr id="159" name="TextBox 158">
                <a:extLst>
                  <a:ext uri="{FF2B5EF4-FFF2-40B4-BE49-F238E27FC236}">
                    <a16:creationId xmlns:a16="http://schemas.microsoft.com/office/drawing/2014/main" id="{CC27B077-7886-AE56-5706-779D87F49290}"/>
                  </a:ext>
                </a:extLst>
              </p:cNvPr>
              <p:cNvSpPr txBox="1"/>
              <p:nvPr/>
            </p:nvSpPr>
            <p:spPr>
              <a:xfrm flipH="1">
                <a:off x="7217843" y="6082968"/>
                <a:ext cx="1410248" cy="290047"/>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defPPr>
                  <a:defRPr lang="de-DE"/>
                </a:defPPr>
                <a:lvl1pPr algn="ctr" fontAlgn="auto">
                  <a:lnSpc>
                    <a:spcPct val="90000"/>
                  </a:lnSpc>
                  <a:spcBef>
                    <a:spcPts val="0"/>
                  </a:spcBef>
                  <a:spcAft>
                    <a:spcPts val="0"/>
                  </a:spcAft>
                  <a:defRPr sz="1000" b="0" i="0" u="none">
                    <a:solidFill>
                      <a:schemeClr val="tx2"/>
                    </a:solidFill>
                    <a:latin typeface="Arial" panose="020B0604020202020204" pitchFamily="34" charset="0"/>
                    <a:cs typeface="Arial" panose="020B0604020202020204" pitchFamily="34" charset="0"/>
                  </a:defRPr>
                </a:lvl1pPr>
              </a:lstStyle>
              <a:p>
                <a:r>
                  <a:rPr lang="en-US"/>
                  <a:t>Policy Guardrails</a:t>
                </a:r>
              </a:p>
            </p:txBody>
          </p:sp>
          <p:sp>
            <p:nvSpPr>
              <p:cNvPr id="160" name="Rectangle 159">
                <a:extLst>
                  <a:ext uri="{FF2B5EF4-FFF2-40B4-BE49-F238E27FC236}">
                    <a16:creationId xmlns:a16="http://schemas.microsoft.com/office/drawing/2014/main" id="{7ACB7445-2297-8B6B-1C3D-437D6FE377F5}"/>
                  </a:ext>
                </a:extLst>
              </p:cNvPr>
              <p:cNvSpPr/>
              <p:nvPr/>
            </p:nvSpPr>
            <p:spPr>
              <a:xfrm>
                <a:off x="7217843" y="6291262"/>
                <a:ext cx="45719" cy="5715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A566F73-B375-DD8F-7500-C15085CEEA62}"/>
                </a:ext>
              </a:extLst>
            </p:cNvPr>
            <p:cNvSpPr/>
            <p:nvPr/>
          </p:nvSpPr>
          <p:spPr>
            <a:xfrm>
              <a:off x="8551891" y="6301697"/>
              <a:ext cx="76200" cy="71212"/>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bg1">
                      <a:lumMod val="75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bcgIcons_Data Catalogue">
              <a:extLst>
                <a:ext uri="{FF2B5EF4-FFF2-40B4-BE49-F238E27FC236}">
                  <a16:creationId xmlns:a16="http://schemas.microsoft.com/office/drawing/2014/main" id="{6A36E3CA-16D1-6251-5315-A83A314F45A0}"/>
                </a:ext>
              </a:extLst>
            </p:cNvPr>
            <p:cNvGrpSpPr>
              <a:grpSpLocks noChangeAspect="1"/>
            </p:cNvGrpSpPr>
            <p:nvPr/>
          </p:nvGrpSpPr>
          <p:grpSpPr>
            <a:xfrm>
              <a:off x="462000" y="3529013"/>
              <a:ext cx="333526" cy="333204"/>
              <a:chOff x="1113743" y="1826004"/>
              <a:chExt cx="1646232" cy="1644650"/>
            </a:xfrm>
          </p:grpSpPr>
          <p:sp>
            <p:nvSpPr>
              <p:cNvPr id="155" name="AutoShape 98">
                <a:extLst>
                  <a:ext uri="{FF2B5EF4-FFF2-40B4-BE49-F238E27FC236}">
                    <a16:creationId xmlns:a16="http://schemas.microsoft.com/office/drawing/2014/main" id="{01070D3A-EC12-BB94-6988-6D58B54EDBD4}"/>
                  </a:ext>
                </a:extLst>
              </p:cNvPr>
              <p:cNvSpPr>
                <a:spLocks noChangeAspect="1" noChangeArrowheads="1" noTextEdit="1"/>
              </p:cNvSpPr>
              <p:nvPr/>
            </p:nvSpPr>
            <p:spPr bwMode="auto">
              <a:xfrm>
                <a:off x="1113743" y="1826004"/>
                <a:ext cx="1646232"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6" name="Group 155">
                <a:extLst>
                  <a:ext uri="{FF2B5EF4-FFF2-40B4-BE49-F238E27FC236}">
                    <a16:creationId xmlns:a16="http://schemas.microsoft.com/office/drawing/2014/main" id="{D48C67CF-1CFF-BF4E-09E0-7E69624282BE}"/>
                  </a:ext>
                </a:extLst>
              </p:cNvPr>
              <p:cNvGrpSpPr/>
              <p:nvPr/>
            </p:nvGrpSpPr>
            <p:grpSpPr>
              <a:xfrm>
                <a:off x="1485728" y="2109346"/>
                <a:ext cx="899096" cy="1191936"/>
                <a:chOff x="1485728" y="2109346"/>
                <a:chExt cx="899096" cy="1191936"/>
              </a:xfrm>
            </p:grpSpPr>
            <p:sp>
              <p:nvSpPr>
                <p:cNvPr id="157" name="Freeform 100">
                  <a:extLst>
                    <a:ext uri="{FF2B5EF4-FFF2-40B4-BE49-F238E27FC236}">
                      <a16:creationId xmlns:a16="http://schemas.microsoft.com/office/drawing/2014/main" id="{BBFE2E1D-348C-2822-A286-BFFDEDCE349A}"/>
                    </a:ext>
                  </a:extLst>
                </p:cNvPr>
                <p:cNvSpPr>
                  <a:spLocks noEditPoints="1"/>
                </p:cNvSpPr>
                <p:nvPr/>
              </p:nvSpPr>
              <p:spPr bwMode="auto">
                <a:xfrm>
                  <a:off x="1485728" y="2109346"/>
                  <a:ext cx="899096" cy="1191936"/>
                </a:xfrm>
                <a:custGeom>
                  <a:avLst/>
                  <a:gdLst>
                    <a:gd name="T0" fmla="*/ 22 w 1259"/>
                    <a:gd name="T1" fmla="*/ 0 h 1670"/>
                    <a:gd name="T2" fmla="*/ 0 w 1259"/>
                    <a:gd name="T3" fmla="*/ 1648 h 1670"/>
                    <a:gd name="T4" fmla="*/ 1237 w 1259"/>
                    <a:gd name="T5" fmla="*/ 1670 h 1670"/>
                    <a:gd name="T6" fmla="*/ 1259 w 1259"/>
                    <a:gd name="T7" fmla="*/ 22 h 1670"/>
                    <a:gd name="T8" fmla="*/ 1215 w 1259"/>
                    <a:gd name="T9" fmla="*/ 1626 h 1670"/>
                    <a:gd name="T10" fmla="*/ 44 w 1259"/>
                    <a:gd name="T11" fmla="*/ 44 h 1670"/>
                    <a:gd name="T12" fmla="*/ 1215 w 1259"/>
                    <a:gd name="T13" fmla="*/ 1626 h 1670"/>
                    <a:gd name="T14" fmla="*/ 495 w 1259"/>
                    <a:gd name="T15" fmla="*/ 1059 h 1670"/>
                    <a:gd name="T16" fmla="*/ 694 w 1259"/>
                    <a:gd name="T17" fmla="*/ 1074 h 1670"/>
                    <a:gd name="T18" fmla="*/ 640 w 1259"/>
                    <a:gd name="T19" fmla="*/ 987 h 1670"/>
                    <a:gd name="T20" fmla="*/ 413 w 1259"/>
                    <a:gd name="T21" fmla="*/ 998 h 1670"/>
                    <a:gd name="T22" fmla="*/ 412 w 1259"/>
                    <a:gd name="T23" fmla="*/ 1000 h 1670"/>
                    <a:gd name="T24" fmla="*/ 745 w 1259"/>
                    <a:gd name="T25" fmla="*/ 875 h 1670"/>
                    <a:gd name="T26" fmla="*/ 838 w 1259"/>
                    <a:gd name="T27" fmla="*/ 1104 h 1670"/>
                    <a:gd name="T28" fmla="*/ 919 w 1259"/>
                    <a:gd name="T29" fmla="*/ 1076 h 1670"/>
                    <a:gd name="T30" fmla="*/ 941 w 1259"/>
                    <a:gd name="T31" fmla="*/ 1055 h 1670"/>
                    <a:gd name="T32" fmla="*/ 838 w 1259"/>
                    <a:gd name="T33" fmla="*/ 838 h 1670"/>
                    <a:gd name="T34" fmla="*/ 928 w 1259"/>
                    <a:gd name="T35" fmla="*/ 920 h 1670"/>
                    <a:gd name="T36" fmla="*/ 816 w 1259"/>
                    <a:gd name="T37" fmla="*/ 1042 h 1670"/>
                    <a:gd name="T38" fmla="*/ 801 w 1259"/>
                    <a:gd name="T39" fmla="*/ 1042 h 1670"/>
                    <a:gd name="T40" fmla="*/ 746 w 1259"/>
                    <a:gd name="T41" fmla="*/ 972 h 1670"/>
                    <a:gd name="T42" fmla="*/ 808 w 1259"/>
                    <a:gd name="T43" fmla="*/ 1019 h 1670"/>
                    <a:gd name="T44" fmla="*/ 928 w 1259"/>
                    <a:gd name="T45" fmla="*/ 920 h 1670"/>
                    <a:gd name="T46" fmla="*/ 721 w 1259"/>
                    <a:gd name="T47" fmla="*/ 838 h 1670"/>
                    <a:gd name="T48" fmla="*/ 852 w 1259"/>
                    <a:gd name="T49" fmla="*/ 795 h 1670"/>
                    <a:gd name="T50" fmla="*/ 865 w 1259"/>
                    <a:gd name="T51" fmla="*/ 689 h 1670"/>
                    <a:gd name="T52" fmla="*/ 412 w 1259"/>
                    <a:gd name="T53" fmla="*/ 690 h 1670"/>
                    <a:gd name="T54" fmla="*/ 640 w 1259"/>
                    <a:gd name="T55" fmla="*/ 843 h 1670"/>
                    <a:gd name="T56" fmla="*/ 661 w 1259"/>
                    <a:gd name="T57" fmla="*/ 962 h 1670"/>
                    <a:gd name="T58" fmla="*/ 640 w 1259"/>
                    <a:gd name="T59" fmla="*/ 871 h 1670"/>
                    <a:gd name="T60" fmla="*/ 412 w 1259"/>
                    <a:gd name="T61" fmla="*/ 895 h 1670"/>
                    <a:gd name="T62" fmla="*/ 641 w 1259"/>
                    <a:gd name="T63" fmla="*/ 725 h 1670"/>
                    <a:gd name="T64" fmla="*/ 641 w 1259"/>
                    <a:gd name="T65" fmla="*/ 557 h 1670"/>
                    <a:gd name="T66" fmla="*/ 414 w 1259"/>
                    <a:gd name="T67" fmla="*/ 644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9" h="1670">
                      <a:moveTo>
                        <a:pt x="1237" y="0"/>
                      </a:moveTo>
                      <a:cubicBezTo>
                        <a:pt x="22" y="0"/>
                        <a:pt x="22" y="0"/>
                        <a:pt x="22" y="0"/>
                      </a:cubicBezTo>
                      <a:cubicBezTo>
                        <a:pt x="10" y="0"/>
                        <a:pt x="0" y="10"/>
                        <a:pt x="0" y="22"/>
                      </a:cubicBezTo>
                      <a:cubicBezTo>
                        <a:pt x="0" y="1648"/>
                        <a:pt x="0" y="1648"/>
                        <a:pt x="0" y="1648"/>
                      </a:cubicBezTo>
                      <a:cubicBezTo>
                        <a:pt x="0" y="1660"/>
                        <a:pt x="10" y="1670"/>
                        <a:pt x="22" y="1670"/>
                      </a:cubicBezTo>
                      <a:cubicBezTo>
                        <a:pt x="1237" y="1670"/>
                        <a:pt x="1237" y="1670"/>
                        <a:pt x="1237" y="1670"/>
                      </a:cubicBezTo>
                      <a:cubicBezTo>
                        <a:pt x="1249" y="1670"/>
                        <a:pt x="1259" y="1660"/>
                        <a:pt x="1259" y="1648"/>
                      </a:cubicBezTo>
                      <a:cubicBezTo>
                        <a:pt x="1259" y="22"/>
                        <a:pt x="1259" y="22"/>
                        <a:pt x="1259" y="22"/>
                      </a:cubicBezTo>
                      <a:cubicBezTo>
                        <a:pt x="1259" y="10"/>
                        <a:pt x="1249" y="0"/>
                        <a:pt x="1237" y="0"/>
                      </a:cubicBezTo>
                      <a:close/>
                      <a:moveTo>
                        <a:pt x="1215" y="1626"/>
                      </a:moveTo>
                      <a:cubicBezTo>
                        <a:pt x="44" y="1626"/>
                        <a:pt x="44" y="1626"/>
                        <a:pt x="44" y="1626"/>
                      </a:cubicBezTo>
                      <a:cubicBezTo>
                        <a:pt x="44" y="44"/>
                        <a:pt x="44" y="44"/>
                        <a:pt x="44" y="44"/>
                      </a:cubicBezTo>
                      <a:cubicBezTo>
                        <a:pt x="1215" y="44"/>
                        <a:pt x="1215" y="44"/>
                        <a:pt x="1215" y="44"/>
                      </a:cubicBezTo>
                      <a:lnTo>
                        <a:pt x="1215" y="1626"/>
                      </a:lnTo>
                      <a:close/>
                      <a:moveTo>
                        <a:pt x="474" y="1052"/>
                      </a:moveTo>
                      <a:cubicBezTo>
                        <a:pt x="481" y="1055"/>
                        <a:pt x="487" y="1057"/>
                        <a:pt x="495" y="1059"/>
                      </a:cubicBezTo>
                      <a:cubicBezTo>
                        <a:pt x="534" y="1070"/>
                        <a:pt x="585" y="1076"/>
                        <a:pt x="640" y="1076"/>
                      </a:cubicBezTo>
                      <a:cubicBezTo>
                        <a:pt x="658" y="1076"/>
                        <a:pt x="676" y="1075"/>
                        <a:pt x="694" y="1074"/>
                      </a:cubicBezTo>
                      <a:cubicBezTo>
                        <a:pt x="675" y="1048"/>
                        <a:pt x="664" y="1017"/>
                        <a:pt x="661" y="987"/>
                      </a:cubicBezTo>
                      <a:cubicBezTo>
                        <a:pt x="654" y="987"/>
                        <a:pt x="647" y="987"/>
                        <a:pt x="640" y="987"/>
                      </a:cubicBezTo>
                      <a:cubicBezTo>
                        <a:pt x="525" y="987"/>
                        <a:pt x="430" y="961"/>
                        <a:pt x="413" y="922"/>
                      </a:cubicBezTo>
                      <a:cubicBezTo>
                        <a:pt x="413" y="998"/>
                        <a:pt x="413" y="998"/>
                        <a:pt x="413" y="998"/>
                      </a:cubicBezTo>
                      <a:cubicBezTo>
                        <a:pt x="412" y="999"/>
                        <a:pt x="412" y="999"/>
                        <a:pt x="412" y="999"/>
                      </a:cubicBezTo>
                      <a:cubicBezTo>
                        <a:pt x="412" y="999"/>
                        <a:pt x="412" y="999"/>
                        <a:pt x="412" y="1000"/>
                      </a:cubicBezTo>
                      <a:cubicBezTo>
                        <a:pt x="412" y="1017"/>
                        <a:pt x="436" y="1037"/>
                        <a:pt x="474" y="1052"/>
                      </a:cubicBezTo>
                      <a:close/>
                      <a:moveTo>
                        <a:pt x="745" y="875"/>
                      </a:moveTo>
                      <a:cubicBezTo>
                        <a:pt x="693" y="926"/>
                        <a:pt x="691" y="1011"/>
                        <a:pt x="742" y="1064"/>
                      </a:cubicBezTo>
                      <a:cubicBezTo>
                        <a:pt x="767" y="1090"/>
                        <a:pt x="801" y="1104"/>
                        <a:pt x="838" y="1104"/>
                      </a:cubicBezTo>
                      <a:cubicBezTo>
                        <a:pt x="867" y="1104"/>
                        <a:pt x="896" y="1095"/>
                        <a:pt x="919" y="1077"/>
                      </a:cubicBezTo>
                      <a:cubicBezTo>
                        <a:pt x="919" y="1077"/>
                        <a:pt x="919" y="1077"/>
                        <a:pt x="919" y="1076"/>
                      </a:cubicBezTo>
                      <a:cubicBezTo>
                        <a:pt x="922" y="1074"/>
                        <a:pt x="926" y="1071"/>
                        <a:pt x="930" y="1067"/>
                      </a:cubicBezTo>
                      <a:cubicBezTo>
                        <a:pt x="934" y="1064"/>
                        <a:pt x="938" y="1059"/>
                        <a:pt x="941" y="1055"/>
                      </a:cubicBezTo>
                      <a:cubicBezTo>
                        <a:pt x="983" y="1003"/>
                        <a:pt x="980" y="927"/>
                        <a:pt x="934" y="879"/>
                      </a:cubicBezTo>
                      <a:cubicBezTo>
                        <a:pt x="908" y="853"/>
                        <a:pt x="874" y="838"/>
                        <a:pt x="838" y="838"/>
                      </a:cubicBezTo>
                      <a:cubicBezTo>
                        <a:pt x="803" y="838"/>
                        <a:pt x="770" y="851"/>
                        <a:pt x="745" y="875"/>
                      </a:cubicBezTo>
                      <a:close/>
                      <a:moveTo>
                        <a:pt x="928" y="920"/>
                      </a:moveTo>
                      <a:cubicBezTo>
                        <a:pt x="932" y="924"/>
                        <a:pt x="932" y="931"/>
                        <a:pt x="928" y="935"/>
                      </a:cubicBezTo>
                      <a:cubicBezTo>
                        <a:pt x="928" y="935"/>
                        <a:pt x="928" y="935"/>
                        <a:pt x="816" y="1042"/>
                      </a:cubicBezTo>
                      <a:cubicBezTo>
                        <a:pt x="813" y="1044"/>
                        <a:pt x="811" y="1045"/>
                        <a:pt x="808" y="1045"/>
                      </a:cubicBezTo>
                      <a:cubicBezTo>
                        <a:pt x="806" y="1045"/>
                        <a:pt x="803" y="1044"/>
                        <a:pt x="801" y="1042"/>
                      </a:cubicBezTo>
                      <a:cubicBezTo>
                        <a:pt x="801" y="1042"/>
                        <a:pt x="801" y="1042"/>
                        <a:pt x="746" y="987"/>
                      </a:cubicBezTo>
                      <a:cubicBezTo>
                        <a:pt x="741" y="983"/>
                        <a:pt x="741" y="976"/>
                        <a:pt x="746" y="972"/>
                      </a:cubicBezTo>
                      <a:cubicBezTo>
                        <a:pt x="750" y="968"/>
                        <a:pt x="757" y="968"/>
                        <a:pt x="761" y="972"/>
                      </a:cubicBezTo>
                      <a:cubicBezTo>
                        <a:pt x="761" y="972"/>
                        <a:pt x="761" y="972"/>
                        <a:pt x="808" y="1019"/>
                      </a:cubicBezTo>
                      <a:cubicBezTo>
                        <a:pt x="808" y="1019"/>
                        <a:pt x="808" y="1019"/>
                        <a:pt x="912" y="920"/>
                      </a:cubicBezTo>
                      <a:cubicBezTo>
                        <a:pt x="917" y="915"/>
                        <a:pt x="924" y="916"/>
                        <a:pt x="928" y="920"/>
                      </a:cubicBezTo>
                      <a:close/>
                      <a:moveTo>
                        <a:pt x="640" y="843"/>
                      </a:moveTo>
                      <a:cubicBezTo>
                        <a:pt x="668" y="843"/>
                        <a:pt x="695" y="841"/>
                        <a:pt x="721" y="838"/>
                      </a:cubicBezTo>
                      <a:cubicBezTo>
                        <a:pt x="752" y="810"/>
                        <a:pt x="794" y="794"/>
                        <a:pt x="838" y="794"/>
                      </a:cubicBezTo>
                      <a:cubicBezTo>
                        <a:pt x="842" y="794"/>
                        <a:pt x="847" y="795"/>
                        <a:pt x="852" y="795"/>
                      </a:cubicBezTo>
                      <a:cubicBezTo>
                        <a:pt x="858" y="789"/>
                        <a:pt x="863" y="783"/>
                        <a:pt x="865" y="777"/>
                      </a:cubicBezTo>
                      <a:cubicBezTo>
                        <a:pt x="865" y="689"/>
                        <a:pt x="865" y="689"/>
                        <a:pt x="865" y="689"/>
                      </a:cubicBezTo>
                      <a:cubicBezTo>
                        <a:pt x="849" y="728"/>
                        <a:pt x="753" y="755"/>
                        <a:pt x="640" y="755"/>
                      </a:cubicBezTo>
                      <a:cubicBezTo>
                        <a:pt x="525" y="755"/>
                        <a:pt x="430" y="729"/>
                        <a:pt x="412" y="690"/>
                      </a:cubicBezTo>
                      <a:cubicBezTo>
                        <a:pt x="412" y="778"/>
                        <a:pt x="412" y="778"/>
                        <a:pt x="412" y="778"/>
                      </a:cubicBezTo>
                      <a:cubicBezTo>
                        <a:pt x="430" y="817"/>
                        <a:pt x="525" y="843"/>
                        <a:pt x="640" y="843"/>
                      </a:cubicBezTo>
                      <a:close/>
                      <a:moveTo>
                        <a:pt x="640" y="962"/>
                      </a:moveTo>
                      <a:cubicBezTo>
                        <a:pt x="647" y="962"/>
                        <a:pt x="654" y="962"/>
                        <a:pt x="661" y="962"/>
                      </a:cubicBezTo>
                      <a:cubicBezTo>
                        <a:pt x="663" y="929"/>
                        <a:pt x="674" y="897"/>
                        <a:pt x="693" y="869"/>
                      </a:cubicBezTo>
                      <a:cubicBezTo>
                        <a:pt x="676" y="870"/>
                        <a:pt x="658" y="871"/>
                        <a:pt x="640" y="871"/>
                      </a:cubicBezTo>
                      <a:cubicBezTo>
                        <a:pt x="525" y="871"/>
                        <a:pt x="430" y="844"/>
                        <a:pt x="412" y="804"/>
                      </a:cubicBezTo>
                      <a:cubicBezTo>
                        <a:pt x="412" y="895"/>
                        <a:pt x="412" y="895"/>
                        <a:pt x="412" y="895"/>
                      </a:cubicBezTo>
                      <a:cubicBezTo>
                        <a:pt x="430" y="936"/>
                        <a:pt x="525" y="962"/>
                        <a:pt x="640" y="962"/>
                      </a:cubicBezTo>
                      <a:close/>
                      <a:moveTo>
                        <a:pt x="641" y="725"/>
                      </a:moveTo>
                      <a:cubicBezTo>
                        <a:pt x="767" y="725"/>
                        <a:pt x="869" y="687"/>
                        <a:pt x="869" y="641"/>
                      </a:cubicBezTo>
                      <a:cubicBezTo>
                        <a:pt x="869" y="595"/>
                        <a:pt x="767" y="557"/>
                        <a:pt x="641" y="557"/>
                      </a:cubicBezTo>
                      <a:cubicBezTo>
                        <a:pt x="518" y="557"/>
                        <a:pt x="418" y="593"/>
                        <a:pt x="414" y="639"/>
                      </a:cubicBezTo>
                      <a:cubicBezTo>
                        <a:pt x="414" y="644"/>
                        <a:pt x="414" y="644"/>
                        <a:pt x="414" y="644"/>
                      </a:cubicBezTo>
                      <a:cubicBezTo>
                        <a:pt x="418" y="688"/>
                        <a:pt x="518" y="725"/>
                        <a:pt x="641" y="7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1">
                  <a:extLst>
                    <a:ext uri="{FF2B5EF4-FFF2-40B4-BE49-F238E27FC236}">
                      <a16:creationId xmlns:a16="http://schemas.microsoft.com/office/drawing/2014/main" id="{3EC746AC-2CB2-1DC0-5483-475209E22FF9}"/>
                    </a:ext>
                  </a:extLst>
                </p:cNvPr>
                <p:cNvSpPr>
                  <a:spLocks noEditPoints="1"/>
                </p:cNvSpPr>
                <p:nvPr/>
              </p:nvSpPr>
              <p:spPr bwMode="auto">
                <a:xfrm>
                  <a:off x="1648768" y="2296130"/>
                  <a:ext cx="574598" cy="819951"/>
                </a:xfrm>
                <a:custGeom>
                  <a:avLst/>
                  <a:gdLst>
                    <a:gd name="T0" fmla="*/ 28 w 804"/>
                    <a:gd name="T1" fmla="*/ 181 h 1148"/>
                    <a:gd name="T2" fmla="*/ 28 w 804"/>
                    <a:gd name="T3" fmla="*/ 237 h 1148"/>
                    <a:gd name="T4" fmla="*/ 804 w 804"/>
                    <a:gd name="T5" fmla="*/ 210 h 1148"/>
                    <a:gd name="T6" fmla="*/ 776 w 804"/>
                    <a:gd name="T7" fmla="*/ 910 h 1148"/>
                    <a:gd name="T8" fmla="*/ 0 w 804"/>
                    <a:gd name="T9" fmla="*/ 938 h 1148"/>
                    <a:gd name="T10" fmla="*/ 776 w 804"/>
                    <a:gd name="T11" fmla="*/ 966 h 1148"/>
                    <a:gd name="T12" fmla="*/ 776 w 804"/>
                    <a:gd name="T13" fmla="*/ 910 h 1148"/>
                    <a:gd name="T14" fmla="*/ 28 w 804"/>
                    <a:gd name="T15" fmla="*/ 1092 h 1148"/>
                    <a:gd name="T16" fmla="*/ 28 w 804"/>
                    <a:gd name="T17" fmla="*/ 1148 h 1148"/>
                    <a:gd name="T18" fmla="*/ 804 w 804"/>
                    <a:gd name="T19" fmla="*/ 1120 h 1148"/>
                    <a:gd name="T20" fmla="*/ 28 w 804"/>
                    <a:gd name="T21" fmla="*/ 56 h 1148"/>
                    <a:gd name="T22" fmla="*/ 804 w 804"/>
                    <a:gd name="T23" fmla="*/ 29 h 1148"/>
                    <a:gd name="T24" fmla="*/ 28 w 804"/>
                    <a:gd name="T25" fmla="*/ 0 h 1148"/>
                    <a:gd name="T26" fmla="*/ 28 w 804"/>
                    <a:gd name="T27" fmla="*/ 56 h 1148"/>
                    <a:gd name="T28" fmla="*/ 144 w 804"/>
                    <a:gd name="T29" fmla="*/ 362 h 1148"/>
                    <a:gd name="T30" fmla="*/ 0 w 804"/>
                    <a:gd name="T31" fmla="*/ 390 h 1148"/>
                    <a:gd name="T32" fmla="*/ 152 w 804"/>
                    <a:gd name="T33" fmla="*/ 417 h 1148"/>
                    <a:gd name="T34" fmla="*/ 142 w 804"/>
                    <a:gd name="T35" fmla="*/ 383 h 1148"/>
                    <a:gd name="T36" fmla="*/ 142 w 804"/>
                    <a:gd name="T37" fmla="*/ 372 h 1148"/>
                    <a:gd name="T38" fmla="*/ 140 w 804"/>
                    <a:gd name="T39" fmla="*/ 601 h 1148"/>
                    <a:gd name="T40" fmla="*/ 28 w 804"/>
                    <a:gd name="T41" fmla="*/ 545 h 1148"/>
                    <a:gd name="T42" fmla="*/ 28 w 804"/>
                    <a:gd name="T43" fmla="*/ 601 h 1148"/>
                    <a:gd name="T44" fmla="*/ 683 w 804"/>
                    <a:gd name="T45" fmla="*/ 362 h 1148"/>
                    <a:gd name="T46" fmla="*/ 674 w 804"/>
                    <a:gd name="T47" fmla="*/ 417 h 1148"/>
                    <a:gd name="T48" fmla="*/ 804 w 804"/>
                    <a:gd name="T49" fmla="*/ 390 h 1148"/>
                    <a:gd name="T50" fmla="*/ 776 w 804"/>
                    <a:gd name="T51" fmla="*/ 545 h 1148"/>
                    <a:gd name="T52" fmla="*/ 737 w 804"/>
                    <a:gd name="T53" fmla="*/ 585 h 1148"/>
                    <a:gd name="T54" fmla="*/ 751 w 804"/>
                    <a:gd name="T55" fmla="*/ 601 h 1148"/>
                    <a:gd name="T56" fmla="*/ 804 w 804"/>
                    <a:gd name="T57" fmla="*/ 573 h 1148"/>
                    <a:gd name="T58" fmla="*/ 28 w 804"/>
                    <a:gd name="T59" fmla="*/ 784 h 1148"/>
                    <a:gd name="T60" fmla="*/ 140 w 804"/>
                    <a:gd name="T61" fmla="*/ 737 h 1148"/>
                    <a:gd name="T62" fmla="*/ 28 w 804"/>
                    <a:gd name="T63" fmla="*/ 729 h 1148"/>
                    <a:gd name="T64" fmla="*/ 28 w 804"/>
                    <a:gd name="T65" fmla="*/ 784 h 1148"/>
                    <a:gd name="T66" fmla="*/ 770 w 804"/>
                    <a:gd name="T67" fmla="*/ 784 h 1148"/>
                    <a:gd name="T68" fmla="*/ 804 w 804"/>
                    <a:gd name="T69" fmla="*/ 757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4" h="1148">
                      <a:moveTo>
                        <a:pt x="776" y="181"/>
                      </a:moveTo>
                      <a:cubicBezTo>
                        <a:pt x="776" y="181"/>
                        <a:pt x="776" y="181"/>
                        <a:pt x="28" y="181"/>
                      </a:cubicBezTo>
                      <a:cubicBezTo>
                        <a:pt x="13" y="181"/>
                        <a:pt x="0" y="193"/>
                        <a:pt x="0" y="210"/>
                      </a:cubicBezTo>
                      <a:cubicBezTo>
                        <a:pt x="0" y="225"/>
                        <a:pt x="13" y="237"/>
                        <a:pt x="28" y="237"/>
                      </a:cubicBezTo>
                      <a:cubicBezTo>
                        <a:pt x="28" y="237"/>
                        <a:pt x="28" y="237"/>
                        <a:pt x="776" y="237"/>
                      </a:cubicBezTo>
                      <a:cubicBezTo>
                        <a:pt x="793" y="237"/>
                        <a:pt x="804" y="225"/>
                        <a:pt x="804" y="210"/>
                      </a:cubicBezTo>
                      <a:cubicBezTo>
                        <a:pt x="804" y="193"/>
                        <a:pt x="793" y="181"/>
                        <a:pt x="776" y="181"/>
                      </a:cubicBezTo>
                      <a:close/>
                      <a:moveTo>
                        <a:pt x="776" y="910"/>
                      </a:moveTo>
                      <a:cubicBezTo>
                        <a:pt x="776" y="910"/>
                        <a:pt x="776" y="910"/>
                        <a:pt x="28" y="910"/>
                      </a:cubicBezTo>
                      <a:cubicBezTo>
                        <a:pt x="13" y="910"/>
                        <a:pt x="0" y="921"/>
                        <a:pt x="0" y="938"/>
                      </a:cubicBezTo>
                      <a:cubicBezTo>
                        <a:pt x="0" y="953"/>
                        <a:pt x="13" y="966"/>
                        <a:pt x="28" y="966"/>
                      </a:cubicBezTo>
                      <a:cubicBezTo>
                        <a:pt x="28" y="966"/>
                        <a:pt x="28" y="966"/>
                        <a:pt x="776" y="966"/>
                      </a:cubicBezTo>
                      <a:cubicBezTo>
                        <a:pt x="793" y="966"/>
                        <a:pt x="804" y="953"/>
                        <a:pt x="804" y="938"/>
                      </a:cubicBezTo>
                      <a:cubicBezTo>
                        <a:pt x="804" y="921"/>
                        <a:pt x="793" y="910"/>
                        <a:pt x="776" y="910"/>
                      </a:cubicBezTo>
                      <a:close/>
                      <a:moveTo>
                        <a:pt x="776" y="1092"/>
                      </a:moveTo>
                      <a:cubicBezTo>
                        <a:pt x="776" y="1092"/>
                        <a:pt x="776" y="1092"/>
                        <a:pt x="28" y="1092"/>
                      </a:cubicBezTo>
                      <a:cubicBezTo>
                        <a:pt x="13" y="1092"/>
                        <a:pt x="0" y="1104"/>
                        <a:pt x="0" y="1120"/>
                      </a:cubicBezTo>
                      <a:cubicBezTo>
                        <a:pt x="0" y="1135"/>
                        <a:pt x="13" y="1148"/>
                        <a:pt x="28" y="1148"/>
                      </a:cubicBezTo>
                      <a:cubicBezTo>
                        <a:pt x="28" y="1148"/>
                        <a:pt x="28" y="1148"/>
                        <a:pt x="776" y="1148"/>
                      </a:cubicBezTo>
                      <a:cubicBezTo>
                        <a:pt x="793" y="1148"/>
                        <a:pt x="804" y="1135"/>
                        <a:pt x="804" y="1120"/>
                      </a:cubicBezTo>
                      <a:cubicBezTo>
                        <a:pt x="804" y="1104"/>
                        <a:pt x="793" y="1092"/>
                        <a:pt x="776" y="1092"/>
                      </a:cubicBezTo>
                      <a:close/>
                      <a:moveTo>
                        <a:pt x="28" y="56"/>
                      </a:moveTo>
                      <a:cubicBezTo>
                        <a:pt x="28" y="56"/>
                        <a:pt x="28" y="56"/>
                        <a:pt x="776" y="56"/>
                      </a:cubicBezTo>
                      <a:cubicBezTo>
                        <a:pt x="793" y="56"/>
                        <a:pt x="804" y="44"/>
                        <a:pt x="804" y="29"/>
                      </a:cubicBezTo>
                      <a:cubicBezTo>
                        <a:pt x="804" y="11"/>
                        <a:pt x="793" y="0"/>
                        <a:pt x="776" y="0"/>
                      </a:cubicBezTo>
                      <a:cubicBezTo>
                        <a:pt x="776" y="0"/>
                        <a:pt x="776" y="0"/>
                        <a:pt x="28" y="0"/>
                      </a:cubicBezTo>
                      <a:cubicBezTo>
                        <a:pt x="13" y="0"/>
                        <a:pt x="0" y="11"/>
                        <a:pt x="0" y="29"/>
                      </a:cubicBezTo>
                      <a:cubicBezTo>
                        <a:pt x="0" y="44"/>
                        <a:pt x="13" y="56"/>
                        <a:pt x="28" y="56"/>
                      </a:cubicBezTo>
                      <a:close/>
                      <a:moveTo>
                        <a:pt x="142" y="372"/>
                      </a:moveTo>
                      <a:cubicBezTo>
                        <a:pt x="142" y="369"/>
                        <a:pt x="143" y="365"/>
                        <a:pt x="144" y="362"/>
                      </a:cubicBezTo>
                      <a:cubicBezTo>
                        <a:pt x="28" y="362"/>
                        <a:pt x="28" y="362"/>
                        <a:pt x="28" y="362"/>
                      </a:cubicBezTo>
                      <a:cubicBezTo>
                        <a:pt x="13" y="362"/>
                        <a:pt x="0" y="373"/>
                        <a:pt x="0" y="390"/>
                      </a:cubicBezTo>
                      <a:cubicBezTo>
                        <a:pt x="0" y="405"/>
                        <a:pt x="13" y="417"/>
                        <a:pt x="28" y="417"/>
                      </a:cubicBezTo>
                      <a:cubicBezTo>
                        <a:pt x="28" y="417"/>
                        <a:pt x="28" y="417"/>
                        <a:pt x="152" y="417"/>
                      </a:cubicBezTo>
                      <a:cubicBezTo>
                        <a:pt x="147" y="407"/>
                        <a:pt x="143" y="397"/>
                        <a:pt x="142" y="385"/>
                      </a:cubicBezTo>
                      <a:cubicBezTo>
                        <a:pt x="142" y="383"/>
                        <a:pt x="142" y="383"/>
                        <a:pt x="142" y="383"/>
                      </a:cubicBezTo>
                      <a:cubicBezTo>
                        <a:pt x="142" y="374"/>
                        <a:pt x="142" y="374"/>
                        <a:pt x="142" y="374"/>
                      </a:cubicBezTo>
                      <a:lnTo>
                        <a:pt x="142" y="372"/>
                      </a:lnTo>
                      <a:close/>
                      <a:moveTo>
                        <a:pt x="28" y="601"/>
                      </a:moveTo>
                      <a:cubicBezTo>
                        <a:pt x="28" y="601"/>
                        <a:pt x="28" y="601"/>
                        <a:pt x="140" y="601"/>
                      </a:cubicBezTo>
                      <a:cubicBezTo>
                        <a:pt x="140" y="545"/>
                        <a:pt x="140" y="545"/>
                        <a:pt x="140" y="545"/>
                      </a:cubicBezTo>
                      <a:cubicBezTo>
                        <a:pt x="28" y="545"/>
                        <a:pt x="28" y="545"/>
                        <a:pt x="28" y="545"/>
                      </a:cubicBezTo>
                      <a:cubicBezTo>
                        <a:pt x="13" y="545"/>
                        <a:pt x="0" y="556"/>
                        <a:pt x="0" y="573"/>
                      </a:cubicBezTo>
                      <a:cubicBezTo>
                        <a:pt x="0" y="589"/>
                        <a:pt x="13" y="601"/>
                        <a:pt x="28" y="601"/>
                      </a:cubicBezTo>
                      <a:close/>
                      <a:moveTo>
                        <a:pt x="776" y="362"/>
                      </a:moveTo>
                      <a:cubicBezTo>
                        <a:pt x="776" y="362"/>
                        <a:pt x="776" y="362"/>
                        <a:pt x="683" y="362"/>
                      </a:cubicBezTo>
                      <a:cubicBezTo>
                        <a:pt x="684" y="367"/>
                        <a:pt x="685" y="373"/>
                        <a:pt x="685" y="378"/>
                      </a:cubicBezTo>
                      <a:cubicBezTo>
                        <a:pt x="685" y="393"/>
                        <a:pt x="681" y="405"/>
                        <a:pt x="674" y="417"/>
                      </a:cubicBezTo>
                      <a:cubicBezTo>
                        <a:pt x="776" y="417"/>
                        <a:pt x="776" y="417"/>
                        <a:pt x="776" y="417"/>
                      </a:cubicBezTo>
                      <a:cubicBezTo>
                        <a:pt x="793" y="417"/>
                        <a:pt x="804" y="405"/>
                        <a:pt x="804" y="390"/>
                      </a:cubicBezTo>
                      <a:cubicBezTo>
                        <a:pt x="804" y="373"/>
                        <a:pt x="793" y="362"/>
                        <a:pt x="776" y="362"/>
                      </a:cubicBezTo>
                      <a:close/>
                      <a:moveTo>
                        <a:pt x="776" y="545"/>
                      </a:moveTo>
                      <a:cubicBezTo>
                        <a:pt x="776" y="545"/>
                        <a:pt x="776" y="545"/>
                        <a:pt x="679" y="545"/>
                      </a:cubicBezTo>
                      <a:cubicBezTo>
                        <a:pt x="700" y="554"/>
                        <a:pt x="720" y="568"/>
                        <a:pt x="737" y="585"/>
                      </a:cubicBezTo>
                      <a:cubicBezTo>
                        <a:pt x="738" y="585"/>
                        <a:pt x="738" y="585"/>
                        <a:pt x="738" y="585"/>
                      </a:cubicBezTo>
                      <a:cubicBezTo>
                        <a:pt x="742" y="590"/>
                        <a:pt x="747" y="595"/>
                        <a:pt x="751" y="601"/>
                      </a:cubicBezTo>
                      <a:cubicBezTo>
                        <a:pt x="776" y="601"/>
                        <a:pt x="776" y="601"/>
                        <a:pt x="776" y="601"/>
                      </a:cubicBezTo>
                      <a:cubicBezTo>
                        <a:pt x="793" y="601"/>
                        <a:pt x="804" y="589"/>
                        <a:pt x="804" y="573"/>
                      </a:cubicBezTo>
                      <a:cubicBezTo>
                        <a:pt x="804" y="556"/>
                        <a:pt x="793" y="545"/>
                        <a:pt x="776" y="545"/>
                      </a:cubicBezTo>
                      <a:close/>
                      <a:moveTo>
                        <a:pt x="28" y="784"/>
                      </a:moveTo>
                      <a:cubicBezTo>
                        <a:pt x="28" y="784"/>
                        <a:pt x="28" y="784"/>
                        <a:pt x="159" y="784"/>
                      </a:cubicBezTo>
                      <a:cubicBezTo>
                        <a:pt x="147" y="770"/>
                        <a:pt x="140" y="754"/>
                        <a:pt x="140" y="737"/>
                      </a:cubicBezTo>
                      <a:cubicBezTo>
                        <a:pt x="140" y="729"/>
                        <a:pt x="140" y="729"/>
                        <a:pt x="140" y="729"/>
                      </a:cubicBezTo>
                      <a:cubicBezTo>
                        <a:pt x="28" y="729"/>
                        <a:pt x="28" y="729"/>
                        <a:pt x="28" y="729"/>
                      </a:cubicBezTo>
                      <a:cubicBezTo>
                        <a:pt x="13" y="729"/>
                        <a:pt x="0" y="740"/>
                        <a:pt x="0" y="757"/>
                      </a:cubicBezTo>
                      <a:cubicBezTo>
                        <a:pt x="0" y="772"/>
                        <a:pt x="13" y="784"/>
                        <a:pt x="28" y="784"/>
                      </a:cubicBezTo>
                      <a:close/>
                      <a:moveTo>
                        <a:pt x="785" y="730"/>
                      </a:moveTo>
                      <a:cubicBezTo>
                        <a:pt x="783" y="749"/>
                        <a:pt x="778" y="767"/>
                        <a:pt x="770" y="784"/>
                      </a:cubicBezTo>
                      <a:cubicBezTo>
                        <a:pt x="776" y="784"/>
                        <a:pt x="776" y="784"/>
                        <a:pt x="776" y="784"/>
                      </a:cubicBezTo>
                      <a:cubicBezTo>
                        <a:pt x="793" y="784"/>
                        <a:pt x="804" y="772"/>
                        <a:pt x="804" y="757"/>
                      </a:cubicBezTo>
                      <a:cubicBezTo>
                        <a:pt x="804" y="743"/>
                        <a:pt x="797" y="733"/>
                        <a:pt x="785" y="7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 name="bcgIcons_Document ">
              <a:extLst>
                <a:ext uri="{FF2B5EF4-FFF2-40B4-BE49-F238E27FC236}">
                  <a16:creationId xmlns:a16="http://schemas.microsoft.com/office/drawing/2014/main" id="{D539ACEB-A86C-A495-6956-B92C812FD0D1}"/>
                </a:ext>
              </a:extLst>
            </p:cNvPr>
            <p:cNvGrpSpPr>
              <a:grpSpLocks noChangeAspect="1"/>
            </p:cNvGrpSpPr>
            <p:nvPr/>
          </p:nvGrpSpPr>
          <p:grpSpPr>
            <a:xfrm>
              <a:off x="462000" y="4201679"/>
              <a:ext cx="333526" cy="333204"/>
              <a:chOff x="5273675" y="2606675"/>
              <a:chExt cx="1646238" cy="1644650"/>
            </a:xfrm>
          </p:grpSpPr>
          <p:sp>
            <p:nvSpPr>
              <p:cNvPr id="151" name="AutoShape 3">
                <a:extLst>
                  <a:ext uri="{FF2B5EF4-FFF2-40B4-BE49-F238E27FC236}">
                    <a16:creationId xmlns:a16="http://schemas.microsoft.com/office/drawing/2014/main" id="{03F9767F-CE35-7CC3-1918-05B3ABEF53E0}"/>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a:extLst>
                  <a:ext uri="{FF2B5EF4-FFF2-40B4-BE49-F238E27FC236}">
                    <a16:creationId xmlns:a16="http://schemas.microsoft.com/office/drawing/2014/main" id="{F6BB4683-B59A-634A-1C92-0B3C9BD02F11}"/>
                  </a:ext>
                </a:extLst>
              </p:cNvPr>
              <p:cNvGrpSpPr/>
              <p:nvPr/>
            </p:nvGrpSpPr>
            <p:grpSpPr>
              <a:xfrm>
                <a:off x="5651500" y="2971800"/>
                <a:ext cx="892175" cy="1109663"/>
                <a:chOff x="5651500" y="2971800"/>
                <a:chExt cx="892175" cy="1109663"/>
              </a:xfrm>
            </p:grpSpPr>
            <p:sp>
              <p:nvSpPr>
                <p:cNvPr id="153" name="Freeform 20">
                  <a:extLst>
                    <a:ext uri="{FF2B5EF4-FFF2-40B4-BE49-F238E27FC236}">
                      <a16:creationId xmlns:a16="http://schemas.microsoft.com/office/drawing/2014/main" id="{D490B573-05A1-3F7A-CD9A-F8E5A613E999}"/>
                    </a:ext>
                  </a:extLst>
                </p:cNvPr>
                <p:cNvSpPr>
                  <a:spLocks/>
                </p:cNvSpPr>
                <p:nvPr/>
              </p:nvSpPr>
              <p:spPr bwMode="auto">
                <a:xfrm>
                  <a:off x="5651500" y="2971800"/>
                  <a:ext cx="892175" cy="1109663"/>
                </a:xfrm>
                <a:custGeom>
                  <a:avLst/>
                  <a:gdLst>
                    <a:gd name="connsiteX0" fmla="*/ 30163 w 892175"/>
                    <a:gd name="connsiteY0" fmla="*/ 198438 h 1109663"/>
                    <a:gd name="connsiteX1" fmla="*/ 30163 w 892175"/>
                    <a:gd name="connsiteY1" fmla="*/ 1077913 h 1109663"/>
                    <a:gd name="connsiteX2" fmla="*/ 654051 w 892175"/>
                    <a:gd name="connsiteY2" fmla="*/ 1077913 h 1109663"/>
                    <a:gd name="connsiteX3" fmla="*/ 654051 w 892175"/>
                    <a:gd name="connsiteY3" fmla="*/ 942976 h 1109663"/>
                    <a:gd name="connsiteX4" fmla="*/ 654051 w 892175"/>
                    <a:gd name="connsiteY4" fmla="*/ 927101 h 1109663"/>
                    <a:gd name="connsiteX5" fmla="*/ 654051 w 892175"/>
                    <a:gd name="connsiteY5" fmla="*/ 911226 h 1109663"/>
                    <a:gd name="connsiteX6" fmla="*/ 654051 w 892175"/>
                    <a:gd name="connsiteY6" fmla="*/ 198438 h 1109663"/>
                    <a:gd name="connsiteX7" fmla="*/ 238126 w 892175"/>
                    <a:gd name="connsiteY7" fmla="*/ 198438 h 1109663"/>
                    <a:gd name="connsiteX8" fmla="*/ 222251 w 892175"/>
                    <a:gd name="connsiteY8" fmla="*/ 198438 h 1109663"/>
                    <a:gd name="connsiteX9" fmla="*/ 206376 w 892175"/>
                    <a:gd name="connsiteY9" fmla="*/ 198438 h 1109663"/>
                    <a:gd name="connsiteX10" fmla="*/ 238125 w 892175"/>
                    <a:gd name="connsiteY10" fmla="*/ 31750 h 1109663"/>
                    <a:gd name="connsiteX11" fmla="*/ 238125 w 892175"/>
                    <a:gd name="connsiteY11" fmla="*/ 166670 h 1109663"/>
                    <a:gd name="connsiteX12" fmla="*/ 670100 w 892175"/>
                    <a:gd name="connsiteY12" fmla="*/ 166670 h 1109663"/>
                    <a:gd name="connsiteX13" fmla="*/ 685782 w 892175"/>
                    <a:gd name="connsiteY13" fmla="*/ 182375 h 1109663"/>
                    <a:gd name="connsiteX14" fmla="*/ 685782 w 892175"/>
                    <a:gd name="connsiteY14" fmla="*/ 911225 h 1109663"/>
                    <a:gd name="connsiteX15" fmla="*/ 860425 w 892175"/>
                    <a:gd name="connsiteY15" fmla="*/ 911225 h 1109663"/>
                    <a:gd name="connsiteX16" fmla="*/ 860425 w 892175"/>
                    <a:gd name="connsiteY16" fmla="*/ 31750 h 1109663"/>
                    <a:gd name="connsiteX17" fmla="*/ 238125 w 892175"/>
                    <a:gd name="connsiteY17" fmla="*/ 31750 h 1109663"/>
                    <a:gd name="connsiteX18" fmla="*/ 221973 w 892175"/>
                    <a:gd name="connsiteY18" fmla="*/ 0 h 1109663"/>
                    <a:gd name="connsiteX19" fmla="*/ 876473 w 892175"/>
                    <a:gd name="connsiteY19" fmla="*/ 0 h 1109663"/>
                    <a:gd name="connsiteX20" fmla="*/ 892175 w 892175"/>
                    <a:gd name="connsiteY20" fmla="*/ 15720 h 1109663"/>
                    <a:gd name="connsiteX21" fmla="*/ 892175 w 892175"/>
                    <a:gd name="connsiteY21" fmla="*/ 927458 h 1109663"/>
                    <a:gd name="connsiteX22" fmla="*/ 876473 w 892175"/>
                    <a:gd name="connsiteY22" fmla="*/ 943178 h 1109663"/>
                    <a:gd name="connsiteX23" fmla="*/ 685904 w 892175"/>
                    <a:gd name="connsiteY23" fmla="*/ 943178 h 1109663"/>
                    <a:gd name="connsiteX24" fmla="*/ 685904 w 892175"/>
                    <a:gd name="connsiteY24" fmla="*/ 1093944 h 1109663"/>
                    <a:gd name="connsiteX25" fmla="*/ 670202 w 892175"/>
                    <a:gd name="connsiteY25" fmla="*/ 1109663 h 1109663"/>
                    <a:gd name="connsiteX26" fmla="*/ 15703 w 892175"/>
                    <a:gd name="connsiteY26" fmla="*/ 1109663 h 1109663"/>
                    <a:gd name="connsiteX27" fmla="*/ 0 w 892175"/>
                    <a:gd name="connsiteY27" fmla="*/ 1093944 h 1109663"/>
                    <a:gd name="connsiteX28" fmla="*/ 0 w 892175"/>
                    <a:gd name="connsiteY28" fmla="*/ 182205 h 1109663"/>
                    <a:gd name="connsiteX29" fmla="*/ 15703 w 892175"/>
                    <a:gd name="connsiteY29" fmla="*/ 166485 h 1109663"/>
                    <a:gd name="connsiteX30" fmla="*/ 206271 w 892175"/>
                    <a:gd name="connsiteY30" fmla="*/ 166485 h 1109663"/>
                    <a:gd name="connsiteX31" fmla="*/ 206271 w 892175"/>
                    <a:gd name="connsiteY31" fmla="*/ 15720 h 1109663"/>
                    <a:gd name="connsiteX32" fmla="*/ 221973 w 892175"/>
                    <a:gd name="connsiteY32" fmla="*/ 0 h 11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92175" h="1109663">
                      <a:moveTo>
                        <a:pt x="30163" y="198438"/>
                      </a:moveTo>
                      <a:lnTo>
                        <a:pt x="30163" y="1077913"/>
                      </a:lnTo>
                      <a:lnTo>
                        <a:pt x="654051" y="1077913"/>
                      </a:lnTo>
                      <a:lnTo>
                        <a:pt x="654051" y="942976"/>
                      </a:lnTo>
                      <a:lnTo>
                        <a:pt x="654051" y="927101"/>
                      </a:lnTo>
                      <a:lnTo>
                        <a:pt x="654051" y="911226"/>
                      </a:lnTo>
                      <a:lnTo>
                        <a:pt x="654051" y="198438"/>
                      </a:lnTo>
                      <a:lnTo>
                        <a:pt x="238126" y="198438"/>
                      </a:lnTo>
                      <a:lnTo>
                        <a:pt x="222251" y="198438"/>
                      </a:lnTo>
                      <a:lnTo>
                        <a:pt x="206376" y="198438"/>
                      </a:lnTo>
                      <a:close/>
                      <a:moveTo>
                        <a:pt x="238125" y="31750"/>
                      </a:moveTo>
                      <a:lnTo>
                        <a:pt x="238125" y="166670"/>
                      </a:lnTo>
                      <a:cubicBezTo>
                        <a:pt x="238125" y="166670"/>
                        <a:pt x="238125" y="166670"/>
                        <a:pt x="670100" y="166670"/>
                      </a:cubicBezTo>
                      <a:cubicBezTo>
                        <a:pt x="678654" y="166670"/>
                        <a:pt x="685782" y="173808"/>
                        <a:pt x="685782" y="182375"/>
                      </a:cubicBezTo>
                      <a:cubicBezTo>
                        <a:pt x="685782" y="182375"/>
                        <a:pt x="685782" y="182375"/>
                        <a:pt x="685782" y="911225"/>
                      </a:cubicBezTo>
                      <a:cubicBezTo>
                        <a:pt x="685782" y="911225"/>
                        <a:pt x="685782" y="911225"/>
                        <a:pt x="860425" y="911225"/>
                      </a:cubicBezTo>
                      <a:cubicBezTo>
                        <a:pt x="860425" y="911225"/>
                        <a:pt x="860425" y="911225"/>
                        <a:pt x="860425" y="31750"/>
                      </a:cubicBezTo>
                      <a:cubicBezTo>
                        <a:pt x="860425" y="31750"/>
                        <a:pt x="860425" y="31750"/>
                        <a:pt x="238125" y="31750"/>
                      </a:cubicBezTo>
                      <a:close/>
                      <a:moveTo>
                        <a:pt x="221973" y="0"/>
                      </a:moveTo>
                      <a:cubicBezTo>
                        <a:pt x="221973" y="0"/>
                        <a:pt x="221973" y="0"/>
                        <a:pt x="876473" y="0"/>
                      </a:cubicBezTo>
                      <a:cubicBezTo>
                        <a:pt x="885752" y="0"/>
                        <a:pt x="892175" y="7145"/>
                        <a:pt x="892175" y="15720"/>
                      </a:cubicBezTo>
                      <a:cubicBezTo>
                        <a:pt x="892175" y="15720"/>
                        <a:pt x="892175" y="15720"/>
                        <a:pt x="892175" y="927458"/>
                      </a:cubicBezTo>
                      <a:cubicBezTo>
                        <a:pt x="892175" y="936033"/>
                        <a:pt x="885752" y="943178"/>
                        <a:pt x="876473" y="943178"/>
                      </a:cubicBezTo>
                      <a:cubicBezTo>
                        <a:pt x="876473" y="943178"/>
                        <a:pt x="876473" y="943178"/>
                        <a:pt x="685904" y="943178"/>
                      </a:cubicBezTo>
                      <a:cubicBezTo>
                        <a:pt x="685904" y="943178"/>
                        <a:pt x="685904" y="943178"/>
                        <a:pt x="685904" y="1093944"/>
                      </a:cubicBezTo>
                      <a:cubicBezTo>
                        <a:pt x="685904" y="1102518"/>
                        <a:pt x="678767" y="1109663"/>
                        <a:pt x="670202" y="1109663"/>
                      </a:cubicBezTo>
                      <a:cubicBezTo>
                        <a:pt x="670202" y="1109663"/>
                        <a:pt x="670202" y="1109663"/>
                        <a:pt x="15703" y="1109663"/>
                      </a:cubicBezTo>
                      <a:cubicBezTo>
                        <a:pt x="6424" y="1109663"/>
                        <a:pt x="0" y="1102518"/>
                        <a:pt x="0" y="1093944"/>
                      </a:cubicBezTo>
                      <a:cubicBezTo>
                        <a:pt x="0" y="1093944"/>
                        <a:pt x="0" y="1093944"/>
                        <a:pt x="0" y="182205"/>
                      </a:cubicBezTo>
                      <a:cubicBezTo>
                        <a:pt x="0" y="173631"/>
                        <a:pt x="6424" y="166485"/>
                        <a:pt x="15703" y="166485"/>
                      </a:cubicBezTo>
                      <a:cubicBezTo>
                        <a:pt x="15703" y="166485"/>
                        <a:pt x="15703" y="166485"/>
                        <a:pt x="206271" y="166485"/>
                      </a:cubicBezTo>
                      <a:cubicBezTo>
                        <a:pt x="206271" y="166485"/>
                        <a:pt x="206271" y="166485"/>
                        <a:pt x="206271" y="15720"/>
                      </a:cubicBezTo>
                      <a:cubicBezTo>
                        <a:pt x="206271" y="7145"/>
                        <a:pt x="213409" y="0"/>
                        <a:pt x="2219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4" name="Freeform 21">
                  <a:extLst>
                    <a:ext uri="{FF2B5EF4-FFF2-40B4-BE49-F238E27FC236}">
                      <a16:creationId xmlns:a16="http://schemas.microsoft.com/office/drawing/2014/main" id="{FB581F11-0434-F9D2-D4A7-9182ED9E00A3}"/>
                    </a:ext>
                  </a:extLst>
                </p:cNvPr>
                <p:cNvSpPr>
                  <a:spLocks/>
                </p:cNvSpPr>
                <p:nvPr/>
              </p:nvSpPr>
              <p:spPr bwMode="auto">
                <a:xfrm>
                  <a:off x="5767388" y="3287713"/>
                  <a:ext cx="454025" cy="646113"/>
                </a:xfrm>
                <a:custGeom>
                  <a:avLst/>
                  <a:gdLst>
                    <a:gd name="connsiteX0" fmla="*/ 15681 w 454025"/>
                    <a:gd name="connsiteY0" fmla="*/ 615950 h 646113"/>
                    <a:gd name="connsiteX1" fmla="*/ 91233 w 454025"/>
                    <a:gd name="connsiteY1" fmla="*/ 615950 h 646113"/>
                    <a:gd name="connsiteX2" fmla="*/ 439057 w 454025"/>
                    <a:gd name="connsiteY2" fmla="*/ 615950 h 646113"/>
                    <a:gd name="connsiteX3" fmla="*/ 453312 w 454025"/>
                    <a:gd name="connsiteY3" fmla="*/ 626472 h 646113"/>
                    <a:gd name="connsiteX4" fmla="*/ 454025 w 454025"/>
                    <a:gd name="connsiteY4" fmla="*/ 631382 h 646113"/>
                    <a:gd name="connsiteX5" fmla="*/ 454025 w 454025"/>
                    <a:gd name="connsiteY5" fmla="*/ 632785 h 646113"/>
                    <a:gd name="connsiteX6" fmla="*/ 444047 w 454025"/>
                    <a:gd name="connsiteY6" fmla="*/ 645412 h 646113"/>
                    <a:gd name="connsiteX7" fmla="*/ 442621 w 454025"/>
                    <a:gd name="connsiteY7" fmla="*/ 646113 h 646113"/>
                    <a:gd name="connsiteX8" fmla="*/ 441908 w 454025"/>
                    <a:gd name="connsiteY8" fmla="*/ 646113 h 646113"/>
                    <a:gd name="connsiteX9" fmla="*/ 439057 w 454025"/>
                    <a:gd name="connsiteY9" fmla="*/ 646113 h 646113"/>
                    <a:gd name="connsiteX10" fmla="*/ 15681 w 454025"/>
                    <a:gd name="connsiteY10" fmla="*/ 646113 h 646113"/>
                    <a:gd name="connsiteX11" fmla="*/ 14968 w 454025"/>
                    <a:gd name="connsiteY11" fmla="*/ 646113 h 646113"/>
                    <a:gd name="connsiteX12" fmla="*/ 0 w 454025"/>
                    <a:gd name="connsiteY12" fmla="*/ 631382 h 646113"/>
                    <a:gd name="connsiteX13" fmla="*/ 15681 w 454025"/>
                    <a:gd name="connsiteY13" fmla="*/ 615950 h 646113"/>
                    <a:gd name="connsiteX14" fmla="*/ 15681 w 454025"/>
                    <a:gd name="connsiteY14" fmla="*/ 512762 h 646113"/>
                    <a:gd name="connsiteX15" fmla="*/ 90520 w 454025"/>
                    <a:gd name="connsiteY15" fmla="*/ 512762 h 646113"/>
                    <a:gd name="connsiteX16" fmla="*/ 106201 w 454025"/>
                    <a:gd name="connsiteY16" fmla="*/ 512762 h 646113"/>
                    <a:gd name="connsiteX17" fmla="*/ 121881 w 454025"/>
                    <a:gd name="connsiteY17" fmla="*/ 512762 h 646113"/>
                    <a:gd name="connsiteX18" fmla="*/ 439057 w 454025"/>
                    <a:gd name="connsiteY18" fmla="*/ 512762 h 646113"/>
                    <a:gd name="connsiteX19" fmla="*/ 454025 w 454025"/>
                    <a:gd name="connsiteY19" fmla="*/ 528637 h 646113"/>
                    <a:gd name="connsiteX20" fmla="*/ 454025 w 454025"/>
                    <a:gd name="connsiteY20" fmla="*/ 531523 h 646113"/>
                    <a:gd name="connsiteX21" fmla="*/ 453312 w 454025"/>
                    <a:gd name="connsiteY21" fmla="*/ 532967 h 646113"/>
                    <a:gd name="connsiteX22" fmla="*/ 453312 w 454025"/>
                    <a:gd name="connsiteY22" fmla="*/ 533688 h 646113"/>
                    <a:gd name="connsiteX23" fmla="*/ 444047 w 454025"/>
                    <a:gd name="connsiteY23" fmla="*/ 543791 h 646113"/>
                    <a:gd name="connsiteX24" fmla="*/ 443334 w 454025"/>
                    <a:gd name="connsiteY24" fmla="*/ 543791 h 646113"/>
                    <a:gd name="connsiteX25" fmla="*/ 441908 w 454025"/>
                    <a:gd name="connsiteY25" fmla="*/ 544512 h 646113"/>
                    <a:gd name="connsiteX26" fmla="*/ 439057 w 454025"/>
                    <a:gd name="connsiteY26" fmla="*/ 544512 h 646113"/>
                    <a:gd name="connsiteX27" fmla="*/ 121881 w 454025"/>
                    <a:gd name="connsiteY27" fmla="*/ 544512 h 646113"/>
                    <a:gd name="connsiteX28" fmla="*/ 106201 w 454025"/>
                    <a:gd name="connsiteY28" fmla="*/ 544512 h 646113"/>
                    <a:gd name="connsiteX29" fmla="*/ 90520 w 454025"/>
                    <a:gd name="connsiteY29" fmla="*/ 544512 h 646113"/>
                    <a:gd name="connsiteX30" fmla="*/ 15681 w 454025"/>
                    <a:gd name="connsiteY30" fmla="*/ 544512 h 646113"/>
                    <a:gd name="connsiteX31" fmla="*/ 0 w 454025"/>
                    <a:gd name="connsiteY31" fmla="*/ 528637 h 646113"/>
                    <a:gd name="connsiteX32" fmla="*/ 15681 w 454025"/>
                    <a:gd name="connsiteY32" fmla="*/ 512762 h 646113"/>
                    <a:gd name="connsiteX33" fmla="*/ 15681 w 454025"/>
                    <a:gd name="connsiteY33" fmla="*/ 411162 h 646113"/>
                    <a:gd name="connsiteX34" fmla="*/ 90520 w 454025"/>
                    <a:gd name="connsiteY34" fmla="*/ 411162 h 646113"/>
                    <a:gd name="connsiteX35" fmla="*/ 106201 w 454025"/>
                    <a:gd name="connsiteY35" fmla="*/ 411162 h 646113"/>
                    <a:gd name="connsiteX36" fmla="*/ 121881 w 454025"/>
                    <a:gd name="connsiteY36" fmla="*/ 411162 h 646113"/>
                    <a:gd name="connsiteX37" fmla="*/ 439057 w 454025"/>
                    <a:gd name="connsiteY37" fmla="*/ 411162 h 646113"/>
                    <a:gd name="connsiteX38" fmla="*/ 454025 w 454025"/>
                    <a:gd name="connsiteY38" fmla="*/ 426594 h 646113"/>
                    <a:gd name="connsiteX39" fmla="*/ 439057 w 454025"/>
                    <a:gd name="connsiteY39" fmla="*/ 441325 h 646113"/>
                    <a:gd name="connsiteX40" fmla="*/ 121881 w 454025"/>
                    <a:gd name="connsiteY40" fmla="*/ 441325 h 646113"/>
                    <a:gd name="connsiteX41" fmla="*/ 106201 w 454025"/>
                    <a:gd name="connsiteY41" fmla="*/ 441325 h 646113"/>
                    <a:gd name="connsiteX42" fmla="*/ 90520 w 454025"/>
                    <a:gd name="connsiteY42" fmla="*/ 441325 h 646113"/>
                    <a:gd name="connsiteX43" fmla="*/ 15681 w 454025"/>
                    <a:gd name="connsiteY43" fmla="*/ 441325 h 646113"/>
                    <a:gd name="connsiteX44" fmla="*/ 0 w 454025"/>
                    <a:gd name="connsiteY44" fmla="*/ 426594 h 646113"/>
                    <a:gd name="connsiteX45" fmla="*/ 15681 w 454025"/>
                    <a:gd name="connsiteY45" fmla="*/ 411162 h 646113"/>
                    <a:gd name="connsiteX46" fmla="*/ 15681 w 454025"/>
                    <a:gd name="connsiteY46" fmla="*/ 307975 h 646113"/>
                    <a:gd name="connsiteX47" fmla="*/ 90520 w 454025"/>
                    <a:gd name="connsiteY47" fmla="*/ 307975 h 646113"/>
                    <a:gd name="connsiteX48" fmla="*/ 106201 w 454025"/>
                    <a:gd name="connsiteY48" fmla="*/ 307975 h 646113"/>
                    <a:gd name="connsiteX49" fmla="*/ 121881 w 454025"/>
                    <a:gd name="connsiteY49" fmla="*/ 307975 h 646113"/>
                    <a:gd name="connsiteX50" fmla="*/ 439057 w 454025"/>
                    <a:gd name="connsiteY50" fmla="*/ 307975 h 646113"/>
                    <a:gd name="connsiteX51" fmla="*/ 454025 w 454025"/>
                    <a:gd name="connsiteY51" fmla="*/ 323057 h 646113"/>
                    <a:gd name="connsiteX52" fmla="*/ 439057 w 454025"/>
                    <a:gd name="connsiteY52" fmla="*/ 338138 h 646113"/>
                    <a:gd name="connsiteX53" fmla="*/ 121881 w 454025"/>
                    <a:gd name="connsiteY53" fmla="*/ 338138 h 646113"/>
                    <a:gd name="connsiteX54" fmla="*/ 106201 w 454025"/>
                    <a:gd name="connsiteY54" fmla="*/ 338138 h 646113"/>
                    <a:gd name="connsiteX55" fmla="*/ 90520 w 454025"/>
                    <a:gd name="connsiteY55" fmla="*/ 338138 h 646113"/>
                    <a:gd name="connsiteX56" fmla="*/ 15681 w 454025"/>
                    <a:gd name="connsiteY56" fmla="*/ 338138 h 646113"/>
                    <a:gd name="connsiteX57" fmla="*/ 0 w 454025"/>
                    <a:gd name="connsiteY57" fmla="*/ 323057 h 646113"/>
                    <a:gd name="connsiteX58" fmla="*/ 15681 w 454025"/>
                    <a:gd name="connsiteY58" fmla="*/ 307975 h 646113"/>
                    <a:gd name="connsiteX59" fmla="*/ 15681 w 454025"/>
                    <a:gd name="connsiteY59" fmla="*/ 204787 h 646113"/>
                    <a:gd name="connsiteX60" fmla="*/ 90520 w 454025"/>
                    <a:gd name="connsiteY60" fmla="*/ 204787 h 646113"/>
                    <a:gd name="connsiteX61" fmla="*/ 106201 w 454025"/>
                    <a:gd name="connsiteY61" fmla="*/ 204787 h 646113"/>
                    <a:gd name="connsiteX62" fmla="*/ 121881 w 454025"/>
                    <a:gd name="connsiteY62" fmla="*/ 204787 h 646113"/>
                    <a:gd name="connsiteX63" fmla="*/ 439057 w 454025"/>
                    <a:gd name="connsiteY63" fmla="*/ 204787 h 646113"/>
                    <a:gd name="connsiteX64" fmla="*/ 454025 w 454025"/>
                    <a:gd name="connsiteY64" fmla="*/ 220219 h 646113"/>
                    <a:gd name="connsiteX65" fmla="*/ 439057 w 454025"/>
                    <a:gd name="connsiteY65" fmla="*/ 234950 h 646113"/>
                    <a:gd name="connsiteX66" fmla="*/ 121881 w 454025"/>
                    <a:gd name="connsiteY66" fmla="*/ 234950 h 646113"/>
                    <a:gd name="connsiteX67" fmla="*/ 106201 w 454025"/>
                    <a:gd name="connsiteY67" fmla="*/ 234950 h 646113"/>
                    <a:gd name="connsiteX68" fmla="*/ 90520 w 454025"/>
                    <a:gd name="connsiteY68" fmla="*/ 234950 h 646113"/>
                    <a:gd name="connsiteX69" fmla="*/ 15681 w 454025"/>
                    <a:gd name="connsiteY69" fmla="*/ 234950 h 646113"/>
                    <a:gd name="connsiteX70" fmla="*/ 0 w 454025"/>
                    <a:gd name="connsiteY70" fmla="*/ 220219 h 646113"/>
                    <a:gd name="connsiteX71" fmla="*/ 15681 w 454025"/>
                    <a:gd name="connsiteY71" fmla="*/ 204787 h 646113"/>
                    <a:gd name="connsiteX72" fmla="*/ 15681 w 454025"/>
                    <a:gd name="connsiteY72" fmla="*/ 101600 h 646113"/>
                    <a:gd name="connsiteX73" fmla="*/ 90520 w 454025"/>
                    <a:gd name="connsiteY73" fmla="*/ 101600 h 646113"/>
                    <a:gd name="connsiteX74" fmla="*/ 106201 w 454025"/>
                    <a:gd name="connsiteY74" fmla="*/ 101600 h 646113"/>
                    <a:gd name="connsiteX75" fmla="*/ 121881 w 454025"/>
                    <a:gd name="connsiteY75" fmla="*/ 101600 h 646113"/>
                    <a:gd name="connsiteX76" fmla="*/ 439057 w 454025"/>
                    <a:gd name="connsiteY76" fmla="*/ 101600 h 646113"/>
                    <a:gd name="connsiteX77" fmla="*/ 454025 w 454025"/>
                    <a:gd name="connsiteY77" fmla="*/ 117475 h 646113"/>
                    <a:gd name="connsiteX78" fmla="*/ 439057 w 454025"/>
                    <a:gd name="connsiteY78" fmla="*/ 133350 h 646113"/>
                    <a:gd name="connsiteX79" fmla="*/ 121881 w 454025"/>
                    <a:gd name="connsiteY79" fmla="*/ 133350 h 646113"/>
                    <a:gd name="connsiteX80" fmla="*/ 106201 w 454025"/>
                    <a:gd name="connsiteY80" fmla="*/ 133350 h 646113"/>
                    <a:gd name="connsiteX81" fmla="*/ 90520 w 454025"/>
                    <a:gd name="connsiteY81" fmla="*/ 133350 h 646113"/>
                    <a:gd name="connsiteX82" fmla="*/ 15681 w 454025"/>
                    <a:gd name="connsiteY82" fmla="*/ 133350 h 646113"/>
                    <a:gd name="connsiteX83" fmla="*/ 0 w 454025"/>
                    <a:gd name="connsiteY83" fmla="*/ 117475 h 646113"/>
                    <a:gd name="connsiteX84" fmla="*/ 15681 w 454025"/>
                    <a:gd name="connsiteY84" fmla="*/ 101600 h 646113"/>
                    <a:gd name="connsiteX85" fmla="*/ 15681 w 454025"/>
                    <a:gd name="connsiteY85" fmla="*/ 0 h 646113"/>
                    <a:gd name="connsiteX86" fmla="*/ 90520 w 454025"/>
                    <a:gd name="connsiteY86" fmla="*/ 0 h 646113"/>
                    <a:gd name="connsiteX87" fmla="*/ 106201 w 454025"/>
                    <a:gd name="connsiteY87" fmla="*/ 0 h 646113"/>
                    <a:gd name="connsiteX88" fmla="*/ 121881 w 454025"/>
                    <a:gd name="connsiteY88" fmla="*/ 0 h 646113"/>
                    <a:gd name="connsiteX89" fmla="*/ 439057 w 454025"/>
                    <a:gd name="connsiteY89" fmla="*/ 0 h 646113"/>
                    <a:gd name="connsiteX90" fmla="*/ 454025 w 454025"/>
                    <a:gd name="connsiteY90" fmla="*/ 15432 h 646113"/>
                    <a:gd name="connsiteX91" fmla="*/ 439057 w 454025"/>
                    <a:gd name="connsiteY91" fmla="*/ 30163 h 646113"/>
                    <a:gd name="connsiteX92" fmla="*/ 121881 w 454025"/>
                    <a:gd name="connsiteY92" fmla="*/ 30163 h 646113"/>
                    <a:gd name="connsiteX93" fmla="*/ 106201 w 454025"/>
                    <a:gd name="connsiteY93" fmla="*/ 30163 h 646113"/>
                    <a:gd name="connsiteX94" fmla="*/ 90520 w 454025"/>
                    <a:gd name="connsiteY94" fmla="*/ 30163 h 646113"/>
                    <a:gd name="connsiteX95" fmla="*/ 15681 w 454025"/>
                    <a:gd name="connsiteY95" fmla="*/ 30163 h 646113"/>
                    <a:gd name="connsiteX96" fmla="*/ 0 w 454025"/>
                    <a:gd name="connsiteY96" fmla="*/ 15432 h 646113"/>
                    <a:gd name="connsiteX97" fmla="*/ 15681 w 454025"/>
                    <a:gd name="connsiteY97" fmla="*/ 0 h 6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54025" h="646113">
                      <a:moveTo>
                        <a:pt x="15681" y="615950"/>
                      </a:moveTo>
                      <a:cubicBezTo>
                        <a:pt x="42766" y="615950"/>
                        <a:pt x="67712" y="615950"/>
                        <a:pt x="91233" y="615950"/>
                      </a:cubicBezTo>
                      <a:cubicBezTo>
                        <a:pt x="439057" y="615950"/>
                        <a:pt x="439057" y="615950"/>
                        <a:pt x="439057" y="615950"/>
                      </a:cubicBezTo>
                      <a:cubicBezTo>
                        <a:pt x="446185" y="615950"/>
                        <a:pt x="451887" y="620159"/>
                        <a:pt x="453312" y="626472"/>
                      </a:cubicBezTo>
                      <a:cubicBezTo>
                        <a:pt x="454025" y="627875"/>
                        <a:pt x="454025" y="629278"/>
                        <a:pt x="454025" y="631382"/>
                      </a:cubicBezTo>
                      <a:cubicBezTo>
                        <a:pt x="454025" y="632084"/>
                        <a:pt x="454025" y="632084"/>
                        <a:pt x="454025" y="632785"/>
                      </a:cubicBezTo>
                      <a:cubicBezTo>
                        <a:pt x="453312" y="638397"/>
                        <a:pt x="449749" y="643307"/>
                        <a:pt x="444047" y="645412"/>
                      </a:cubicBezTo>
                      <a:cubicBezTo>
                        <a:pt x="444047" y="645412"/>
                        <a:pt x="443334" y="646113"/>
                        <a:pt x="442621" y="646113"/>
                      </a:cubicBezTo>
                      <a:cubicBezTo>
                        <a:pt x="442621" y="646113"/>
                        <a:pt x="441908" y="646113"/>
                        <a:pt x="441908" y="646113"/>
                      </a:cubicBezTo>
                      <a:cubicBezTo>
                        <a:pt x="441196" y="646113"/>
                        <a:pt x="439770" y="646113"/>
                        <a:pt x="439057" y="646113"/>
                      </a:cubicBezTo>
                      <a:cubicBezTo>
                        <a:pt x="15681" y="646113"/>
                        <a:pt x="15681" y="646113"/>
                        <a:pt x="15681" y="646113"/>
                      </a:cubicBezTo>
                      <a:cubicBezTo>
                        <a:pt x="15681" y="646113"/>
                        <a:pt x="14968" y="646113"/>
                        <a:pt x="14968" y="646113"/>
                      </a:cubicBezTo>
                      <a:cubicBezTo>
                        <a:pt x="7128" y="646113"/>
                        <a:pt x="713" y="639800"/>
                        <a:pt x="0" y="631382"/>
                      </a:cubicBezTo>
                      <a:cubicBezTo>
                        <a:pt x="0" y="622965"/>
                        <a:pt x="7128" y="615950"/>
                        <a:pt x="15681" y="615950"/>
                      </a:cubicBezTo>
                      <a:close/>
                      <a:moveTo>
                        <a:pt x="15681" y="512762"/>
                      </a:moveTo>
                      <a:cubicBezTo>
                        <a:pt x="42053" y="512762"/>
                        <a:pt x="67712" y="512762"/>
                        <a:pt x="90520" y="512762"/>
                      </a:cubicBezTo>
                      <a:cubicBezTo>
                        <a:pt x="96222" y="512762"/>
                        <a:pt x="101211" y="512762"/>
                        <a:pt x="106201" y="512762"/>
                      </a:cubicBezTo>
                      <a:cubicBezTo>
                        <a:pt x="111903" y="512762"/>
                        <a:pt x="116892" y="512762"/>
                        <a:pt x="121881" y="512762"/>
                      </a:cubicBezTo>
                      <a:cubicBezTo>
                        <a:pt x="439057" y="512762"/>
                        <a:pt x="439057" y="512762"/>
                        <a:pt x="439057" y="512762"/>
                      </a:cubicBezTo>
                      <a:cubicBezTo>
                        <a:pt x="447610" y="512762"/>
                        <a:pt x="454025" y="519978"/>
                        <a:pt x="454025" y="528637"/>
                      </a:cubicBezTo>
                      <a:cubicBezTo>
                        <a:pt x="454025" y="530080"/>
                        <a:pt x="454025" y="530802"/>
                        <a:pt x="454025" y="531523"/>
                      </a:cubicBezTo>
                      <a:cubicBezTo>
                        <a:pt x="454025" y="532245"/>
                        <a:pt x="454025" y="532967"/>
                        <a:pt x="453312" y="532967"/>
                      </a:cubicBezTo>
                      <a:cubicBezTo>
                        <a:pt x="453312" y="533688"/>
                        <a:pt x="453312" y="533688"/>
                        <a:pt x="453312" y="533688"/>
                      </a:cubicBezTo>
                      <a:cubicBezTo>
                        <a:pt x="451887" y="538739"/>
                        <a:pt x="449036" y="542347"/>
                        <a:pt x="444047" y="543791"/>
                      </a:cubicBezTo>
                      <a:cubicBezTo>
                        <a:pt x="443334" y="543791"/>
                        <a:pt x="443334" y="543791"/>
                        <a:pt x="443334" y="543791"/>
                      </a:cubicBezTo>
                      <a:cubicBezTo>
                        <a:pt x="442621" y="543791"/>
                        <a:pt x="441908" y="543791"/>
                        <a:pt x="441908" y="544512"/>
                      </a:cubicBezTo>
                      <a:cubicBezTo>
                        <a:pt x="440483" y="544512"/>
                        <a:pt x="439770" y="544512"/>
                        <a:pt x="439057" y="544512"/>
                      </a:cubicBezTo>
                      <a:cubicBezTo>
                        <a:pt x="282964" y="544512"/>
                        <a:pt x="184604" y="544512"/>
                        <a:pt x="121881" y="544512"/>
                      </a:cubicBezTo>
                      <a:cubicBezTo>
                        <a:pt x="116892" y="544512"/>
                        <a:pt x="111190" y="544512"/>
                        <a:pt x="106201" y="544512"/>
                      </a:cubicBezTo>
                      <a:cubicBezTo>
                        <a:pt x="101211" y="544512"/>
                        <a:pt x="95509" y="544512"/>
                        <a:pt x="90520" y="544512"/>
                      </a:cubicBezTo>
                      <a:cubicBezTo>
                        <a:pt x="15681" y="544512"/>
                        <a:pt x="15681" y="544512"/>
                        <a:pt x="15681" y="544512"/>
                      </a:cubicBezTo>
                      <a:cubicBezTo>
                        <a:pt x="7128" y="544512"/>
                        <a:pt x="0" y="538018"/>
                        <a:pt x="0" y="528637"/>
                      </a:cubicBezTo>
                      <a:cubicBezTo>
                        <a:pt x="0" y="519978"/>
                        <a:pt x="7128" y="512762"/>
                        <a:pt x="15681" y="512762"/>
                      </a:cubicBezTo>
                      <a:close/>
                      <a:moveTo>
                        <a:pt x="15681" y="411162"/>
                      </a:moveTo>
                      <a:cubicBezTo>
                        <a:pt x="42053" y="411162"/>
                        <a:pt x="67712" y="411162"/>
                        <a:pt x="90520" y="411162"/>
                      </a:cubicBezTo>
                      <a:cubicBezTo>
                        <a:pt x="96222" y="411162"/>
                        <a:pt x="101211" y="411162"/>
                        <a:pt x="106201" y="411162"/>
                      </a:cubicBezTo>
                      <a:cubicBezTo>
                        <a:pt x="111903" y="411162"/>
                        <a:pt x="116892" y="411162"/>
                        <a:pt x="121881" y="411162"/>
                      </a:cubicBezTo>
                      <a:cubicBezTo>
                        <a:pt x="439057" y="411162"/>
                        <a:pt x="439057" y="411162"/>
                        <a:pt x="439057" y="411162"/>
                      </a:cubicBezTo>
                      <a:cubicBezTo>
                        <a:pt x="447610" y="411162"/>
                        <a:pt x="454025" y="418177"/>
                        <a:pt x="454025" y="426594"/>
                      </a:cubicBezTo>
                      <a:cubicBezTo>
                        <a:pt x="454025" y="435012"/>
                        <a:pt x="447610" y="441325"/>
                        <a:pt x="439057" y="441325"/>
                      </a:cubicBezTo>
                      <a:cubicBezTo>
                        <a:pt x="282964" y="441325"/>
                        <a:pt x="184604" y="441325"/>
                        <a:pt x="121881" y="441325"/>
                      </a:cubicBezTo>
                      <a:cubicBezTo>
                        <a:pt x="116892" y="441325"/>
                        <a:pt x="111190" y="441325"/>
                        <a:pt x="106201" y="441325"/>
                      </a:cubicBezTo>
                      <a:cubicBezTo>
                        <a:pt x="101211" y="441325"/>
                        <a:pt x="95509" y="441325"/>
                        <a:pt x="90520" y="441325"/>
                      </a:cubicBezTo>
                      <a:cubicBezTo>
                        <a:pt x="15681" y="441325"/>
                        <a:pt x="15681" y="441325"/>
                        <a:pt x="15681" y="441325"/>
                      </a:cubicBezTo>
                      <a:cubicBezTo>
                        <a:pt x="7128" y="441325"/>
                        <a:pt x="0" y="435012"/>
                        <a:pt x="0" y="426594"/>
                      </a:cubicBezTo>
                      <a:cubicBezTo>
                        <a:pt x="0" y="418177"/>
                        <a:pt x="7128" y="411162"/>
                        <a:pt x="15681" y="411162"/>
                      </a:cubicBezTo>
                      <a:close/>
                      <a:moveTo>
                        <a:pt x="15681" y="307975"/>
                      </a:moveTo>
                      <a:cubicBezTo>
                        <a:pt x="42053" y="307975"/>
                        <a:pt x="67712" y="307975"/>
                        <a:pt x="90520" y="307975"/>
                      </a:cubicBezTo>
                      <a:cubicBezTo>
                        <a:pt x="96222" y="307975"/>
                        <a:pt x="101211" y="307975"/>
                        <a:pt x="106201" y="307975"/>
                      </a:cubicBezTo>
                      <a:cubicBezTo>
                        <a:pt x="111903" y="307975"/>
                        <a:pt x="116892" y="307975"/>
                        <a:pt x="121881" y="307975"/>
                      </a:cubicBezTo>
                      <a:cubicBezTo>
                        <a:pt x="439057" y="307975"/>
                        <a:pt x="439057" y="307975"/>
                        <a:pt x="439057" y="307975"/>
                      </a:cubicBezTo>
                      <a:cubicBezTo>
                        <a:pt x="447610" y="307975"/>
                        <a:pt x="454025" y="315157"/>
                        <a:pt x="454025" y="323057"/>
                      </a:cubicBezTo>
                      <a:cubicBezTo>
                        <a:pt x="454025" y="330956"/>
                        <a:pt x="447610" y="338138"/>
                        <a:pt x="439057" y="338138"/>
                      </a:cubicBezTo>
                      <a:cubicBezTo>
                        <a:pt x="282964" y="338138"/>
                        <a:pt x="184604" y="338138"/>
                        <a:pt x="121881" y="338138"/>
                      </a:cubicBezTo>
                      <a:cubicBezTo>
                        <a:pt x="116892" y="338138"/>
                        <a:pt x="111190" y="338138"/>
                        <a:pt x="106201" y="338138"/>
                      </a:cubicBezTo>
                      <a:cubicBezTo>
                        <a:pt x="101211" y="338138"/>
                        <a:pt x="95509" y="338138"/>
                        <a:pt x="90520" y="338138"/>
                      </a:cubicBezTo>
                      <a:cubicBezTo>
                        <a:pt x="15681" y="338138"/>
                        <a:pt x="15681" y="338138"/>
                        <a:pt x="15681" y="338138"/>
                      </a:cubicBezTo>
                      <a:cubicBezTo>
                        <a:pt x="7128" y="338138"/>
                        <a:pt x="0" y="330956"/>
                        <a:pt x="0" y="323057"/>
                      </a:cubicBezTo>
                      <a:cubicBezTo>
                        <a:pt x="0" y="315157"/>
                        <a:pt x="7128" y="307975"/>
                        <a:pt x="15681" y="307975"/>
                      </a:cubicBezTo>
                      <a:close/>
                      <a:moveTo>
                        <a:pt x="15681" y="204787"/>
                      </a:moveTo>
                      <a:cubicBezTo>
                        <a:pt x="42053" y="204787"/>
                        <a:pt x="67712" y="204787"/>
                        <a:pt x="90520" y="204787"/>
                      </a:cubicBezTo>
                      <a:cubicBezTo>
                        <a:pt x="96222" y="204787"/>
                        <a:pt x="101211" y="204787"/>
                        <a:pt x="106201" y="204787"/>
                      </a:cubicBezTo>
                      <a:cubicBezTo>
                        <a:pt x="111903" y="204787"/>
                        <a:pt x="116892" y="204787"/>
                        <a:pt x="121881" y="204787"/>
                      </a:cubicBezTo>
                      <a:cubicBezTo>
                        <a:pt x="439057" y="204787"/>
                        <a:pt x="439057" y="204787"/>
                        <a:pt x="439057" y="204787"/>
                      </a:cubicBezTo>
                      <a:cubicBezTo>
                        <a:pt x="447610" y="204787"/>
                        <a:pt x="454025" y="211802"/>
                        <a:pt x="454025" y="220219"/>
                      </a:cubicBezTo>
                      <a:cubicBezTo>
                        <a:pt x="454025" y="227935"/>
                        <a:pt x="447610" y="234950"/>
                        <a:pt x="439057" y="234950"/>
                      </a:cubicBezTo>
                      <a:cubicBezTo>
                        <a:pt x="282964" y="234950"/>
                        <a:pt x="184604" y="234950"/>
                        <a:pt x="121881" y="234950"/>
                      </a:cubicBezTo>
                      <a:cubicBezTo>
                        <a:pt x="116892" y="234950"/>
                        <a:pt x="111190" y="234950"/>
                        <a:pt x="106201" y="234950"/>
                      </a:cubicBezTo>
                      <a:cubicBezTo>
                        <a:pt x="101211" y="234950"/>
                        <a:pt x="95509" y="234950"/>
                        <a:pt x="90520" y="234950"/>
                      </a:cubicBezTo>
                      <a:cubicBezTo>
                        <a:pt x="15681" y="234950"/>
                        <a:pt x="15681" y="234950"/>
                        <a:pt x="15681" y="234950"/>
                      </a:cubicBezTo>
                      <a:cubicBezTo>
                        <a:pt x="7128" y="234950"/>
                        <a:pt x="0" y="227935"/>
                        <a:pt x="0" y="220219"/>
                      </a:cubicBezTo>
                      <a:cubicBezTo>
                        <a:pt x="0" y="211802"/>
                        <a:pt x="7128" y="204787"/>
                        <a:pt x="15681" y="204787"/>
                      </a:cubicBezTo>
                      <a:close/>
                      <a:moveTo>
                        <a:pt x="15681" y="101600"/>
                      </a:moveTo>
                      <a:cubicBezTo>
                        <a:pt x="42053" y="101600"/>
                        <a:pt x="67712" y="101600"/>
                        <a:pt x="90520" y="101600"/>
                      </a:cubicBezTo>
                      <a:cubicBezTo>
                        <a:pt x="96222" y="101600"/>
                        <a:pt x="101211" y="101600"/>
                        <a:pt x="106201" y="101600"/>
                      </a:cubicBezTo>
                      <a:cubicBezTo>
                        <a:pt x="111903" y="101600"/>
                        <a:pt x="116892" y="101600"/>
                        <a:pt x="121881" y="101600"/>
                      </a:cubicBezTo>
                      <a:cubicBezTo>
                        <a:pt x="439057" y="101600"/>
                        <a:pt x="439057" y="101600"/>
                        <a:pt x="439057" y="101600"/>
                      </a:cubicBezTo>
                      <a:cubicBezTo>
                        <a:pt x="447610" y="101600"/>
                        <a:pt x="454025" y="108816"/>
                        <a:pt x="454025" y="117475"/>
                      </a:cubicBezTo>
                      <a:cubicBezTo>
                        <a:pt x="454025" y="126134"/>
                        <a:pt x="447610" y="133350"/>
                        <a:pt x="439057" y="133350"/>
                      </a:cubicBezTo>
                      <a:cubicBezTo>
                        <a:pt x="282964" y="133350"/>
                        <a:pt x="184604" y="133350"/>
                        <a:pt x="121881" y="133350"/>
                      </a:cubicBezTo>
                      <a:cubicBezTo>
                        <a:pt x="116892" y="133350"/>
                        <a:pt x="111190" y="133350"/>
                        <a:pt x="106201" y="133350"/>
                      </a:cubicBezTo>
                      <a:cubicBezTo>
                        <a:pt x="101211" y="133350"/>
                        <a:pt x="95509" y="133350"/>
                        <a:pt x="90520" y="133350"/>
                      </a:cubicBezTo>
                      <a:cubicBezTo>
                        <a:pt x="15681" y="133350"/>
                        <a:pt x="15681" y="133350"/>
                        <a:pt x="15681" y="133350"/>
                      </a:cubicBezTo>
                      <a:cubicBezTo>
                        <a:pt x="7128" y="133350"/>
                        <a:pt x="0" y="126134"/>
                        <a:pt x="0" y="117475"/>
                      </a:cubicBezTo>
                      <a:cubicBezTo>
                        <a:pt x="0" y="108816"/>
                        <a:pt x="7128" y="101600"/>
                        <a:pt x="15681" y="101600"/>
                      </a:cubicBezTo>
                      <a:close/>
                      <a:moveTo>
                        <a:pt x="15681" y="0"/>
                      </a:moveTo>
                      <a:cubicBezTo>
                        <a:pt x="42053" y="0"/>
                        <a:pt x="67712" y="0"/>
                        <a:pt x="90520" y="0"/>
                      </a:cubicBezTo>
                      <a:cubicBezTo>
                        <a:pt x="96222" y="0"/>
                        <a:pt x="101211" y="0"/>
                        <a:pt x="106201" y="0"/>
                      </a:cubicBezTo>
                      <a:cubicBezTo>
                        <a:pt x="111903" y="0"/>
                        <a:pt x="116892" y="0"/>
                        <a:pt x="121881" y="0"/>
                      </a:cubicBezTo>
                      <a:cubicBezTo>
                        <a:pt x="439057" y="0"/>
                        <a:pt x="439057" y="0"/>
                        <a:pt x="439057" y="0"/>
                      </a:cubicBezTo>
                      <a:cubicBezTo>
                        <a:pt x="447610" y="0"/>
                        <a:pt x="454025" y="6313"/>
                        <a:pt x="454025" y="15432"/>
                      </a:cubicBezTo>
                      <a:cubicBezTo>
                        <a:pt x="454025" y="23148"/>
                        <a:pt x="447610" y="30163"/>
                        <a:pt x="439057" y="30163"/>
                      </a:cubicBezTo>
                      <a:cubicBezTo>
                        <a:pt x="282964" y="30163"/>
                        <a:pt x="184604" y="30163"/>
                        <a:pt x="121881" y="30163"/>
                      </a:cubicBezTo>
                      <a:cubicBezTo>
                        <a:pt x="116892" y="30163"/>
                        <a:pt x="111190" y="30163"/>
                        <a:pt x="106201" y="30163"/>
                      </a:cubicBezTo>
                      <a:cubicBezTo>
                        <a:pt x="101211" y="30163"/>
                        <a:pt x="95509" y="30163"/>
                        <a:pt x="90520" y="30163"/>
                      </a:cubicBezTo>
                      <a:cubicBezTo>
                        <a:pt x="15681" y="30163"/>
                        <a:pt x="15681" y="30163"/>
                        <a:pt x="15681" y="30163"/>
                      </a:cubicBezTo>
                      <a:cubicBezTo>
                        <a:pt x="7128" y="30163"/>
                        <a:pt x="0" y="23148"/>
                        <a:pt x="0" y="15432"/>
                      </a:cubicBezTo>
                      <a:cubicBezTo>
                        <a:pt x="0" y="6313"/>
                        <a:pt x="7128" y="0"/>
                        <a:pt x="1568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57" name="bcgIcons_Business Models ">
              <a:extLst>
                <a:ext uri="{FF2B5EF4-FFF2-40B4-BE49-F238E27FC236}">
                  <a16:creationId xmlns:a16="http://schemas.microsoft.com/office/drawing/2014/main" id="{8B8D3382-C88D-83CF-7AD4-DAB619ABCB3D}"/>
                </a:ext>
              </a:extLst>
            </p:cNvPr>
            <p:cNvGrpSpPr>
              <a:grpSpLocks noChangeAspect="1"/>
            </p:cNvGrpSpPr>
            <p:nvPr/>
          </p:nvGrpSpPr>
          <p:grpSpPr bwMode="auto">
            <a:xfrm>
              <a:off x="462000" y="5422798"/>
              <a:ext cx="332896" cy="333204"/>
              <a:chOff x="1682" y="0"/>
              <a:chExt cx="4316" cy="4320"/>
            </a:xfrm>
          </p:grpSpPr>
          <p:sp>
            <p:nvSpPr>
              <p:cNvPr id="148" name="AutoShape 3">
                <a:extLst>
                  <a:ext uri="{FF2B5EF4-FFF2-40B4-BE49-F238E27FC236}">
                    <a16:creationId xmlns:a16="http://schemas.microsoft.com/office/drawing/2014/main" id="{1264CE81-BD65-D89E-7C4E-FB20BE56D69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4">
                <a:extLst>
                  <a:ext uri="{FF2B5EF4-FFF2-40B4-BE49-F238E27FC236}">
                    <a16:creationId xmlns:a16="http://schemas.microsoft.com/office/drawing/2014/main" id="{2633A6F7-BF34-9FF4-30F8-49D0AF7A4629}"/>
                  </a:ext>
                </a:extLst>
              </p:cNvPr>
              <p:cNvSpPr>
                <a:spLocks noEditPoints="1"/>
              </p:cNvSpPr>
              <p:nvPr/>
            </p:nvSpPr>
            <p:spPr bwMode="auto">
              <a:xfrm>
                <a:off x="2609" y="1147"/>
                <a:ext cx="2458" cy="2333"/>
              </a:xfrm>
              <a:custGeom>
                <a:avLst/>
                <a:gdLst>
                  <a:gd name="T0" fmla="*/ 44 w 1312"/>
                  <a:gd name="T1" fmla="*/ 654 h 1244"/>
                  <a:gd name="T2" fmla="*/ 132 w 1312"/>
                  <a:gd name="T3" fmla="*/ 924 h 1244"/>
                  <a:gd name="T4" fmla="*/ 91 w 1312"/>
                  <a:gd name="T5" fmla="*/ 942 h 1244"/>
                  <a:gd name="T6" fmla="*/ 0 w 1312"/>
                  <a:gd name="T7" fmla="*/ 660 h 1244"/>
                  <a:gd name="T8" fmla="*/ 44 w 1312"/>
                  <a:gd name="T9" fmla="*/ 654 h 1244"/>
                  <a:gd name="T10" fmla="*/ 1268 w 1312"/>
                  <a:gd name="T11" fmla="*/ 654 h 1244"/>
                  <a:gd name="T12" fmla="*/ 1180 w 1312"/>
                  <a:gd name="T13" fmla="*/ 924 h 1244"/>
                  <a:gd name="T14" fmla="*/ 1221 w 1312"/>
                  <a:gd name="T15" fmla="*/ 942 h 1244"/>
                  <a:gd name="T16" fmla="*/ 1312 w 1312"/>
                  <a:gd name="T17" fmla="*/ 660 h 1244"/>
                  <a:gd name="T18" fmla="*/ 1268 w 1312"/>
                  <a:gd name="T19" fmla="*/ 654 h 1244"/>
                  <a:gd name="T20" fmla="*/ 902 w 1312"/>
                  <a:gd name="T21" fmla="*/ 39 h 1244"/>
                  <a:gd name="T22" fmla="*/ 1101 w 1312"/>
                  <a:gd name="T23" fmla="*/ 184 h 1244"/>
                  <a:gd name="T24" fmla="*/ 1131 w 1312"/>
                  <a:gd name="T25" fmla="*/ 151 h 1244"/>
                  <a:gd name="T26" fmla="*/ 923 w 1312"/>
                  <a:gd name="T27" fmla="*/ 0 h 1244"/>
                  <a:gd name="T28" fmla="*/ 902 w 1312"/>
                  <a:gd name="T29" fmla="*/ 39 h 1244"/>
                  <a:gd name="T30" fmla="*/ 790 w 1312"/>
                  <a:gd name="T31" fmla="*/ 1244 h 1244"/>
                  <a:gd name="T32" fmla="*/ 787 w 1312"/>
                  <a:gd name="T33" fmla="*/ 1202 h 1244"/>
                  <a:gd name="T34" fmla="*/ 787 w 1312"/>
                  <a:gd name="T35" fmla="*/ 1200 h 1244"/>
                  <a:gd name="T36" fmla="*/ 525 w 1312"/>
                  <a:gd name="T37" fmla="*/ 1200 h 1244"/>
                  <a:gd name="T38" fmla="*/ 525 w 1312"/>
                  <a:gd name="T39" fmla="*/ 1202 h 1244"/>
                  <a:gd name="T40" fmla="*/ 522 w 1312"/>
                  <a:gd name="T41" fmla="*/ 1244 h 1244"/>
                  <a:gd name="T42" fmla="*/ 790 w 1312"/>
                  <a:gd name="T43" fmla="*/ 1244 h 1244"/>
                  <a:gd name="T44" fmla="*/ 211 w 1312"/>
                  <a:gd name="T45" fmla="*/ 184 h 1244"/>
                  <a:gd name="T46" fmla="*/ 410 w 1312"/>
                  <a:gd name="T47" fmla="*/ 39 h 1244"/>
                  <a:gd name="T48" fmla="*/ 389 w 1312"/>
                  <a:gd name="T49" fmla="*/ 0 h 1244"/>
                  <a:gd name="T50" fmla="*/ 181 w 1312"/>
                  <a:gd name="T51" fmla="*/ 151 h 1244"/>
                  <a:gd name="T52" fmla="*/ 211 w 1312"/>
                  <a:gd name="T53" fmla="*/ 184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2" h="1244">
                    <a:moveTo>
                      <a:pt x="44" y="654"/>
                    </a:moveTo>
                    <a:cubicBezTo>
                      <a:pt x="132" y="924"/>
                      <a:pt x="132" y="924"/>
                      <a:pt x="132" y="924"/>
                    </a:cubicBezTo>
                    <a:cubicBezTo>
                      <a:pt x="118" y="929"/>
                      <a:pt x="104" y="935"/>
                      <a:pt x="91" y="942"/>
                    </a:cubicBezTo>
                    <a:cubicBezTo>
                      <a:pt x="0" y="660"/>
                      <a:pt x="0" y="660"/>
                      <a:pt x="0" y="660"/>
                    </a:cubicBezTo>
                    <a:cubicBezTo>
                      <a:pt x="15" y="659"/>
                      <a:pt x="29" y="657"/>
                      <a:pt x="44" y="654"/>
                    </a:cubicBezTo>
                    <a:close/>
                    <a:moveTo>
                      <a:pt x="1268" y="654"/>
                    </a:moveTo>
                    <a:cubicBezTo>
                      <a:pt x="1180" y="924"/>
                      <a:pt x="1180" y="924"/>
                      <a:pt x="1180" y="924"/>
                    </a:cubicBezTo>
                    <a:cubicBezTo>
                      <a:pt x="1194" y="929"/>
                      <a:pt x="1208" y="935"/>
                      <a:pt x="1221" y="942"/>
                    </a:cubicBezTo>
                    <a:cubicBezTo>
                      <a:pt x="1312" y="660"/>
                      <a:pt x="1312" y="660"/>
                      <a:pt x="1312" y="660"/>
                    </a:cubicBezTo>
                    <a:cubicBezTo>
                      <a:pt x="1297" y="659"/>
                      <a:pt x="1283" y="657"/>
                      <a:pt x="1268" y="654"/>
                    </a:cubicBezTo>
                    <a:close/>
                    <a:moveTo>
                      <a:pt x="902" y="39"/>
                    </a:moveTo>
                    <a:cubicBezTo>
                      <a:pt x="1101" y="184"/>
                      <a:pt x="1101" y="184"/>
                      <a:pt x="1101" y="184"/>
                    </a:cubicBezTo>
                    <a:cubicBezTo>
                      <a:pt x="1110" y="172"/>
                      <a:pt x="1120" y="161"/>
                      <a:pt x="1131" y="151"/>
                    </a:cubicBezTo>
                    <a:cubicBezTo>
                      <a:pt x="923" y="0"/>
                      <a:pt x="923" y="0"/>
                      <a:pt x="923" y="0"/>
                    </a:cubicBezTo>
                    <a:cubicBezTo>
                      <a:pt x="917" y="14"/>
                      <a:pt x="910" y="27"/>
                      <a:pt x="902" y="39"/>
                    </a:cubicBezTo>
                    <a:close/>
                    <a:moveTo>
                      <a:pt x="790" y="1244"/>
                    </a:moveTo>
                    <a:cubicBezTo>
                      <a:pt x="788" y="1230"/>
                      <a:pt x="787" y="1216"/>
                      <a:pt x="787" y="1202"/>
                    </a:cubicBezTo>
                    <a:cubicBezTo>
                      <a:pt x="787" y="1201"/>
                      <a:pt x="787" y="1200"/>
                      <a:pt x="787" y="1200"/>
                    </a:cubicBezTo>
                    <a:cubicBezTo>
                      <a:pt x="525" y="1200"/>
                      <a:pt x="525" y="1200"/>
                      <a:pt x="525" y="1200"/>
                    </a:cubicBezTo>
                    <a:cubicBezTo>
                      <a:pt x="525" y="1200"/>
                      <a:pt x="525" y="1201"/>
                      <a:pt x="525" y="1202"/>
                    </a:cubicBezTo>
                    <a:cubicBezTo>
                      <a:pt x="525" y="1216"/>
                      <a:pt x="524" y="1230"/>
                      <a:pt x="522" y="1244"/>
                    </a:cubicBezTo>
                    <a:lnTo>
                      <a:pt x="790" y="1244"/>
                    </a:lnTo>
                    <a:close/>
                    <a:moveTo>
                      <a:pt x="211" y="184"/>
                    </a:moveTo>
                    <a:cubicBezTo>
                      <a:pt x="410" y="39"/>
                      <a:pt x="410" y="39"/>
                      <a:pt x="410" y="39"/>
                    </a:cubicBezTo>
                    <a:cubicBezTo>
                      <a:pt x="402" y="27"/>
                      <a:pt x="395" y="14"/>
                      <a:pt x="389" y="0"/>
                    </a:cubicBezTo>
                    <a:cubicBezTo>
                      <a:pt x="181" y="151"/>
                      <a:pt x="181" y="151"/>
                      <a:pt x="181" y="151"/>
                    </a:cubicBezTo>
                    <a:cubicBezTo>
                      <a:pt x="192" y="161"/>
                      <a:pt x="202" y="172"/>
                      <a:pt x="211"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5">
                <a:extLst>
                  <a:ext uri="{FF2B5EF4-FFF2-40B4-BE49-F238E27FC236}">
                    <a16:creationId xmlns:a16="http://schemas.microsoft.com/office/drawing/2014/main" id="{22B0A16B-9A3B-8E3A-1CB1-248228B66922}"/>
                  </a:ext>
                </a:extLst>
              </p:cNvPr>
              <p:cNvSpPr>
                <a:spLocks noEditPoints="1"/>
              </p:cNvSpPr>
              <p:nvPr/>
            </p:nvSpPr>
            <p:spPr bwMode="auto">
              <a:xfrm>
                <a:off x="2100" y="442"/>
                <a:ext cx="3476" cy="3432"/>
              </a:xfrm>
              <a:custGeom>
                <a:avLst/>
                <a:gdLst>
                  <a:gd name="T0" fmla="*/ 928 w 1856"/>
                  <a:gd name="T1" fmla="*/ 503 h 1830"/>
                  <a:gd name="T2" fmla="*/ 677 w 1856"/>
                  <a:gd name="T3" fmla="*/ 252 h 1830"/>
                  <a:gd name="T4" fmla="*/ 677 w 1856"/>
                  <a:gd name="T5" fmla="*/ 252 h 1830"/>
                  <a:gd name="T6" fmla="*/ 928 w 1856"/>
                  <a:gd name="T7" fmla="*/ 0 h 1830"/>
                  <a:gd name="T8" fmla="*/ 1179 w 1856"/>
                  <a:gd name="T9" fmla="*/ 252 h 1830"/>
                  <a:gd name="T10" fmla="*/ 1179 w 1856"/>
                  <a:gd name="T11" fmla="*/ 252 h 1830"/>
                  <a:gd name="T12" fmla="*/ 928 w 1856"/>
                  <a:gd name="T13" fmla="*/ 503 h 1830"/>
                  <a:gd name="T14" fmla="*/ 502 w 1856"/>
                  <a:gd name="T15" fmla="*/ 742 h 1830"/>
                  <a:gd name="T16" fmla="*/ 502 w 1856"/>
                  <a:gd name="T17" fmla="*/ 742 h 1830"/>
                  <a:gd name="T18" fmla="*/ 251 w 1856"/>
                  <a:gd name="T19" fmla="*/ 491 h 1830"/>
                  <a:gd name="T20" fmla="*/ 0 w 1856"/>
                  <a:gd name="T21" fmla="*/ 742 h 1830"/>
                  <a:gd name="T22" fmla="*/ 0 w 1856"/>
                  <a:gd name="T23" fmla="*/ 742 h 1830"/>
                  <a:gd name="T24" fmla="*/ 251 w 1856"/>
                  <a:gd name="T25" fmla="*/ 993 h 1830"/>
                  <a:gd name="T26" fmla="*/ 502 w 1856"/>
                  <a:gd name="T27" fmla="*/ 742 h 1830"/>
                  <a:gd name="T28" fmla="*/ 1605 w 1856"/>
                  <a:gd name="T29" fmla="*/ 491 h 1830"/>
                  <a:gd name="T30" fmla="*/ 1354 w 1856"/>
                  <a:gd name="T31" fmla="*/ 742 h 1830"/>
                  <a:gd name="T32" fmla="*/ 1354 w 1856"/>
                  <a:gd name="T33" fmla="*/ 742 h 1830"/>
                  <a:gd name="T34" fmla="*/ 1605 w 1856"/>
                  <a:gd name="T35" fmla="*/ 993 h 1830"/>
                  <a:gd name="T36" fmla="*/ 1856 w 1856"/>
                  <a:gd name="T37" fmla="*/ 742 h 1830"/>
                  <a:gd name="T38" fmla="*/ 1856 w 1856"/>
                  <a:gd name="T39" fmla="*/ 742 h 1830"/>
                  <a:gd name="T40" fmla="*/ 1605 w 1856"/>
                  <a:gd name="T41" fmla="*/ 491 h 1830"/>
                  <a:gd name="T42" fmla="*/ 502 w 1856"/>
                  <a:gd name="T43" fmla="*/ 1327 h 1830"/>
                  <a:gd name="T44" fmla="*/ 251 w 1856"/>
                  <a:gd name="T45" fmla="*/ 1578 h 1830"/>
                  <a:gd name="T46" fmla="*/ 251 w 1856"/>
                  <a:gd name="T47" fmla="*/ 1578 h 1830"/>
                  <a:gd name="T48" fmla="*/ 502 w 1856"/>
                  <a:gd name="T49" fmla="*/ 1830 h 1830"/>
                  <a:gd name="T50" fmla="*/ 753 w 1856"/>
                  <a:gd name="T51" fmla="*/ 1578 h 1830"/>
                  <a:gd name="T52" fmla="*/ 753 w 1856"/>
                  <a:gd name="T53" fmla="*/ 1578 h 1830"/>
                  <a:gd name="T54" fmla="*/ 502 w 1856"/>
                  <a:gd name="T55" fmla="*/ 1327 h 1830"/>
                  <a:gd name="T56" fmla="*/ 1354 w 1856"/>
                  <a:gd name="T57" fmla="*/ 1327 h 1830"/>
                  <a:gd name="T58" fmla="*/ 1103 w 1856"/>
                  <a:gd name="T59" fmla="*/ 1578 h 1830"/>
                  <a:gd name="T60" fmla="*/ 1103 w 1856"/>
                  <a:gd name="T61" fmla="*/ 1578 h 1830"/>
                  <a:gd name="T62" fmla="*/ 1354 w 1856"/>
                  <a:gd name="T63" fmla="*/ 1830 h 1830"/>
                  <a:gd name="T64" fmla="*/ 1605 w 1856"/>
                  <a:gd name="T65" fmla="*/ 1578 h 1830"/>
                  <a:gd name="T66" fmla="*/ 1605 w 1856"/>
                  <a:gd name="T67" fmla="*/ 1578 h 1830"/>
                  <a:gd name="T68" fmla="*/ 1354 w 1856"/>
                  <a:gd name="T69" fmla="*/ 1327 h 1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56" h="1830">
                    <a:moveTo>
                      <a:pt x="928" y="503"/>
                    </a:moveTo>
                    <a:cubicBezTo>
                      <a:pt x="789" y="503"/>
                      <a:pt x="677" y="390"/>
                      <a:pt x="677" y="252"/>
                    </a:cubicBezTo>
                    <a:cubicBezTo>
                      <a:pt x="677" y="252"/>
                      <a:pt x="677" y="252"/>
                      <a:pt x="677" y="252"/>
                    </a:cubicBezTo>
                    <a:cubicBezTo>
                      <a:pt x="677" y="113"/>
                      <a:pt x="789" y="0"/>
                      <a:pt x="928" y="0"/>
                    </a:cubicBezTo>
                    <a:cubicBezTo>
                      <a:pt x="1067" y="0"/>
                      <a:pt x="1179" y="113"/>
                      <a:pt x="1179" y="252"/>
                    </a:cubicBezTo>
                    <a:cubicBezTo>
                      <a:pt x="1179" y="252"/>
                      <a:pt x="1179" y="252"/>
                      <a:pt x="1179" y="252"/>
                    </a:cubicBezTo>
                    <a:cubicBezTo>
                      <a:pt x="1179" y="390"/>
                      <a:pt x="1067" y="503"/>
                      <a:pt x="928" y="503"/>
                    </a:cubicBezTo>
                    <a:close/>
                    <a:moveTo>
                      <a:pt x="502" y="742"/>
                    </a:moveTo>
                    <a:cubicBezTo>
                      <a:pt x="502" y="742"/>
                      <a:pt x="502" y="742"/>
                      <a:pt x="502" y="742"/>
                    </a:cubicBezTo>
                    <a:cubicBezTo>
                      <a:pt x="502" y="603"/>
                      <a:pt x="390" y="491"/>
                      <a:pt x="251" y="491"/>
                    </a:cubicBezTo>
                    <a:cubicBezTo>
                      <a:pt x="113" y="491"/>
                      <a:pt x="0" y="603"/>
                      <a:pt x="0" y="742"/>
                    </a:cubicBezTo>
                    <a:cubicBezTo>
                      <a:pt x="0" y="742"/>
                      <a:pt x="0" y="742"/>
                      <a:pt x="0" y="742"/>
                    </a:cubicBezTo>
                    <a:cubicBezTo>
                      <a:pt x="0" y="881"/>
                      <a:pt x="113" y="993"/>
                      <a:pt x="251" y="993"/>
                    </a:cubicBezTo>
                    <a:cubicBezTo>
                      <a:pt x="390" y="993"/>
                      <a:pt x="502" y="881"/>
                      <a:pt x="502" y="742"/>
                    </a:cubicBezTo>
                    <a:close/>
                    <a:moveTo>
                      <a:pt x="1605" y="491"/>
                    </a:moveTo>
                    <a:cubicBezTo>
                      <a:pt x="1466" y="491"/>
                      <a:pt x="1354" y="603"/>
                      <a:pt x="1354" y="742"/>
                    </a:cubicBezTo>
                    <a:cubicBezTo>
                      <a:pt x="1354" y="742"/>
                      <a:pt x="1354" y="742"/>
                      <a:pt x="1354" y="742"/>
                    </a:cubicBezTo>
                    <a:cubicBezTo>
                      <a:pt x="1354" y="881"/>
                      <a:pt x="1466" y="993"/>
                      <a:pt x="1605" y="993"/>
                    </a:cubicBezTo>
                    <a:cubicBezTo>
                      <a:pt x="1743" y="993"/>
                      <a:pt x="1856" y="881"/>
                      <a:pt x="1856" y="742"/>
                    </a:cubicBezTo>
                    <a:cubicBezTo>
                      <a:pt x="1856" y="742"/>
                      <a:pt x="1856" y="742"/>
                      <a:pt x="1856" y="742"/>
                    </a:cubicBezTo>
                    <a:cubicBezTo>
                      <a:pt x="1856" y="603"/>
                      <a:pt x="1743" y="491"/>
                      <a:pt x="1605" y="491"/>
                    </a:cubicBezTo>
                    <a:close/>
                    <a:moveTo>
                      <a:pt x="502" y="1327"/>
                    </a:moveTo>
                    <a:cubicBezTo>
                      <a:pt x="364" y="1327"/>
                      <a:pt x="251" y="1440"/>
                      <a:pt x="251" y="1578"/>
                    </a:cubicBezTo>
                    <a:cubicBezTo>
                      <a:pt x="251" y="1578"/>
                      <a:pt x="251" y="1578"/>
                      <a:pt x="251" y="1578"/>
                    </a:cubicBezTo>
                    <a:cubicBezTo>
                      <a:pt x="251" y="1717"/>
                      <a:pt x="364" y="1830"/>
                      <a:pt x="502" y="1830"/>
                    </a:cubicBezTo>
                    <a:cubicBezTo>
                      <a:pt x="641" y="1830"/>
                      <a:pt x="753" y="1717"/>
                      <a:pt x="753" y="1578"/>
                    </a:cubicBezTo>
                    <a:cubicBezTo>
                      <a:pt x="753" y="1578"/>
                      <a:pt x="753" y="1578"/>
                      <a:pt x="753" y="1578"/>
                    </a:cubicBezTo>
                    <a:cubicBezTo>
                      <a:pt x="753" y="1440"/>
                      <a:pt x="641" y="1327"/>
                      <a:pt x="502" y="1327"/>
                    </a:cubicBezTo>
                    <a:close/>
                    <a:moveTo>
                      <a:pt x="1354" y="1327"/>
                    </a:moveTo>
                    <a:cubicBezTo>
                      <a:pt x="1215" y="1327"/>
                      <a:pt x="1103" y="1440"/>
                      <a:pt x="1103" y="1578"/>
                    </a:cubicBezTo>
                    <a:cubicBezTo>
                      <a:pt x="1103" y="1578"/>
                      <a:pt x="1103" y="1578"/>
                      <a:pt x="1103" y="1578"/>
                    </a:cubicBezTo>
                    <a:cubicBezTo>
                      <a:pt x="1103" y="1717"/>
                      <a:pt x="1215" y="1830"/>
                      <a:pt x="1354" y="1830"/>
                    </a:cubicBezTo>
                    <a:cubicBezTo>
                      <a:pt x="1492" y="1830"/>
                      <a:pt x="1605" y="1717"/>
                      <a:pt x="1605" y="1578"/>
                    </a:cubicBezTo>
                    <a:cubicBezTo>
                      <a:pt x="1605" y="1578"/>
                      <a:pt x="1605" y="1578"/>
                      <a:pt x="1605" y="1578"/>
                    </a:cubicBezTo>
                    <a:cubicBezTo>
                      <a:pt x="1605" y="1440"/>
                      <a:pt x="1492" y="1327"/>
                      <a:pt x="1354" y="13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8" name="Group 57">
              <a:extLst>
                <a:ext uri="{FF2B5EF4-FFF2-40B4-BE49-F238E27FC236}">
                  <a16:creationId xmlns:a16="http://schemas.microsoft.com/office/drawing/2014/main" id="{43391675-09FF-3586-2E7B-07DA05B84C47}"/>
                </a:ext>
              </a:extLst>
            </p:cNvPr>
            <p:cNvGrpSpPr/>
            <p:nvPr/>
          </p:nvGrpSpPr>
          <p:grpSpPr>
            <a:xfrm>
              <a:off x="1809202" y="5297621"/>
              <a:ext cx="1410248" cy="583559"/>
              <a:chOff x="1809202" y="5297621"/>
              <a:chExt cx="1410248" cy="583559"/>
            </a:xfrm>
          </p:grpSpPr>
          <p:sp>
            <p:nvSpPr>
              <p:cNvPr id="142" name="TextBox 141">
                <a:extLst>
                  <a:ext uri="{FF2B5EF4-FFF2-40B4-BE49-F238E27FC236}">
                    <a16:creationId xmlns:a16="http://schemas.microsoft.com/office/drawing/2014/main" id="{3E357C8C-99C1-FEFB-DE4B-0E9DD649BD99}"/>
                  </a:ext>
                </a:extLst>
              </p:cNvPr>
              <p:cNvSpPr txBox="1"/>
              <p:nvPr/>
            </p:nvSpPr>
            <p:spPr>
              <a:xfrm flipH="1">
                <a:off x="1809202" y="5297621"/>
                <a:ext cx="1410248" cy="583559"/>
              </a:xfrm>
              <a:prstGeom prst="rect">
                <a:avLst/>
              </a:prstGeom>
              <a:noFill/>
              <a:ln w="952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2F3F2"/>
                    </a:solidFill>
                  </a14:hiddenFill>
                </a:ext>
              </a:extLst>
            </p:spPr>
            <p:txBody>
              <a:bodyPr vert="horz" wrap="square" lIns="0" tIns="0" rIns="0" bIns="0" rtlCol="0" anchor="ctr">
                <a:noAutofit/>
              </a:bodyPr>
              <a:lstStyle/>
              <a:p>
                <a:pPr algn="ctr" rtl="0" eaLnBrk="1" fontAlgn="auto" hangingPunct="1">
                  <a:lnSpc>
                    <a:spcPct val="100000"/>
                  </a:lnSpc>
                  <a:spcBef>
                    <a:spcPts val="0"/>
                  </a:spcBef>
                  <a:spcAft>
                    <a:spcPts val="0"/>
                  </a:spcAft>
                </a:pPr>
                <a:r>
                  <a:rPr lang="en-US" sz="1000" b="0" i="0" u="none">
                    <a:solidFill>
                      <a:schemeClr val="tx2"/>
                    </a:solidFill>
                    <a:latin typeface="Arial" panose="020B0604020202020204" pitchFamily="34" charset="0"/>
                    <a:cs typeface="Arial" panose="020B0604020202020204" pitchFamily="34" charset="0"/>
                  </a:rPr>
                  <a:t>Application hosting (Apls, Plugins,</a:t>
                </a:r>
                <a:br>
                  <a:rPr lang="en-US" sz="1000" b="0" i="0" u="none">
                    <a:solidFill>
                      <a:schemeClr val="tx2"/>
                    </a:solidFill>
                    <a:latin typeface="Arial" panose="020B0604020202020204" pitchFamily="34" charset="0"/>
                    <a:cs typeface="Arial" panose="020B0604020202020204" pitchFamily="34" charset="0"/>
                  </a:rPr>
                </a:br>
                <a:r>
                  <a:rPr lang="en-US" sz="1000" b="0" i="0" u="none">
                    <a:solidFill>
                      <a:schemeClr val="tx2"/>
                    </a:solidFill>
                    <a:latin typeface="Arial" panose="020B0604020202020204" pitchFamily="34" charset="0"/>
                    <a:cs typeface="Arial" panose="020B0604020202020204" pitchFamily="34" charset="0"/>
                  </a:rPr>
                  <a:t>custom apps)</a:t>
                </a:r>
              </a:p>
            </p:txBody>
          </p:sp>
          <p:grpSp>
            <p:nvGrpSpPr>
              <p:cNvPr id="143" name="Group 142">
                <a:extLst>
                  <a:ext uri="{FF2B5EF4-FFF2-40B4-BE49-F238E27FC236}">
                    <a16:creationId xmlns:a16="http://schemas.microsoft.com/office/drawing/2014/main" id="{7B183462-7B49-54A3-EF9B-238B138F3649}"/>
                  </a:ext>
                </a:extLst>
              </p:cNvPr>
              <p:cNvGrpSpPr/>
              <p:nvPr/>
            </p:nvGrpSpPr>
            <p:grpSpPr>
              <a:xfrm>
                <a:off x="1809202" y="5297621"/>
                <a:ext cx="1410248" cy="583559"/>
                <a:chOff x="1809202" y="5297621"/>
                <a:chExt cx="1410248" cy="583559"/>
              </a:xfrm>
            </p:grpSpPr>
            <p:sp>
              <p:nvSpPr>
                <p:cNvPr id="144" name="Half Frame 143">
                  <a:extLst>
                    <a:ext uri="{FF2B5EF4-FFF2-40B4-BE49-F238E27FC236}">
                      <a16:creationId xmlns:a16="http://schemas.microsoft.com/office/drawing/2014/main" id="{84941638-2428-3A59-E586-4F9A72CF7017}"/>
                    </a:ext>
                  </a:extLst>
                </p:cNvPr>
                <p:cNvSpPr/>
                <p:nvPr/>
              </p:nvSpPr>
              <p:spPr>
                <a:xfrm flipH="1">
                  <a:off x="3042751" y="5297621"/>
                  <a:ext cx="176699" cy="182880"/>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5" name="Half Frame 144">
                  <a:extLst>
                    <a:ext uri="{FF2B5EF4-FFF2-40B4-BE49-F238E27FC236}">
                      <a16:creationId xmlns:a16="http://schemas.microsoft.com/office/drawing/2014/main" id="{0C8922A8-3946-F2D6-59D6-5FE1D1C4B71B}"/>
                    </a:ext>
                  </a:extLst>
                </p:cNvPr>
                <p:cNvSpPr/>
                <p:nvPr/>
              </p:nvSpPr>
              <p:spPr>
                <a:xfrm rot="5400000" flipH="1">
                  <a:off x="3039661" y="5697890"/>
                  <a:ext cx="182880" cy="176699"/>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6" name="Half Frame 145">
                  <a:extLst>
                    <a:ext uri="{FF2B5EF4-FFF2-40B4-BE49-F238E27FC236}">
                      <a16:creationId xmlns:a16="http://schemas.microsoft.com/office/drawing/2014/main" id="{18B1E454-FE7F-8213-B1DC-B1F90DF6628A}"/>
                    </a:ext>
                  </a:extLst>
                </p:cNvPr>
                <p:cNvSpPr/>
                <p:nvPr/>
              </p:nvSpPr>
              <p:spPr>
                <a:xfrm rot="16200000">
                  <a:off x="1806112" y="5701390"/>
                  <a:ext cx="182880" cy="176699"/>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7" name="Half Frame 146">
                  <a:extLst>
                    <a:ext uri="{FF2B5EF4-FFF2-40B4-BE49-F238E27FC236}">
                      <a16:creationId xmlns:a16="http://schemas.microsoft.com/office/drawing/2014/main" id="{003E0439-D4E8-B5BA-2FFC-320CD4860B3B}"/>
                    </a:ext>
                  </a:extLst>
                </p:cNvPr>
                <p:cNvSpPr/>
                <p:nvPr/>
              </p:nvSpPr>
              <p:spPr>
                <a:xfrm>
                  <a:off x="1809202" y="5297621"/>
                  <a:ext cx="176699" cy="182880"/>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grpSp>
          <p:nvGrpSpPr>
            <p:cNvPr id="59" name="Group 58">
              <a:extLst>
                <a:ext uri="{FF2B5EF4-FFF2-40B4-BE49-F238E27FC236}">
                  <a16:creationId xmlns:a16="http://schemas.microsoft.com/office/drawing/2014/main" id="{FEBBE6CD-0DC4-0CCC-60D9-7CFB974DB9CE}"/>
                </a:ext>
              </a:extLst>
            </p:cNvPr>
            <p:cNvGrpSpPr/>
            <p:nvPr/>
          </p:nvGrpSpPr>
          <p:grpSpPr>
            <a:xfrm>
              <a:off x="1805008" y="4394234"/>
              <a:ext cx="1414443" cy="307889"/>
              <a:chOff x="1805008" y="4394234"/>
              <a:chExt cx="1414443" cy="307889"/>
            </a:xfrm>
          </p:grpSpPr>
          <p:sp>
            <p:nvSpPr>
              <p:cNvPr id="138" name="Half Frame 137">
                <a:extLst>
                  <a:ext uri="{FF2B5EF4-FFF2-40B4-BE49-F238E27FC236}">
                    <a16:creationId xmlns:a16="http://schemas.microsoft.com/office/drawing/2014/main" id="{0311E723-B969-B20D-1A7B-14701D07198E}"/>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9" name="Half Frame 138">
                <a:extLst>
                  <a:ext uri="{FF2B5EF4-FFF2-40B4-BE49-F238E27FC236}">
                    <a16:creationId xmlns:a16="http://schemas.microsoft.com/office/drawing/2014/main" id="{73999765-0F14-C57F-B1C0-6D999626D7E2}"/>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0" name="Half Frame 139">
                <a:extLst>
                  <a:ext uri="{FF2B5EF4-FFF2-40B4-BE49-F238E27FC236}">
                    <a16:creationId xmlns:a16="http://schemas.microsoft.com/office/drawing/2014/main" id="{451EBC79-B0E9-A29A-9EF5-4F02FBC52874}"/>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1" name="Half Frame 140">
                <a:extLst>
                  <a:ext uri="{FF2B5EF4-FFF2-40B4-BE49-F238E27FC236}">
                    <a16:creationId xmlns:a16="http://schemas.microsoft.com/office/drawing/2014/main" id="{F9EA6335-343A-F7A8-CEA1-FBC5961AFF2D}"/>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0" name="Group 59">
              <a:extLst>
                <a:ext uri="{FF2B5EF4-FFF2-40B4-BE49-F238E27FC236}">
                  <a16:creationId xmlns:a16="http://schemas.microsoft.com/office/drawing/2014/main" id="{BBDBED19-623E-6ABA-7E58-5EF4604A4F60}"/>
                </a:ext>
              </a:extLst>
            </p:cNvPr>
            <p:cNvGrpSpPr/>
            <p:nvPr/>
          </p:nvGrpSpPr>
          <p:grpSpPr>
            <a:xfrm>
              <a:off x="1805008" y="4034439"/>
              <a:ext cx="1414443" cy="307889"/>
              <a:chOff x="1805008" y="4394234"/>
              <a:chExt cx="1414443" cy="307889"/>
            </a:xfrm>
          </p:grpSpPr>
          <p:sp>
            <p:nvSpPr>
              <p:cNvPr id="134" name="Half Frame 133">
                <a:extLst>
                  <a:ext uri="{FF2B5EF4-FFF2-40B4-BE49-F238E27FC236}">
                    <a16:creationId xmlns:a16="http://schemas.microsoft.com/office/drawing/2014/main" id="{957FDB32-CE4A-60DF-5F5A-87A6629DF37D}"/>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5" name="Half Frame 134">
                <a:extLst>
                  <a:ext uri="{FF2B5EF4-FFF2-40B4-BE49-F238E27FC236}">
                    <a16:creationId xmlns:a16="http://schemas.microsoft.com/office/drawing/2014/main" id="{9B2C55B3-7893-C3D6-E7DB-29FF2C488E97}"/>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6" name="Half Frame 135">
                <a:extLst>
                  <a:ext uri="{FF2B5EF4-FFF2-40B4-BE49-F238E27FC236}">
                    <a16:creationId xmlns:a16="http://schemas.microsoft.com/office/drawing/2014/main" id="{D2EA86FC-C228-4201-4957-471E32F5FAB6}"/>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7" name="Half Frame 136">
                <a:extLst>
                  <a:ext uri="{FF2B5EF4-FFF2-40B4-BE49-F238E27FC236}">
                    <a16:creationId xmlns:a16="http://schemas.microsoft.com/office/drawing/2014/main" id="{854F9180-48A0-05B0-B009-184B5AFFAB17}"/>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1" name="Group 60">
              <a:extLst>
                <a:ext uri="{FF2B5EF4-FFF2-40B4-BE49-F238E27FC236}">
                  <a16:creationId xmlns:a16="http://schemas.microsoft.com/office/drawing/2014/main" id="{CE49015E-0A3D-0AD0-7C19-19AE0066410D}"/>
                </a:ext>
              </a:extLst>
            </p:cNvPr>
            <p:cNvGrpSpPr/>
            <p:nvPr/>
          </p:nvGrpSpPr>
          <p:grpSpPr>
            <a:xfrm>
              <a:off x="1805008" y="3551650"/>
              <a:ext cx="1414443" cy="307889"/>
              <a:chOff x="1805008" y="4394234"/>
              <a:chExt cx="1414443" cy="307889"/>
            </a:xfrm>
          </p:grpSpPr>
          <p:sp>
            <p:nvSpPr>
              <p:cNvPr id="130" name="Half Frame 129">
                <a:extLst>
                  <a:ext uri="{FF2B5EF4-FFF2-40B4-BE49-F238E27FC236}">
                    <a16:creationId xmlns:a16="http://schemas.microsoft.com/office/drawing/2014/main" id="{31D757A3-DACA-2F0F-17C4-5A66E9D6F790}"/>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1" name="Half Frame 130">
                <a:extLst>
                  <a:ext uri="{FF2B5EF4-FFF2-40B4-BE49-F238E27FC236}">
                    <a16:creationId xmlns:a16="http://schemas.microsoft.com/office/drawing/2014/main" id="{20B31040-6B78-7DED-0533-73731D11A69F}"/>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2" name="Half Frame 131">
                <a:extLst>
                  <a:ext uri="{FF2B5EF4-FFF2-40B4-BE49-F238E27FC236}">
                    <a16:creationId xmlns:a16="http://schemas.microsoft.com/office/drawing/2014/main" id="{F44BE9B4-1C73-033F-E076-2C71EB7A6CBE}"/>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3" name="Half Frame 132">
                <a:extLst>
                  <a:ext uri="{FF2B5EF4-FFF2-40B4-BE49-F238E27FC236}">
                    <a16:creationId xmlns:a16="http://schemas.microsoft.com/office/drawing/2014/main" id="{B4A2CC5A-C2BA-4C6C-55D0-8963E1F5A68A}"/>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2" name="Group 61">
              <a:extLst>
                <a:ext uri="{FF2B5EF4-FFF2-40B4-BE49-F238E27FC236}">
                  <a16:creationId xmlns:a16="http://schemas.microsoft.com/office/drawing/2014/main" id="{A00815EC-41BE-E734-6DDB-9DB2B61D4807}"/>
                </a:ext>
              </a:extLst>
            </p:cNvPr>
            <p:cNvGrpSpPr/>
            <p:nvPr/>
          </p:nvGrpSpPr>
          <p:grpSpPr>
            <a:xfrm>
              <a:off x="3974590" y="3542729"/>
              <a:ext cx="1414443" cy="307889"/>
              <a:chOff x="1805008" y="4394234"/>
              <a:chExt cx="1414443" cy="307889"/>
            </a:xfrm>
          </p:grpSpPr>
          <p:sp>
            <p:nvSpPr>
              <p:cNvPr id="126" name="Half Frame 125">
                <a:extLst>
                  <a:ext uri="{FF2B5EF4-FFF2-40B4-BE49-F238E27FC236}">
                    <a16:creationId xmlns:a16="http://schemas.microsoft.com/office/drawing/2014/main" id="{8A62DC8F-FBC6-4A8C-9B54-7625A61EF763}"/>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7" name="Half Frame 126">
                <a:extLst>
                  <a:ext uri="{FF2B5EF4-FFF2-40B4-BE49-F238E27FC236}">
                    <a16:creationId xmlns:a16="http://schemas.microsoft.com/office/drawing/2014/main" id="{E4030197-CBF3-DCCB-8136-55C03247DE55}"/>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8" name="Half Frame 127">
                <a:extLst>
                  <a:ext uri="{FF2B5EF4-FFF2-40B4-BE49-F238E27FC236}">
                    <a16:creationId xmlns:a16="http://schemas.microsoft.com/office/drawing/2014/main" id="{6DD179BE-8D5A-D77C-B192-BB65845B60E9}"/>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9" name="Half Frame 128">
                <a:extLst>
                  <a:ext uri="{FF2B5EF4-FFF2-40B4-BE49-F238E27FC236}">
                    <a16:creationId xmlns:a16="http://schemas.microsoft.com/office/drawing/2014/main" id="{40BC477F-4F5E-D418-3BAB-E0A5E44AF360}"/>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3" name="Group 62">
              <a:extLst>
                <a:ext uri="{FF2B5EF4-FFF2-40B4-BE49-F238E27FC236}">
                  <a16:creationId xmlns:a16="http://schemas.microsoft.com/office/drawing/2014/main" id="{178D419F-89B6-D211-03EC-FADC8437F458}"/>
                </a:ext>
              </a:extLst>
            </p:cNvPr>
            <p:cNvGrpSpPr/>
            <p:nvPr/>
          </p:nvGrpSpPr>
          <p:grpSpPr>
            <a:xfrm>
              <a:off x="5998537" y="3542729"/>
              <a:ext cx="1414443" cy="307889"/>
              <a:chOff x="1805008" y="4394234"/>
              <a:chExt cx="1414443" cy="307889"/>
            </a:xfrm>
          </p:grpSpPr>
          <p:sp>
            <p:nvSpPr>
              <p:cNvPr id="122" name="Half Frame 121">
                <a:extLst>
                  <a:ext uri="{FF2B5EF4-FFF2-40B4-BE49-F238E27FC236}">
                    <a16:creationId xmlns:a16="http://schemas.microsoft.com/office/drawing/2014/main" id="{968BC96B-162E-CCA0-B253-965B9949F751}"/>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3" name="Half Frame 122">
                <a:extLst>
                  <a:ext uri="{FF2B5EF4-FFF2-40B4-BE49-F238E27FC236}">
                    <a16:creationId xmlns:a16="http://schemas.microsoft.com/office/drawing/2014/main" id="{7E9427BE-D7BE-28D5-1909-9F83702A3F12}"/>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4" name="Half Frame 123">
                <a:extLst>
                  <a:ext uri="{FF2B5EF4-FFF2-40B4-BE49-F238E27FC236}">
                    <a16:creationId xmlns:a16="http://schemas.microsoft.com/office/drawing/2014/main" id="{EDD39A36-B414-F1C0-15FB-1C33F6AF0242}"/>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5" name="Half Frame 124">
                <a:extLst>
                  <a:ext uri="{FF2B5EF4-FFF2-40B4-BE49-F238E27FC236}">
                    <a16:creationId xmlns:a16="http://schemas.microsoft.com/office/drawing/2014/main" id="{15A6BAC3-E3DA-5FA5-BD4B-ADF58F407394}"/>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4" name="Group 63">
              <a:extLst>
                <a:ext uri="{FF2B5EF4-FFF2-40B4-BE49-F238E27FC236}">
                  <a16:creationId xmlns:a16="http://schemas.microsoft.com/office/drawing/2014/main" id="{12F26822-180A-0911-6894-054C386F306D}"/>
                </a:ext>
              </a:extLst>
            </p:cNvPr>
            <p:cNvGrpSpPr/>
            <p:nvPr/>
          </p:nvGrpSpPr>
          <p:grpSpPr>
            <a:xfrm>
              <a:off x="8307401" y="3532780"/>
              <a:ext cx="1414443" cy="307889"/>
              <a:chOff x="1805008" y="4394234"/>
              <a:chExt cx="1414443" cy="307889"/>
            </a:xfrm>
          </p:grpSpPr>
          <p:sp>
            <p:nvSpPr>
              <p:cNvPr id="118" name="Half Frame 117">
                <a:extLst>
                  <a:ext uri="{FF2B5EF4-FFF2-40B4-BE49-F238E27FC236}">
                    <a16:creationId xmlns:a16="http://schemas.microsoft.com/office/drawing/2014/main" id="{CE51E488-AF37-050E-4D30-2C0AFAA2E8B3}"/>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9" name="Half Frame 118">
                <a:extLst>
                  <a:ext uri="{FF2B5EF4-FFF2-40B4-BE49-F238E27FC236}">
                    <a16:creationId xmlns:a16="http://schemas.microsoft.com/office/drawing/2014/main" id="{517313A6-3B63-5BD3-DE54-3276A13E76C2}"/>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0" name="Half Frame 119">
                <a:extLst>
                  <a:ext uri="{FF2B5EF4-FFF2-40B4-BE49-F238E27FC236}">
                    <a16:creationId xmlns:a16="http://schemas.microsoft.com/office/drawing/2014/main" id="{7B2A9326-2167-7ACF-F0AE-7B9936B76533}"/>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1" name="Half Frame 120">
                <a:extLst>
                  <a:ext uri="{FF2B5EF4-FFF2-40B4-BE49-F238E27FC236}">
                    <a16:creationId xmlns:a16="http://schemas.microsoft.com/office/drawing/2014/main" id="{F28D2D20-626E-3081-F3BE-E25658FC7997}"/>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5" name="Group 64">
              <a:extLst>
                <a:ext uri="{FF2B5EF4-FFF2-40B4-BE49-F238E27FC236}">
                  <a16:creationId xmlns:a16="http://schemas.microsoft.com/office/drawing/2014/main" id="{AB9EAC18-DD7D-4EDF-1620-E3C86E7F3A97}"/>
                </a:ext>
              </a:extLst>
            </p:cNvPr>
            <p:cNvGrpSpPr/>
            <p:nvPr/>
          </p:nvGrpSpPr>
          <p:grpSpPr>
            <a:xfrm>
              <a:off x="7920869" y="4034439"/>
              <a:ext cx="1414443" cy="307889"/>
              <a:chOff x="1805008" y="4394234"/>
              <a:chExt cx="1414443" cy="307889"/>
            </a:xfrm>
          </p:grpSpPr>
          <p:sp>
            <p:nvSpPr>
              <p:cNvPr id="114" name="Half Frame 113">
                <a:extLst>
                  <a:ext uri="{FF2B5EF4-FFF2-40B4-BE49-F238E27FC236}">
                    <a16:creationId xmlns:a16="http://schemas.microsoft.com/office/drawing/2014/main" id="{20466F56-C29C-FA54-F81B-92901AE9354C}"/>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5" name="Half Frame 114">
                <a:extLst>
                  <a:ext uri="{FF2B5EF4-FFF2-40B4-BE49-F238E27FC236}">
                    <a16:creationId xmlns:a16="http://schemas.microsoft.com/office/drawing/2014/main" id="{68984127-B350-038F-88BD-19CA409897AA}"/>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6" name="Half Frame 115">
                <a:extLst>
                  <a:ext uri="{FF2B5EF4-FFF2-40B4-BE49-F238E27FC236}">
                    <a16:creationId xmlns:a16="http://schemas.microsoft.com/office/drawing/2014/main" id="{8935524E-F80F-5575-3C74-46B9755AA610}"/>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7" name="Half Frame 116">
                <a:extLst>
                  <a:ext uri="{FF2B5EF4-FFF2-40B4-BE49-F238E27FC236}">
                    <a16:creationId xmlns:a16="http://schemas.microsoft.com/office/drawing/2014/main" id="{897DAEE2-F98F-7FBA-25CA-15A96CEE2FD3}"/>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6" name="Group 65">
              <a:extLst>
                <a:ext uri="{FF2B5EF4-FFF2-40B4-BE49-F238E27FC236}">
                  <a16:creationId xmlns:a16="http://schemas.microsoft.com/office/drawing/2014/main" id="{597D7FF7-EF98-ACBA-FD45-E4917D2C3F69}"/>
                </a:ext>
              </a:extLst>
            </p:cNvPr>
            <p:cNvGrpSpPr/>
            <p:nvPr/>
          </p:nvGrpSpPr>
          <p:grpSpPr>
            <a:xfrm>
              <a:off x="7920869" y="4394234"/>
              <a:ext cx="1414443" cy="307889"/>
              <a:chOff x="1805008" y="4394234"/>
              <a:chExt cx="1414443" cy="307889"/>
            </a:xfrm>
          </p:grpSpPr>
          <p:sp>
            <p:nvSpPr>
              <p:cNvPr id="110" name="Half Frame 109">
                <a:extLst>
                  <a:ext uri="{FF2B5EF4-FFF2-40B4-BE49-F238E27FC236}">
                    <a16:creationId xmlns:a16="http://schemas.microsoft.com/office/drawing/2014/main" id="{C0A95939-C579-8FDC-B46A-F45AF2B88A97}"/>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1" name="Half Frame 110">
                <a:extLst>
                  <a:ext uri="{FF2B5EF4-FFF2-40B4-BE49-F238E27FC236}">
                    <a16:creationId xmlns:a16="http://schemas.microsoft.com/office/drawing/2014/main" id="{E99E95BE-B455-8127-B528-584EDFEEB8DA}"/>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2" name="Half Frame 111">
                <a:extLst>
                  <a:ext uri="{FF2B5EF4-FFF2-40B4-BE49-F238E27FC236}">
                    <a16:creationId xmlns:a16="http://schemas.microsoft.com/office/drawing/2014/main" id="{CCF1BAA5-3154-6B9D-1D2F-53C983D98876}"/>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3" name="Half Frame 112">
                <a:extLst>
                  <a:ext uri="{FF2B5EF4-FFF2-40B4-BE49-F238E27FC236}">
                    <a16:creationId xmlns:a16="http://schemas.microsoft.com/office/drawing/2014/main" id="{1C386AAD-0432-7035-4A14-C3B6657B8FAC}"/>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7" name="Group 66">
              <a:extLst>
                <a:ext uri="{FF2B5EF4-FFF2-40B4-BE49-F238E27FC236}">
                  <a16:creationId xmlns:a16="http://schemas.microsoft.com/office/drawing/2014/main" id="{7C4794DE-DE88-ACCF-0053-E1252A24C496}"/>
                </a:ext>
              </a:extLst>
            </p:cNvPr>
            <p:cNvGrpSpPr/>
            <p:nvPr/>
          </p:nvGrpSpPr>
          <p:grpSpPr>
            <a:xfrm>
              <a:off x="7920869" y="4745276"/>
              <a:ext cx="1414443" cy="307889"/>
              <a:chOff x="1805008" y="4394234"/>
              <a:chExt cx="1414443" cy="307889"/>
            </a:xfrm>
          </p:grpSpPr>
          <p:sp>
            <p:nvSpPr>
              <p:cNvPr id="106" name="Half Frame 105">
                <a:extLst>
                  <a:ext uri="{FF2B5EF4-FFF2-40B4-BE49-F238E27FC236}">
                    <a16:creationId xmlns:a16="http://schemas.microsoft.com/office/drawing/2014/main" id="{BBEAF0AD-0F28-3F02-5552-E2C12F3F3947}"/>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7" name="Half Frame 106">
                <a:extLst>
                  <a:ext uri="{FF2B5EF4-FFF2-40B4-BE49-F238E27FC236}">
                    <a16:creationId xmlns:a16="http://schemas.microsoft.com/office/drawing/2014/main" id="{E17CF710-3028-1CA2-AD09-9F8A2CC093CF}"/>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8" name="Half Frame 107">
                <a:extLst>
                  <a:ext uri="{FF2B5EF4-FFF2-40B4-BE49-F238E27FC236}">
                    <a16:creationId xmlns:a16="http://schemas.microsoft.com/office/drawing/2014/main" id="{7765A6CA-BC99-92D0-1DA3-6E9A74E37C85}"/>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9" name="Half Frame 108">
                <a:extLst>
                  <a:ext uri="{FF2B5EF4-FFF2-40B4-BE49-F238E27FC236}">
                    <a16:creationId xmlns:a16="http://schemas.microsoft.com/office/drawing/2014/main" id="{F73EC2E7-F31B-E5CC-1847-6D71A222A79E}"/>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8" name="Group 67">
              <a:extLst>
                <a:ext uri="{FF2B5EF4-FFF2-40B4-BE49-F238E27FC236}">
                  <a16:creationId xmlns:a16="http://schemas.microsoft.com/office/drawing/2014/main" id="{C491C459-97ED-4C6F-B19C-706BEFD45A70}"/>
                </a:ext>
              </a:extLst>
            </p:cNvPr>
            <p:cNvGrpSpPr/>
            <p:nvPr/>
          </p:nvGrpSpPr>
          <p:grpSpPr>
            <a:xfrm>
              <a:off x="7215746" y="5358821"/>
              <a:ext cx="1414443" cy="307889"/>
              <a:chOff x="1805008" y="4394234"/>
              <a:chExt cx="1414443" cy="307889"/>
            </a:xfrm>
          </p:grpSpPr>
          <p:sp>
            <p:nvSpPr>
              <p:cNvPr id="102" name="Half Frame 101">
                <a:extLst>
                  <a:ext uri="{FF2B5EF4-FFF2-40B4-BE49-F238E27FC236}">
                    <a16:creationId xmlns:a16="http://schemas.microsoft.com/office/drawing/2014/main" id="{5959B7DB-5D70-0C69-B27E-210081B341E2}"/>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3" name="Half Frame 102">
                <a:extLst>
                  <a:ext uri="{FF2B5EF4-FFF2-40B4-BE49-F238E27FC236}">
                    <a16:creationId xmlns:a16="http://schemas.microsoft.com/office/drawing/2014/main" id="{979C10A7-1A78-C7AE-EA5B-A35E6B1A9FF5}"/>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4" name="Half Frame 103">
                <a:extLst>
                  <a:ext uri="{FF2B5EF4-FFF2-40B4-BE49-F238E27FC236}">
                    <a16:creationId xmlns:a16="http://schemas.microsoft.com/office/drawing/2014/main" id="{C22A0A50-73FD-BC6D-67E1-311E66A2999E}"/>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5" name="Half Frame 104">
                <a:extLst>
                  <a:ext uri="{FF2B5EF4-FFF2-40B4-BE49-F238E27FC236}">
                    <a16:creationId xmlns:a16="http://schemas.microsoft.com/office/drawing/2014/main" id="{6B809F4A-9613-2957-6A17-908B60741713}"/>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69" name="Group 68">
              <a:extLst>
                <a:ext uri="{FF2B5EF4-FFF2-40B4-BE49-F238E27FC236}">
                  <a16:creationId xmlns:a16="http://schemas.microsoft.com/office/drawing/2014/main" id="{1A2D04A3-CADE-68DB-3503-DEF850A9D9E1}"/>
                </a:ext>
              </a:extLst>
            </p:cNvPr>
            <p:cNvGrpSpPr/>
            <p:nvPr/>
          </p:nvGrpSpPr>
          <p:grpSpPr>
            <a:xfrm>
              <a:off x="7215746" y="5732740"/>
              <a:ext cx="1414443" cy="307889"/>
              <a:chOff x="1805008" y="4394234"/>
              <a:chExt cx="1414443" cy="307889"/>
            </a:xfrm>
          </p:grpSpPr>
          <p:sp>
            <p:nvSpPr>
              <p:cNvPr id="98" name="Half Frame 97">
                <a:extLst>
                  <a:ext uri="{FF2B5EF4-FFF2-40B4-BE49-F238E27FC236}">
                    <a16:creationId xmlns:a16="http://schemas.microsoft.com/office/drawing/2014/main" id="{1D17E5BD-47A5-B238-20AC-ACBAAD6C698C}"/>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9" name="Half Frame 98">
                <a:extLst>
                  <a:ext uri="{FF2B5EF4-FFF2-40B4-BE49-F238E27FC236}">
                    <a16:creationId xmlns:a16="http://schemas.microsoft.com/office/drawing/2014/main" id="{9D01F25B-C1D9-AFBB-4F36-C48857AC3F9B}"/>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0" name="Half Frame 99">
                <a:extLst>
                  <a:ext uri="{FF2B5EF4-FFF2-40B4-BE49-F238E27FC236}">
                    <a16:creationId xmlns:a16="http://schemas.microsoft.com/office/drawing/2014/main" id="{945F4A01-B33E-6109-D5B5-2D91C70BB328}"/>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1" name="Half Frame 100">
                <a:extLst>
                  <a:ext uri="{FF2B5EF4-FFF2-40B4-BE49-F238E27FC236}">
                    <a16:creationId xmlns:a16="http://schemas.microsoft.com/office/drawing/2014/main" id="{604327EB-A6B7-D830-FEC8-15A60986C826}"/>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70" name="Group 69">
              <a:extLst>
                <a:ext uri="{FF2B5EF4-FFF2-40B4-BE49-F238E27FC236}">
                  <a16:creationId xmlns:a16="http://schemas.microsoft.com/office/drawing/2014/main" id="{2EBAACD6-561A-AD82-DAD7-10DDB7C64644}"/>
                </a:ext>
              </a:extLst>
            </p:cNvPr>
            <p:cNvGrpSpPr/>
            <p:nvPr/>
          </p:nvGrpSpPr>
          <p:grpSpPr>
            <a:xfrm>
              <a:off x="7215746" y="6112147"/>
              <a:ext cx="1414443" cy="307889"/>
              <a:chOff x="1805008" y="4394234"/>
              <a:chExt cx="1414443" cy="307889"/>
            </a:xfrm>
          </p:grpSpPr>
          <p:sp>
            <p:nvSpPr>
              <p:cNvPr id="94" name="Half Frame 93">
                <a:extLst>
                  <a:ext uri="{FF2B5EF4-FFF2-40B4-BE49-F238E27FC236}">
                    <a16:creationId xmlns:a16="http://schemas.microsoft.com/office/drawing/2014/main" id="{346718EF-0ADE-3C15-37C4-5B0AE9DD1AC4}"/>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5" name="Half Frame 94">
                <a:extLst>
                  <a:ext uri="{FF2B5EF4-FFF2-40B4-BE49-F238E27FC236}">
                    <a16:creationId xmlns:a16="http://schemas.microsoft.com/office/drawing/2014/main" id="{CF986C28-5767-C014-C6EC-462DC2AAEB8E}"/>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6" name="Half Frame 95">
                <a:extLst>
                  <a:ext uri="{FF2B5EF4-FFF2-40B4-BE49-F238E27FC236}">
                    <a16:creationId xmlns:a16="http://schemas.microsoft.com/office/drawing/2014/main" id="{2AFAC0FB-4FBE-383E-5BC5-548AFE245C96}"/>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7" name="Half Frame 96">
                <a:extLst>
                  <a:ext uri="{FF2B5EF4-FFF2-40B4-BE49-F238E27FC236}">
                    <a16:creationId xmlns:a16="http://schemas.microsoft.com/office/drawing/2014/main" id="{F8092111-5216-AD6D-BD71-77CCD2B70038}"/>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71" name="Group 70">
              <a:extLst>
                <a:ext uri="{FF2B5EF4-FFF2-40B4-BE49-F238E27FC236}">
                  <a16:creationId xmlns:a16="http://schemas.microsoft.com/office/drawing/2014/main" id="{2969EC31-8B03-009C-EE19-88880B3AB097}"/>
                </a:ext>
              </a:extLst>
            </p:cNvPr>
            <p:cNvGrpSpPr/>
            <p:nvPr/>
          </p:nvGrpSpPr>
          <p:grpSpPr>
            <a:xfrm>
              <a:off x="9359413" y="5887767"/>
              <a:ext cx="1129976" cy="324760"/>
              <a:chOff x="1805008" y="4394234"/>
              <a:chExt cx="1414443" cy="307889"/>
            </a:xfrm>
          </p:grpSpPr>
          <p:sp>
            <p:nvSpPr>
              <p:cNvPr id="90" name="Half Frame 89">
                <a:extLst>
                  <a:ext uri="{FF2B5EF4-FFF2-40B4-BE49-F238E27FC236}">
                    <a16:creationId xmlns:a16="http://schemas.microsoft.com/office/drawing/2014/main" id="{972680D7-4B07-7A4E-B5E6-B87924F2BC6E}"/>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1" name="Half Frame 90">
                <a:extLst>
                  <a:ext uri="{FF2B5EF4-FFF2-40B4-BE49-F238E27FC236}">
                    <a16:creationId xmlns:a16="http://schemas.microsoft.com/office/drawing/2014/main" id="{750AD94C-CF28-169D-F785-9E7E058FC798}"/>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2" name="Half Frame 91">
                <a:extLst>
                  <a:ext uri="{FF2B5EF4-FFF2-40B4-BE49-F238E27FC236}">
                    <a16:creationId xmlns:a16="http://schemas.microsoft.com/office/drawing/2014/main" id="{35344077-2C58-ACA3-06EF-B525503F4401}"/>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3" name="Half Frame 92">
                <a:extLst>
                  <a:ext uri="{FF2B5EF4-FFF2-40B4-BE49-F238E27FC236}">
                    <a16:creationId xmlns:a16="http://schemas.microsoft.com/office/drawing/2014/main" id="{415C67D0-F0A7-0FD2-2F5F-18A7EE2DB649}"/>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72" name="Group 71">
              <a:extLst>
                <a:ext uri="{FF2B5EF4-FFF2-40B4-BE49-F238E27FC236}">
                  <a16:creationId xmlns:a16="http://schemas.microsoft.com/office/drawing/2014/main" id="{17C27F1C-D47F-2989-6055-347F6AC614EA}"/>
                </a:ext>
              </a:extLst>
            </p:cNvPr>
            <p:cNvGrpSpPr/>
            <p:nvPr/>
          </p:nvGrpSpPr>
          <p:grpSpPr>
            <a:xfrm>
              <a:off x="9359413" y="5444575"/>
              <a:ext cx="1129976" cy="324760"/>
              <a:chOff x="1805008" y="4394234"/>
              <a:chExt cx="1414443" cy="307889"/>
            </a:xfrm>
          </p:grpSpPr>
          <p:sp>
            <p:nvSpPr>
              <p:cNvPr id="86" name="Half Frame 85">
                <a:extLst>
                  <a:ext uri="{FF2B5EF4-FFF2-40B4-BE49-F238E27FC236}">
                    <a16:creationId xmlns:a16="http://schemas.microsoft.com/office/drawing/2014/main" id="{88BAA7DF-5228-5BB3-4040-AE4029B3479C}"/>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7" name="Half Frame 86">
                <a:extLst>
                  <a:ext uri="{FF2B5EF4-FFF2-40B4-BE49-F238E27FC236}">
                    <a16:creationId xmlns:a16="http://schemas.microsoft.com/office/drawing/2014/main" id="{6A15C302-F179-8A31-CAA0-95446B0402F5}"/>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8" name="Half Frame 87">
                <a:extLst>
                  <a:ext uri="{FF2B5EF4-FFF2-40B4-BE49-F238E27FC236}">
                    <a16:creationId xmlns:a16="http://schemas.microsoft.com/office/drawing/2014/main" id="{B616A1E4-EEE5-D9D6-215B-DCF51A759DA9}"/>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9" name="Half Frame 88">
                <a:extLst>
                  <a:ext uri="{FF2B5EF4-FFF2-40B4-BE49-F238E27FC236}">
                    <a16:creationId xmlns:a16="http://schemas.microsoft.com/office/drawing/2014/main" id="{2D5F58C4-149B-14EB-A01F-C450B3F594DC}"/>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73" name="Group 72">
              <a:extLst>
                <a:ext uri="{FF2B5EF4-FFF2-40B4-BE49-F238E27FC236}">
                  <a16:creationId xmlns:a16="http://schemas.microsoft.com/office/drawing/2014/main" id="{BA6104DA-5484-D34F-7DA6-DC3672C12EE0}"/>
                </a:ext>
              </a:extLst>
            </p:cNvPr>
            <p:cNvGrpSpPr/>
            <p:nvPr/>
          </p:nvGrpSpPr>
          <p:grpSpPr>
            <a:xfrm>
              <a:off x="10578702" y="5444575"/>
              <a:ext cx="1129976" cy="324760"/>
              <a:chOff x="1805008" y="4394234"/>
              <a:chExt cx="1414443" cy="307889"/>
            </a:xfrm>
          </p:grpSpPr>
          <p:sp>
            <p:nvSpPr>
              <p:cNvPr id="82" name="Half Frame 81">
                <a:extLst>
                  <a:ext uri="{FF2B5EF4-FFF2-40B4-BE49-F238E27FC236}">
                    <a16:creationId xmlns:a16="http://schemas.microsoft.com/office/drawing/2014/main" id="{1FAF9CEE-9005-92BB-FC67-B056F00114BA}"/>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3" name="Half Frame 82">
                <a:extLst>
                  <a:ext uri="{FF2B5EF4-FFF2-40B4-BE49-F238E27FC236}">
                    <a16:creationId xmlns:a16="http://schemas.microsoft.com/office/drawing/2014/main" id="{9A419E46-3E93-BE22-F36F-DEB3866E390E}"/>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4" name="Half Frame 83">
                <a:extLst>
                  <a:ext uri="{FF2B5EF4-FFF2-40B4-BE49-F238E27FC236}">
                    <a16:creationId xmlns:a16="http://schemas.microsoft.com/office/drawing/2014/main" id="{C51F9572-3103-C11D-79C0-CD3767B6C6E2}"/>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5" name="Half Frame 84">
                <a:extLst>
                  <a:ext uri="{FF2B5EF4-FFF2-40B4-BE49-F238E27FC236}">
                    <a16:creationId xmlns:a16="http://schemas.microsoft.com/office/drawing/2014/main" id="{ED940880-B593-F1A7-D8A4-41F12023BE16}"/>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grpSp>
          <p:nvGrpSpPr>
            <p:cNvPr id="74" name="Group 73">
              <a:extLst>
                <a:ext uri="{FF2B5EF4-FFF2-40B4-BE49-F238E27FC236}">
                  <a16:creationId xmlns:a16="http://schemas.microsoft.com/office/drawing/2014/main" id="{4D946358-5819-FE39-381D-7C8F5D22C348}"/>
                </a:ext>
              </a:extLst>
            </p:cNvPr>
            <p:cNvGrpSpPr/>
            <p:nvPr/>
          </p:nvGrpSpPr>
          <p:grpSpPr>
            <a:xfrm>
              <a:off x="10578702" y="5887767"/>
              <a:ext cx="1129976" cy="324760"/>
              <a:chOff x="1805008" y="4394234"/>
              <a:chExt cx="1414443" cy="307889"/>
            </a:xfrm>
          </p:grpSpPr>
          <p:sp>
            <p:nvSpPr>
              <p:cNvPr id="78" name="Half Frame 77">
                <a:extLst>
                  <a:ext uri="{FF2B5EF4-FFF2-40B4-BE49-F238E27FC236}">
                    <a16:creationId xmlns:a16="http://schemas.microsoft.com/office/drawing/2014/main" id="{E20EBE56-A0B3-7EC2-805C-2AD965026CB9}"/>
                  </a:ext>
                </a:extLst>
              </p:cNvPr>
              <p:cNvSpPr/>
              <p:nvPr/>
            </p:nvSpPr>
            <p:spPr>
              <a:xfrm>
                <a:off x="1809203"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79" name="Half Frame 78">
                <a:extLst>
                  <a:ext uri="{FF2B5EF4-FFF2-40B4-BE49-F238E27FC236}">
                    <a16:creationId xmlns:a16="http://schemas.microsoft.com/office/drawing/2014/main" id="{13561523-0F48-28CC-47A4-E0F918704039}"/>
                  </a:ext>
                </a:extLst>
              </p:cNvPr>
              <p:cNvSpPr/>
              <p:nvPr/>
            </p:nvSpPr>
            <p:spPr>
              <a:xfrm rot="5400000">
                <a:off x="3088504" y="4394234"/>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0" name="Half Frame 79">
                <a:extLst>
                  <a:ext uri="{FF2B5EF4-FFF2-40B4-BE49-F238E27FC236}">
                    <a16:creationId xmlns:a16="http://schemas.microsoft.com/office/drawing/2014/main" id="{D6F0B502-F3BF-C22D-73F8-85643E3C3117}"/>
                  </a:ext>
                </a:extLst>
              </p:cNvPr>
              <p:cNvSpPr/>
              <p:nvPr/>
            </p:nvSpPr>
            <p:spPr>
              <a:xfrm rot="10800000">
                <a:off x="3092696" y="4566982"/>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1" name="Half Frame 80">
                <a:extLst>
                  <a:ext uri="{FF2B5EF4-FFF2-40B4-BE49-F238E27FC236}">
                    <a16:creationId xmlns:a16="http://schemas.microsoft.com/office/drawing/2014/main" id="{F95A9F0F-8CE0-76C1-D1A7-7FC65F1EC130}"/>
                  </a:ext>
                </a:extLst>
              </p:cNvPr>
              <p:cNvSpPr/>
              <p:nvPr/>
            </p:nvSpPr>
            <p:spPr>
              <a:xfrm rot="16200000">
                <a:off x="1809202" y="4571176"/>
                <a:ext cx="126753" cy="135141"/>
              </a:xfrm>
              <a:prstGeom prst="halfFrame">
                <a:avLst>
                  <a:gd name="adj1" fmla="val 10416"/>
                  <a:gd name="adj2" fmla="val 7812"/>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sp>
          <p:nvSpPr>
            <p:cNvPr id="75" name="TextBox 74">
              <a:extLst>
                <a:ext uri="{FF2B5EF4-FFF2-40B4-BE49-F238E27FC236}">
                  <a16:creationId xmlns:a16="http://schemas.microsoft.com/office/drawing/2014/main" id="{C3196309-49E7-A53B-CE2B-5A6316FA1560}"/>
                </a:ext>
              </a:extLst>
            </p:cNvPr>
            <p:cNvSpPr txBox="1"/>
            <p:nvPr/>
          </p:nvSpPr>
          <p:spPr>
            <a:xfrm>
              <a:off x="9317854" y="5097972"/>
              <a:ext cx="2431234" cy="246221"/>
            </a:xfrm>
            <a:prstGeom prst="rect">
              <a:avLst/>
            </a:prstGeom>
            <a:noFill/>
          </p:spPr>
          <p:txBody>
            <a:bodyPr wrap="square">
              <a:spAutoFit/>
            </a:bodyPr>
            <a:lstStyle/>
            <a:p>
              <a:pPr algn="ctr"/>
              <a:r>
                <a:rPr lang="en-US" sz="1000">
                  <a:solidFill>
                    <a:srgbClr val="10548C"/>
                  </a:solidFill>
                  <a:latin typeface="Arial" panose="020B0604020202020204" pitchFamily="34" charset="0"/>
                  <a:ea typeface="+mn-ea"/>
                  <a:cs typeface="Arial" panose="020B0604020202020204" pitchFamily="34" charset="0"/>
                </a:rPr>
                <a:t>LLM APIS &amp; Hosting </a:t>
              </a:r>
            </a:p>
          </p:txBody>
        </p:sp>
        <p:cxnSp>
          <p:nvCxnSpPr>
            <p:cNvPr id="76" name="Straight Arrow Connector 53">
              <a:extLst>
                <a:ext uri="{FF2B5EF4-FFF2-40B4-BE49-F238E27FC236}">
                  <a16:creationId xmlns:a16="http://schemas.microsoft.com/office/drawing/2014/main" id="{773B7745-70F4-4025-6E22-1530A695BD51}"/>
                </a:ext>
              </a:extLst>
            </p:cNvPr>
            <p:cNvCxnSpPr>
              <a:cxnSpLocks/>
              <a:stCxn id="15" idx="2"/>
              <a:endCxn id="17" idx="2"/>
            </p:cNvCxnSpPr>
            <p:nvPr/>
          </p:nvCxnSpPr>
          <p:spPr bwMode="gray">
            <a:xfrm rot="5400000" flipH="1" flipV="1">
              <a:off x="6844888" y="1681358"/>
              <a:ext cx="8753" cy="4334909"/>
            </a:xfrm>
            <a:prstGeom prst="bentConnector3">
              <a:avLst>
                <a:gd name="adj1" fmla="val -721787"/>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107">
              <a:extLst>
                <a:ext uri="{FF2B5EF4-FFF2-40B4-BE49-F238E27FC236}">
                  <a16:creationId xmlns:a16="http://schemas.microsoft.com/office/drawing/2014/main" id="{633C7EB0-2234-007C-D765-5FC852B26961}"/>
                </a:ext>
              </a:extLst>
            </p:cNvPr>
            <p:cNvCxnSpPr>
              <a:cxnSpLocks/>
              <a:stCxn id="16" idx="2"/>
              <a:endCxn id="163" idx="0"/>
            </p:cNvCxnSpPr>
            <p:nvPr/>
          </p:nvCxnSpPr>
          <p:spPr bwMode="gray">
            <a:xfrm rot="5400000">
              <a:off x="6041337" y="3372114"/>
              <a:ext cx="183821" cy="1140828"/>
            </a:xfrm>
            <a:prstGeom prst="bentConnector3">
              <a:avLst>
                <a:gd name="adj1" fmla="val 50000"/>
              </a:avLst>
            </a:prstGeom>
            <a:ln w="6350" cap="flat" cmpd="sng" algn="ctr">
              <a:solidFill>
                <a:schemeClr val="accent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35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DC84-1D45-38E6-EBA9-59DEFBB4B050}"/>
              </a:ext>
            </a:extLst>
          </p:cNvPr>
          <p:cNvSpPr>
            <a:spLocks noGrp="1"/>
          </p:cNvSpPr>
          <p:nvPr>
            <p:ph type="title"/>
          </p:nvPr>
        </p:nvSpPr>
        <p:spPr/>
        <p:txBody>
          <a:bodyPr anchor="t"/>
          <a:lstStyle/>
          <a:p>
            <a:r>
              <a:rPr lang="en-US" dirty="0"/>
              <a:t>SDLC Life Cycle</a:t>
            </a:r>
          </a:p>
        </p:txBody>
      </p:sp>
      <p:pic>
        <p:nvPicPr>
          <p:cNvPr id="5" name="Picture 4">
            <a:extLst>
              <a:ext uri="{FF2B5EF4-FFF2-40B4-BE49-F238E27FC236}">
                <a16:creationId xmlns:a16="http://schemas.microsoft.com/office/drawing/2014/main" id="{6DEA6D1C-4D88-EDB4-BA80-BEE40A6A7CE4}"/>
              </a:ext>
            </a:extLst>
          </p:cNvPr>
          <p:cNvPicPr>
            <a:picLocks noChangeAspect="1"/>
          </p:cNvPicPr>
          <p:nvPr/>
        </p:nvPicPr>
        <p:blipFill>
          <a:blip r:embed="rId2"/>
          <a:stretch>
            <a:fillRect/>
          </a:stretch>
        </p:blipFill>
        <p:spPr>
          <a:xfrm>
            <a:off x="1757126" y="1098301"/>
            <a:ext cx="8120205" cy="5544499"/>
          </a:xfrm>
          <a:prstGeom prst="rect">
            <a:avLst/>
          </a:prstGeom>
          <a:ln>
            <a:solidFill>
              <a:schemeClr val="accent4">
                <a:lumMod val="40000"/>
                <a:lumOff val="60000"/>
              </a:schemeClr>
            </a:solidFill>
          </a:ln>
        </p:spPr>
      </p:pic>
    </p:spTree>
    <p:extLst>
      <p:ext uri="{BB962C8B-B14F-4D97-AF65-F5344CB8AC3E}">
        <p14:creationId xmlns:p14="http://schemas.microsoft.com/office/powerpoint/2010/main" val="3613719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CCC0207-C47B-5EF5-70FD-416D0C5A60F2}"/>
              </a:ext>
            </a:extLst>
          </p:cNvPr>
          <p:cNvGrpSpPr/>
          <p:nvPr/>
        </p:nvGrpSpPr>
        <p:grpSpPr>
          <a:xfrm>
            <a:off x="0" y="0"/>
            <a:ext cx="12192000" cy="1566547"/>
            <a:chOff x="0" y="0"/>
            <a:chExt cx="12192000" cy="1566547"/>
          </a:xfrm>
        </p:grpSpPr>
        <p:sp>
          <p:nvSpPr>
            <p:cNvPr id="23" name="Rectangle 22">
              <a:extLst>
                <a:ext uri="{FF2B5EF4-FFF2-40B4-BE49-F238E27FC236}">
                  <a16:creationId xmlns:a16="http://schemas.microsoft.com/office/drawing/2014/main" id="{EAB69462-7DF8-1022-3B04-0B0C7E57F90A}"/>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CC4B32B2-F511-D0EC-F4EA-D6EF78BA489F}"/>
                </a:ext>
              </a:extLst>
            </p:cNvPr>
            <p:cNvGrpSpPr/>
            <p:nvPr/>
          </p:nvGrpSpPr>
          <p:grpSpPr>
            <a:xfrm>
              <a:off x="9830590" y="427131"/>
              <a:ext cx="2361409" cy="1139416"/>
              <a:chOff x="7696222" y="4688719"/>
              <a:chExt cx="4495778" cy="2169281"/>
            </a:xfrm>
          </p:grpSpPr>
          <p:sp>
            <p:nvSpPr>
              <p:cNvPr id="29" name="Freeform: Shape 28">
                <a:extLst>
                  <a:ext uri="{FF2B5EF4-FFF2-40B4-BE49-F238E27FC236}">
                    <a16:creationId xmlns:a16="http://schemas.microsoft.com/office/drawing/2014/main" id="{8CA0E953-D77B-FD86-6BE8-E9B42E7AFFF5}"/>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ight Triangle 29">
                <a:extLst>
                  <a:ext uri="{FF2B5EF4-FFF2-40B4-BE49-F238E27FC236}">
                    <a16:creationId xmlns:a16="http://schemas.microsoft.com/office/drawing/2014/main" id="{FD69EBD8-E00A-67DC-4466-33D77AC8E027}"/>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ight Triangle 30">
                <a:extLst>
                  <a:ext uri="{FF2B5EF4-FFF2-40B4-BE49-F238E27FC236}">
                    <a16:creationId xmlns:a16="http://schemas.microsoft.com/office/drawing/2014/main" id="{0426F1B6-66D7-2F9A-2D64-B4B7342C30D6}"/>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79AC4194-040D-BC83-7D3A-914390293779}"/>
                </a:ext>
              </a:extLst>
            </p:cNvPr>
            <p:cNvGrpSpPr/>
            <p:nvPr/>
          </p:nvGrpSpPr>
          <p:grpSpPr>
            <a:xfrm>
              <a:off x="1" y="0"/>
              <a:ext cx="1069897" cy="1566547"/>
              <a:chOff x="-2" y="-1"/>
              <a:chExt cx="1972575" cy="2888253"/>
            </a:xfrm>
          </p:grpSpPr>
          <p:sp>
            <p:nvSpPr>
              <p:cNvPr id="26" name="Freeform: Shape 25">
                <a:extLst>
                  <a:ext uri="{FF2B5EF4-FFF2-40B4-BE49-F238E27FC236}">
                    <a16:creationId xmlns:a16="http://schemas.microsoft.com/office/drawing/2014/main" id="{52381B3D-1F11-33F6-B070-9C2937010799}"/>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6EA7B9B-33A9-A50D-CAF0-825AFD0647F7}"/>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390D3CBD-F13B-B12B-42D6-2106B0274151}"/>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Title 3"/>
          <p:cNvSpPr txBox="1">
            <a:spLocks/>
          </p:cNvSpPr>
          <p:nvPr/>
        </p:nvSpPr>
        <p:spPr>
          <a:xfrm>
            <a:off x="1610972" y="142700"/>
            <a:ext cx="8697912" cy="1047750"/>
          </a:xfrm>
          <a:prstGeom prst="rect">
            <a:avLst/>
          </a:prstGeom>
        </p:spPr>
        <p:txBody>
          <a:bodyPr/>
          <a:lstStyle>
            <a:lvl1pPr>
              <a:defRPr>
                <a:latin typeface="+mj-lt"/>
                <a:ea typeface="+mj-ea"/>
                <a:cs typeface="+mj-cs"/>
              </a:defRPr>
            </a:lvl1pPr>
          </a:lstStyle>
          <a:p>
            <a:pPr algn="ctr"/>
            <a:r>
              <a:rPr lang="en-US" sz="2800" dirty="0"/>
              <a:t>High Level Implementation Approach </a:t>
            </a:r>
            <a:endParaRPr lang="en-US" sz="2800" kern="0" dirty="0"/>
          </a:p>
        </p:txBody>
      </p:sp>
      <p:sp>
        <p:nvSpPr>
          <p:cNvPr id="3" name="Rectangle 9"/>
          <p:cNvSpPr>
            <a:spLocks noChangeArrowheads="1"/>
          </p:cNvSpPr>
          <p:nvPr/>
        </p:nvSpPr>
        <p:spPr bwMode="auto">
          <a:xfrm>
            <a:off x="0" y="1579569"/>
            <a:ext cx="11854543" cy="5413484"/>
          </a:xfrm>
          <a:prstGeom prst="rect">
            <a:avLst/>
          </a:prstGeom>
          <a:solidFill>
            <a:schemeClr val="bg1">
              <a:lumMod val="95000"/>
            </a:schemeClr>
          </a:solidFill>
          <a:ln w="9525" algn="ctr">
            <a:solidFill>
              <a:srgbClr val="58443B">
                <a:alpha val="7843"/>
              </a:srgbClr>
            </a:solidFill>
            <a:miter lim="800000"/>
            <a:headEnd/>
            <a:tailEnd/>
          </a:ln>
          <a:effectLst/>
        </p:spPr>
        <p:txBody>
          <a:bodyPr lIns="0" tIns="0" rIns="0" bIns="0" anchor="ctr"/>
          <a:lstStyle/>
          <a:p>
            <a:pPr marL="0" marR="0" lvl="0" indent="0" algn="ctr" defTabSz="914400" eaLnBrk="0" latinLnBrk="0" hangingPunct="0">
              <a:lnSpc>
                <a:spcPct val="106000"/>
              </a:lnSpc>
              <a:buClr>
                <a:srgbClr val="003399"/>
              </a:buClr>
              <a:buSzPct val="100000"/>
              <a:buFontTx/>
              <a:buNone/>
              <a:tabLst/>
              <a:defRPr/>
            </a:pPr>
            <a:endParaRPr lang="en-US" sz="1200">
              <a:solidFill>
                <a:srgbClr val="FFFFFF"/>
              </a:solidFill>
            </a:endParaRPr>
          </a:p>
        </p:txBody>
      </p:sp>
      <p:sp>
        <p:nvSpPr>
          <p:cNvPr id="5" name="Rectangle 4"/>
          <p:cNvSpPr/>
          <p:nvPr/>
        </p:nvSpPr>
        <p:spPr>
          <a:xfrm>
            <a:off x="4642223" y="2866557"/>
            <a:ext cx="3050275" cy="2194560"/>
          </a:xfrm>
          <a:prstGeom prst="rect">
            <a:avLst/>
          </a:prstGeom>
        </p:spPr>
        <p:txBody>
          <a:bodyPr wrap="square" lIns="91407" tIns="45705" rIns="91407" bIns="45705">
            <a:noAutofit/>
          </a:bodyPr>
          <a:lstStyle/>
          <a:p>
            <a:pPr marL="114300" lvl="1" indent="-114300" eaLnBrk="0" fontAlgn="auto" hangingPunct="0">
              <a:lnSpc>
                <a:spcPct val="110000"/>
              </a:lnSpc>
              <a:spcBef>
                <a:spcPts val="600"/>
              </a:spcBef>
              <a:spcAft>
                <a:spcPts val="0"/>
              </a:spcAft>
              <a:buSzPct val="90000"/>
              <a:buFont typeface="Wingdings" pitchFamily="2" charset="2"/>
              <a:buChar char="§"/>
              <a:defRPr/>
            </a:pPr>
            <a:endParaRPr lang="en-US" sz="1400" kern="0" dirty="0">
              <a:solidFill>
                <a:schemeClr val="accent3"/>
              </a:solidFill>
            </a:endParaRPr>
          </a:p>
        </p:txBody>
      </p:sp>
      <p:sp>
        <p:nvSpPr>
          <p:cNvPr id="6" name="Rectangle 5"/>
          <p:cNvSpPr/>
          <p:nvPr/>
        </p:nvSpPr>
        <p:spPr>
          <a:xfrm>
            <a:off x="8150039" y="2866557"/>
            <a:ext cx="3050275" cy="2194560"/>
          </a:xfrm>
          <a:prstGeom prst="rect">
            <a:avLst/>
          </a:prstGeom>
        </p:spPr>
        <p:txBody>
          <a:bodyPr wrap="square" lIns="91407" tIns="45705" rIns="91407" bIns="45705">
            <a:noAutofit/>
          </a:bodyPr>
          <a:lstStyle/>
          <a:p>
            <a:pPr marL="0" lvl="1" eaLnBrk="0" fontAlgn="auto" hangingPunct="0">
              <a:lnSpc>
                <a:spcPct val="110000"/>
              </a:lnSpc>
              <a:spcBef>
                <a:spcPts val="600"/>
              </a:spcBef>
              <a:spcAft>
                <a:spcPts val="0"/>
              </a:spcAft>
              <a:buSzPct val="90000"/>
              <a:defRPr/>
            </a:pPr>
            <a:endParaRPr lang="en-US" sz="1400" kern="0" dirty="0">
              <a:solidFill>
                <a:schemeClr val="accent3"/>
              </a:solidFill>
            </a:endParaRPr>
          </a:p>
        </p:txBody>
      </p:sp>
      <p:sp>
        <p:nvSpPr>
          <p:cNvPr id="7" name="Rectangle 6"/>
          <p:cNvSpPr/>
          <p:nvPr/>
        </p:nvSpPr>
        <p:spPr>
          <a:xfrm>
            <a:off x="274209" y="2242925"/>
            <a:ext cx="3742392" cy="2194560"/>
          </a:xfrm>
          <a:prstGeom prst="rect">
            <a:avLst/>
          </a:prstGeom>
        </p:spPr>
        <p:txBody>
          <a:bodyPr wrap="square">
            <a:noAutofit/>
          </a:bodyPr>
          <a:lstStyle/>
          <a:p>
            <a:pPr marL="114300" lvl="1" indent="-114300" eaLnBrk="0" hangingPunct="0">
              <a:lnSpc>
                <a:spcPct val="110000"/>
              </a:lnSpc>
              <a:spcBef>
                <a:spcPts val="600"/>
              </a:spcBef>
              <a:buSzPct val="90000"/>
              <a:buFont typeface="Wingdings" pitchFamily="2" charset="2"/>
              <a:buChar char="§"/>
              <a:defRPr/>
            </a:pPr>
            <a:r>
              <a:rPr lang="en-GB" sz="1400" b="0" u="none" strike="noStrike" dirty="0">
                <a:solidFill>
                  <a:srgbClr val="000000"/>
                </a:solidFill>
                <a:effectLst/>
                <a:latin typeface="+mj-lt"/>
              </a:rPr>
              <a:t>Approval from client Legal-compliance &amp; Infosec </a:t>
            </a:r>
            <a:r>
              <a:rPr lang="en-GB" sz="1400" dirty="0">
                <a:solidFill>
                  <a:srgbClr val="000000"/>
                </a:solidFill>
                <a:latin typeface="+mj-lt"/>
              </a:rPr>
              <a:t>Team for CORA Code GenY Deployment </a:t>
            </a:r>
          </a:p>
          <a:p>
            <a:pPr marL="114300" lvl="1" indent="-114300" eaLnBrk="0" hangingPunct="0">
              <a:lnSpc>
                <a:spcPct val="110000"/>
              </a:lnSpc>
              <a:spcBef>
                <a:spcPts val="600"/>
              </a:spcBef>
              <a:buSzPct val="90000"/>
              <a:buFont typeface="Wingdings" pitchFamily="2" charset="2"/>
              <a:buChar char="§"/>
              <a:defRPr/>
            </a:pPr>
            <a:r>
              <a:rPr lang="en-GB" sz="1400" dirty="0">
                <a:solidFill>
                  <a:srgbClr val="000000"/>
                </a:solidFill>
                <a:latin typeface="+mj-lt"/>
              </a:rPr>
              <a:t>Azure Open API subscription or similar LLM subscription key should already exist with the client</a:t>
            </a:r>
          </a:p>
          <a:p>
            <a:pPr marL="114300" lvl="1" indent="-114300" eaLnBrk="0" fontAlgn="b" hangingPunct="0">
              <a:lnSpc>
                <a:spcPct val="110000"/>
              </a:lnSpc>
              <a:spcBef>
                <a:spcPts val="600"/>
              </a:spcBef>
              <a:spcAft>
                <a:spcPts val="0"/>
              </a:spcAft>
              <a:buSzPct val="90000"/>
              <a:buFont typeface="Wingdings" pitchFamily="2" charset="2"/>
              <a:buChar char="§"/>
              <a:defRPr/>
            </a:pPr>
            <a:r>
              <a:rPr lang="en-GB" sz="1400" dirty="0">
                <a:solidFill>
                  <a:srgbClr val="000000"/>
                </a:solidFill>
                <a:latin typeface="+mj-lt"/>
              </a:rPr>
              <a:t>1-2 resources from GenY team + dedicated squad from Guidewire  project team should have access ID  and Environment </a:t>
            </a:r>
            <a:endParaRPr lang="en-IN" sz="1400" dirty="0">
              <a:solidFill>
                <a:srgbClr val="000000"/>
              </a:solidFill>
              <a:latin typeface="+mj-lt"/>
            </a:endParaRPr>
          </a:p>
          <a:p>
            <a:pPr marL="114300" lvl="1" indent="-114300" eaLnBrk="0" fontAlgn="b" hangingPunct="0">
              <a:lnSpc>
                <a:spcPct val="110000"/>
              </a:lnSpc>
              <a:spcBef>
                <a:spcPts val="600"/>
              </a:spcBef>
              <a:spcAft>
                <a:spcPts val="0"/>
              </a:spcAft>
              <a:buSzPct val="90000"/>
              <a:buFont typeface="Wingdings" pitchFamily="2" charset="2"/>
              <a:buChar char="§"/>
              <a:defRPr/>
            </a:pPr>
            <a:r>
              <a:rPr lang="en-GB" sz="1400" dirty="0">
                <a:solidFill>
                  <a:srgbClr val="000000"/>
                </a:solidFill>
                <a:latin typeface="+mj-lt"/>
              </a:rPr>
              <a:t>UseCase Approval from Project Team ( Testing )</a:t>
            </a:r>
            <a:endParaRPr lang="en-IN" sz="1400" dirty="0">
              <a:solidFill>
                <a:srgbClr val="000000"/>
              </a:solidFill>
              <a:latin typeface="+mj-lt"/>
            </a:endParaRPr>
          </a:p>
          <a:p>
            <a:pPr marL="114300" lvl="1" indent="-114300" eaLnBrk="0" fontAlgn="b" hangingPunct="0">
              <a:lnSpc>
                <a:spcPct val="110000"/>
              </a:lnSpc>
              <a:spcBef>
                <a:spcPts val="600"/>
              </a:spcBef>
              <a:spcAft>
                <a:spcPts val="0"/>
              </a:spcAft>
              <a:buSzPct val="90000"/>
              <a:buFont typeface="Wingdings" pitchFamily="2" charset="2"/>
              <a:buChar char="§"/>
              <a:defRPr/>
            </a:pPr>
            <a:r>
              <a:rPr lang="en-IN" sz="1400" dirty="0">
                <a:solidFill>
                  <a:srgbClr val="000000"/>
                </a:solidFill>
                <a:latin typeface="+mj-lt"/>
              </a:rPr>
              <a:t>End to end Setup Infra Setup </a:t>
            </a:r>
          </a:p>
          <a:p>
            <a:pPr marL="114300" lvl="1" indent="-114300" eaLnBrk="0" fontAlgn="b" hangingPunct="0">
              <a:lnSpc>
                <a:spcPct val="110000"/>
              </a:lnSpc>
              <a:spcBef>
                <a:spcPts val="600"/>
              </a:spcBef>
              <a:spcAft>
                <a:spcPts val="0"/>
              </a:spcAft>
              <a:buSzPct val="90000"/>
              <a:buFont typeface="Wingdings" pitchFamily="2" charset="2"/>
              <a:buChar char="§"/>
              <a:defRPr/>
            </a:pPr>
            <a:r>
              <a:rPr lang="en-GB" sz="1400" dirty="0">
                <a:solidFill>
                  <a:srgbClr val="000000"/>
                </a:solidFill>
                <a:latin typeface="+mj-lt"/>
              </a:rPr>
              <a:t>Plugin Installation in the VM </a:t>
            </a:r>
            <a:endParaRPr lang="en-IN" sz="1400" dirty="0">
              <a:solidFill>
                <a:srgbClr val="000000"/>
              </a:solidFill>
              <a:latin typeface="+mj-lt"/>
            </a:endParaRPr>
          </a:p>
          <a:p>
            <a:pPr marL="114300" lvl="1" indent="-114300" eaLnBrk="0" fontAlgn="b" hangingPunct="0">
              <a:lnSpc>
                <a:spcPct val="110000"/>
              </a:lnSpc>
              <a:spcBef>
                <a:spcPts val="600"/>
              </a:spcBef>
              <a:spcAft>
                <a:spcPts val="0"/>
              </a:spcAft>
              <a:buSzPct val="90000"/>
              <a:buFont typeface="Wingdings" pitchFamily="2" charset="2"/>
              <a:buChar char="§"/>
              <a:defRPr/>
            </a:pPr>
            <a:r>
              <a:rPr lang="en-IN" sz="1400" dirty="0">
                <a:solidFill>
                  <a:srgbClr val="000000"/>
                </a:solidFill>
                <a:latin typeface="+mj-lt"/>
              </a:rPr>
              <a:t>Implementation of the UseCase in Guidewire framework  </a:t>
            </a:r>
          </a:p>
          <a:p>
            <a:pPr marL="114300" lvl="1" indent="-114300" eaLnBrk="0" fontAlgn="b" hangingPunct="0">
              <a:lnSpc>
                <a:spcPct val="110000"/>
              </a:lnSpc>
              <a:spcBef>
                <a:spcPts val="600"/>
              </a:spcBef>
              <a:spcAft>
                <a:spcPts val="0"/>
              </a:spcAft>
              <a:buSzPct val="90000"/>
              <a:buFont typeface="Wingdings" pitchFamily="2" charset="2"/>
              <a:buChar char="§"/>
              <a:defRPr/>
            </a:pPr>
            <a:r>
              <a:rPr lang="en-IN" sz="1400" dirty="0">
                <a:solidFill>
                  <a:srgbClr val="000000"/>
                </a:solidFill>
                <a:latin typeface="+mj-lt"/>
              </a:rPr>
              <a:t>Approval and Sign Off</a:t>
            </a:r>
          </a:p>
          <a:p>
            <a:pPr marL="114300" lvl="1" indent="-114300" eaLnBrk="0" hangingPunct="0">
              <a:lnSpc>
                <a:spcPct val="110000"/>
              </a:lnSpc>
              <a:spcBef>
                <a:spcPts val="600"/>
              </a:spcBef>
              <a:buSzPct val="90000"/>
              <a:buFont typeface="Wingdings" pitchFamily="2" charset="2"/>
              <a:buChar char="§"/>
              <a:defRPr/>
            </a:pPr>
            <a:endParaRPr lang="en-GB" sz="1400" b="0" i="0" u="none" strike="noStrike" dirty="0">
              <a:solidFill>
                <a:srgbClr val="000000"/>
              </a:solidFill>
              <a:effectLst/>
              <a:latin typeface="+mj-lt"/>
            </a:endParaRPr>
          </a:p>
          <a:p>
            <a:pPr marL="114300" lvl="1" indent="-114300" eaLnBrk="0" hangingPunct="0">
              <a:lnSpc>
                <a:spcPct val="110000"/>
              </a:lnSpc>
              <a:spcBef>
                <a:spcPts val="600"/>
              </a:spcBef>
              <a:buSzPct val="90000"/>
              <a:buFont typeface="Wingdings" pitchFamily="2" charset="2"/>
              <a:buChar char="§"/>
              <a:defRPr/>
            </a:pPr>
            <a:endParaRPr lang="en-GB" sz="1400" b="0" u="none" strike="noStrike" dirty="0">
              <a:solidFill>
                <a:srgbClr val="000000"/>
              </a:solidFill>
              <a:effectLst/>
              <a:latin typeface="+mj-lt"/>
            </a:endParaRPr>
          </a:p>
          <a:p>
            <a:pPr marL="114300" lvl="1" indent="-114300" eaLnBrk="0" hangingPunct="0">
              <a:lnSpc>
                <a:spcPct val="110000"/>
              </a:lnSpc>
              <a:spcBef>
                <a:spcPts val="600"/>
              </a:spcBef>
              <a:buSzPct val="90000"/>
              <a:buFont typeface="Wingdings" pitchFamily="2" charset="2"/>
              <a:buChar char="§"/>
              <a:defRPr/>
            </a:pPr>
            <a:endParaRPr lang="en-US" sz="1400" kern="0" dirty="0">
              <a:solidFill>
                <a:schemeClr val="accent3"/>
              </a:solidFill>
            </a:endParaRPr>
          </a:p>
        </p:txBody>
      </p:sp>
      <p:sp>
        <p:nvSpPr>
          <p:cNvPr id="8" name="AutoShape 18"/>
          <p:cNvSpPr>
            <a:spLocks noChangeArrowheads="1"/>
          </p:cNvSpPr>
          <p:nvPr/>
        </p:nvSpPr>
        <p:spPr bwMode="auto">
          <a:xfrm>
            <a:off x="7845012" y="1603810"/>
            <a:ext cx="3660330" cy="593725"/>
          </a:xfrm>
          <a:prstGeom prst="chevron">
            <a:avLst/>
          </a:prstGeom>
          <a:solidFill>
            <a:schemeClr val="accent2"/>
          </a:solidFill>
          <a:ln w="15875" algn="ctr">
            <a:noFill/>
            <a:round/>
            <a:headEnd/>
            <a:tailEnd/>
          </a:ln>
          <a:effectLst>
            <a:outerShdw blurRad="50800" dist="38100" dir="3000000" algn="l" rotWithShape="0">
              <a:prstClr val="black">
                <a:alpha val="40000"/>
              </a:prstClr>
            </a:outerShdw>
          </a:effectLst>
        </p:spPr>
        <p:txBody>
          <a:bodyPr wrap="square" lIns="228600" tIns="91440" bIns="91440" anchor="ctr"/>
          <a:lstStyle/>
          <a:p>
            <a:pPr algn="ctr" eaLnBrk="0" hangingPunct="0">
              <a:lnSpc>
                <a:spcPct val="106000"/>
              </a:lnSpc>
              <a:buClr>
                <a:srgbClr val="800000"/>
              </a:buClr>
              <a:buSzPct val="100000"/>
              <a:buFont typeface="Marlett" pitchFamily="2" charset="2"/>
              <a:buNone/>
            </a:pPr>
            <a:r>
              <a:rPr lang="en-US" sz="1400" b="1" dirty="0">
                <a:solidFill>
                  <a:schemeClr val="bg1"/>
                </a:solidFill>
                <a:ea typeface="ＭＳ Ｐゴシック" pitchFamily="50" charset="-128"/>
              </a:rPr>
              <a:t>Solution  </a:t>
            </a:r>
          </a:p>
        </p:txBody>
      </p:sp>
      <p:sp>
        <p:nvSpPr>
          <p:cNvPr id="9" name="AutoShape 18"/>
          <p:cNvSpPr>
            <a:spLocks noChangeArrowheads="1"/>
          </p:cNvSpPr>
          <p:nvPr/>
        </p:nvSpPr>
        <p:spPr bwMode="auto">
          <a:xfrm>
            <a:off x="4086825" y="1603810"/>
            <a:ext cx="3660330" cy="593725"/>
          </a:xfrm>
          <a:prstGeom prst="chevron">
            <a:avLst/>
          </a:prstGeom>
          <a:solidFill>
            <a:schemeClr val="accent1"/>
          </a:solidFill>
          <a:ln w="15875" algn="ctr">
            <a:noFill/>
            <a:round/>
            <a:headEnd/>
            <a:tailEnd/>
          </a:ln>
          <a:effectLst>
            <a:outerShdw blurRad="50800" dist="38100" dir="3000000" algn="l" rotWithShape="0">
              <a:prstClr val="black">
                <a:alpha val="40000"/>
              </a:prstClr>
            </a:outerShdw>
          </a:effectLst>
        </p:spPr>
        <p:txBody>
          <a:bodyPr wrap="square" lIns="228600" tIns="91440" bIns="91440" anchor="ctr"/>
          <a:lstStyle/>
          <a:p>
            <a:pPr algn="ctr" eaLnBrk="0" hangingPunct="0">
              <a:lnSpc>
                <a:spcPct val="106000"/>
              </a:lnSpc>
              <a:buClr>
                <a:srgbClr val="800000"/>
              </a:buClr>
              <a:buSzPct val="100000"/>
              <a:buFont typeface="Marlett" pitchFamily="2" charset="2"/>
              <a:buNone/>
            </a:pPr>
            <a:r>
              <a:rPr lang="en-US" sz="1400" b="1" dirty="0">
                <a:solidFill>
                  <a:schemeClr val="bg1"/>
                </a:solidFill>
                <a:ea typeface="ＭＳ Ｐゴシック" pitchFamily="50" charset="-128"/>
              </a:rPr>
              <a:t>Deployment </a:t>
            </a:r>
          </a:p>
        </p:txBody>
      </p:sp>
      <p:sp>
        <p:nvSpPr>
          <p:cNvPr id="10" name="AutoShape 19"/>
          <p:cNvSpPr>
            <a:spLocks noChangeArrowheads="1"/>
          </p:cNvSpPr>
          <p:nvPr/>
        </p:nvSpPr>
        <p:spPr bwMode="auto">
          <a:xfrm>
            <a:off x="274209" y="1603810"/>
            <a:ext cx="3660330" cy="593725"/>
          </a:xfrm>
          <a:prstGeom prst="homePlate">
            <a:avLst>
              <a:gd name="adj" fmla="val 46722"/>
            </a:avLst>
          </a:prstGeom>
          <a:solidFill>
            <a:schemeClr val="tx1"/>
          </a:solidFill>
          <a:ln w="15875" algn="ctr">
            <a:noFill/>
            <a:round/>
            <a:headEnd/>
            <a:tailEnd/>
          </a:ln>
          <a:effectLst>
            <a:outerShdw blurRad="50800" dist="38100" dir="3000000" algn="l" rotWithShape="0">
              <a:prstClr val="black">
                <a:alpha val="40000"/>
              </a:prstClr>
            </a:outerShdw>
          </a:effectLst>
        </p:spPr>
        <p:txBody>
          <a:bodyPr wrap="square" lIns="228600" tIns="91440" bIns="91440" anchor="ctr"/>
          <a:lstStyle/>
          <a:p>
            <a:pPr marL="0" marR="0" lvl="0" indent="0" algn="ctr" defTabSz="914400" eaLnBrk="0" latinLnBrk="0" hangingPunct="0">
              <a:lnSpc>
                <a:spcPct val="106000"/>
              </a:lnSpc>
              <a:buClr>
                <a:srgbClr val="800000"/>
              </a:buClr>
              <a:buSzPct val="100000"/>
              <a:buFont typeface="Marlett" pitchFamily="2" charset="2"/>
              <a:buNone/>
              <a:tabLst/>
              <a:defRPr/>
            </a:pPr>
            <a:r>
              <a:rPr lang="en-US" sz="1400" b="1" dirty="0">
                <a:solidFill>
                  <a:schemeClr val="bg1"/>
                </a:solidFill>
                <a:ea typeface="ＭＳ Ｐゴシック" pitchFamily="50" charset="-128"/>
              </a:rPr>
              <a:t>Discovery </a:t>
            </a:r>
          </a:p>
        </p:txBody>
      </p:sp>
      <p:sp>
        <p:nvSpPr>
          <p:cNvPr id="11" name="Text Box 33"/>
          <p:cNvSpPr txBox="1">
            <a:spLocks noChangeArrowheads="1"/>
          </p:cNvSpPr>
          <p:nvPr/>
        </p:nvSpPr>
        <p:spPr bwMode="auto">
          <a:xfrm>
            <a:off x="62086" y="1297909"/>
            <a:ext cx="12129834" cy="260512"/>
          </a:xfrm>
          <a:prstGeom prst="rect">
            <a:avLst/>
          </a:prstGeom>
          <a:solidFill>
            <a:schemeClr val="bg2">
              <a:lumMod val="50000"/>
            </a:schemeClr>
          </a:solidFill>
          <a:ln w="6350" cap="flat" cmpd="sng" algn="ctr">
            <a:noFill/>
            <a:prstDash val="solid"/>
            <a:round/>
            <a:headEnd type="none" w="med" len="med"/>
            <a:tailEnd type="none" w="med" len="med"/>
          </a:ln>
          <a:effectLst/>
        </p:spPr>
        <p:txBody>
          <a:bodyPr lIns="45720" rIns="45720" anchor="ctr"/>
          <a:lstStyle/>
          <a:p>
            <a:pPr algn="ctr" eaLnBrk="0" hangingPunct="0">
              <a:lnSpc>
                <a:spcPct val="120000"/>
              </a:lnSpc>
              <a:spcBef>
                <a:spcPct val="50000"/>
              </a:spcBef>
              <a:buClr>
                <a:srgbClr val="800000"/>
              </a:buClr>
              <a:buSzPct val="85000"/>
              <a:defRPr/>
            </a:pPr>
            <a:endParaRPr lang="en-US" sz="1400" b="1" kern="0" dirty="0">
              <a:solidFill>
                <a:srgbClr val="FFFFFF"/>
              </a:solidFill>
              <a:cs typeface="Arial" pitchFamily="34" charset="0"/>
            </a:endParaRPr>
          </a:p>
        </p:txBody>
      </p:sp>
      <p:sp>
        <p:nvSpPr>
          <p:cNvPr id="2" name="Rectangle 1">
            <a:extLst>
              <a:ext uri="{FF2B5EF4-FFF2-40B4-BE49-F238E27FC236}">
                <a16:creationId xmlns:a16="http://schemas.microsoft.com/office/drawing/2014/main" id="{C1797988-51D8-3FCF-AFD6-9F59DE9797BB}"/>
              </a:ext>
            </a:extLst>
          </p:cNvPr>
          <p:cNvSpPr/>
          <p:nvPr/>
        </p:nvSpPr>
        <p:spPr>
          <a:xfrm>
            <a:off x="4041962" y="2207390"/>
            <a:ext cx="3742392" cy="2194560"/>
          </a:xfrm>
          <a:prstGeom prst="rect">
            <a:avLst/>
          </a:prstGeom>
        </p:spPr>
        <p:txBody>
          <a:bodyPr wrap="square">
            <a:noAutofit/>
          </a:bodyPr>
          <a:lstStyle/>
          <a:p>
            <a:pPr marL="114300" lvl="1" indent="-114300" eaLnBrk="0" hangingPunct="0">
              <a:lnSpc>
                <a:spcPct val="110000"/>
              </a:lnSpc>
              <a:spcBef>
                <a:spcPts val="600"/>
              </a:spcBef>
              <a:buSzPct val="90000"/>
              <a:buFont typeface="Wingdings" pitchFamily="2" charset="2"/>
              <a:buChar char="§"/>
              <a:defRPr/>
            </a:pPr>
            <a:endParaRPr lang="en-GB" sz="1400" b="0" i="0" u="none" strike="noStrike" dirty="0">
              <a:solidFill>
                <a:srgbClr val="000000"/>
              </a:solidFill>
              <a:effectLst/>
              <a:latin typeface="+mj-lt"/>
            </a:endParaRPr>
          </a:p>
          <a:p>
            <a:pPr marL="114300" lvl="1" indent="-114300" eaLnBrk="0" hangingPunct="0">
              <a:lnSpc>
                <a:spcPct val="110000"/>
              </a:lnSpc>
              <a:spcBef>
                <a:spcPts val="600"/>
              </a:spcBef>
              <a:buSzPct val="90000"/>
              <a:buFont typeface="Wingdings" pitchFamily="2" charset="2"/>
              <a:buChar char="§"/>
              <a:defRPr/>
            </a:pPr>
            <a:endParaRPr lang="en-GB" sz="1400" b="0" u="none" strike="noStrike" dirty="0">
              <a:solidFill>
                <a:srgbClr val="000000"/>
              </a:solidFill>
              <a:effectLst/>
              <a:latin typeface="+mj-lt"/>
            </a:endParaRPr>
          </a:p>
          <a:p>
            <a:pPr marL="114300" lvl="1" indent="-114300" eaLnBrk="0" hangingPunct="0">
              <a:lnSpc>
                <a:spcPct val="110000"/>
              </a:lnSpc>
              <a:spcBef>
                <a:spcPts val="600"/>
              </a:spcBef>
              <a:buSzPct val="90000"/>
              <a:buFont typeface="Wingdings" pitchFamily="2" charset="2"/>
              <a:buChar char="§"/>
              <a:defRPr/>
            </a:pPr>
            <a:endParaRPr lang="en-US" sz="1400" kern="0" dirty="0">
              <a:solidFill>
                <a:schemeClr val="accent3"/>
              </a:solidFill>
            </a:endParaRPr>
          </a:p>
        </p:txBody>
      </p:sp>
      <p:sp>
        <p:nvSpPr>
          <p:cNvPr id="18" name="Rectangle 17">
            <a:extLst>
              <a:ext uri="{FF2B5EF4-FFF2-40B4-BE49-F238E27FC236}">
                <a16:creationId xmlns:a16="http://schemas.microsoft.com/office/drawing/2014/main" id="{E5C3D3A0-0D66-E2F7-CB5B-318860F750E4}"/>
              </a:ext>
            </a:extLst>
          </p:cNvPr>
          <p:cNvSpPr/>
          <p:nvPr/>
        </p:nvSpPr>
        <p:spPr>
          <a:xfrm>
            <a:off x="4004762" y="2214879"/>
            <a:ext cx="3840249" cy="4565889"/>
          </a:xfrm>
          <a:prstGeom prst="rect">
            <a:avLst/>
          </a:prstGeom>
        </p:spPr>
        <p:txBody>
          <a:bodyPr wrap="square">
            <a:noAutofit/>
          </a:bodyPr>
          <a:lstStyle/>
          <a:p>
            <a:pPr marL="114300" lvl="1" indent="-114300" eaLnBrk="0" hangingPunct="0">
              <a:lnSpc>
                <a:spcPct val="110000"/>
              </a:lnSpc>
              <a:spcBef>
                <a:spcPts val="600"/>
              </a:spcBef>
              <a:buSzPct val="90000"/>
              <a:buFont typeface="Wingdings" pitchFamily="2" charset="2"/>
              <a:buChar char="§"/>
              <a:defRPr/>
            </a:pPr>
            <a:r>
              <a:rPr lang="en-GB" sz="1400" dirty="0">
                <a:solidFill>
                  <a:srgbClr val="000000"/>
                </a:solidFill>
                <a:latin typeface="+mj-lt"/>
              </a:rPr>
              <a:t>Cloud Hosting (Azure) Software Installation Configuration Dry-Run Technical checkout</a:t>
            </a:r>
            <a:endParaRPr lang="en-IN" sz="1400" dirty="0">
              <a:solidFill>
                <a:srgbClr val="000000"/>
              </a:solidFill>
              <a:latin typeface="+mj-lt"/>
            </a:endParaRPr>
          </a:p>
          <a:p>
            <a:pPr marL="114300" lvl="1" indent="-114300" eaLnBrk="0" hangingPunct="0">
              <a:lnSpc>
                <a:spcPct val="110000"/>
              </a:lnSpc>
              <a:spcBef>
                <a:spcPts val="600"/>
              </a:spcBef>
              <a:buSzPct val="90000"/>
              <a:buFont typeface="Wingdings" pitchFamily="2" charset="2"/>
              <a:buChar char="§"/>
              <a:defRPr/>
            </a:pPr>
            <a:r>
              <a:rPr lang="en-GB" sz="1400" b="0" i="0" u="none" strike="noStrike" dirty="0">
                <a:solidFill>
                  <a:srgbClr val="000000"/>
                </a:solidFill>
                <a:effectLst/>
                <a:latin typeface="+mj-lt"/>
              </a:rPr>
              <a:t>Test Connectivity between APIM and the LLM of AOAI</a:t>
            </a:r>
          </a:p>
          <a:p>
            <a:pPr marL="114300" lvl="1" indent="-114300" eaLnBrk="0" hangingPunct="0">
              <a:lnSpc>
                <a:spcPct val="110000"/>
              </a:lnSpc>
              <a:spcBef>
                <a:spcPts val="600"/>
              </a:spcBef>
              <a:buSzPct val="90000"/>
              <a:buFont typeface="Wingdings" pitchFamily="2" charset="2"/>
              <a:buChar char="§"/>
              <a:defRPr/>
            </a:pPr>
            <a:r>
              <a:rPr lang="en-GB" sz="1400" b="0" i="0" u="none" strike="noStrike" dirty="0">
                <a:solidFill>
                  <a:srgbClr val="000000"/>
                </a:solidFill>
                <a:effectLst/>
                <a:latin typeface="+mj-lt"/>
              </a:rPr>
              <a:t>Setup  CORA CODE GENY Code in th</a:t>
            </a:r>
            <a:r>
              <a:rPr lang="en-GB" sz="1400" dirty="0">
                <a:solidFill>
                  <a:srgbClr val="000000"/>
                </a:solidFill>
                <a:latin typeface="+mj-lt"/>
              </a:rPr>
              <a:t>e Client environment </a:t>
            </a:r>
          </a:p>
          <a:p>
            <a:pPr marL="114300" lvl="1" indent="-114300" eaLnBrk="0" hangingPunct="0">
              <a:lnSpc>
                <a:spcPct val="110000"/>
              </a:lnSpc>
              <a:spcBef>
                <a:spcPts val="600"/>
              </a:spcBef>
              <a:buSzPct val="90000"/>
              <a:buFont typeface="Wingdings" pitchFamily="2" charset="2"/>
              <a:buChar char="§"/>
              <a:defRPr/>
            </a:pPr>
            <a:r>
              <a:rPr lang="en-GB" sz="1400" b="0" i="0" u="none" strike="noStrike" dirty="0">
                <a:solidFill>
                  <a:srgbClr val="000000"/>
                </a:solidFill>
                <a:effectLst/>
                <a:latin typeface="+mj-lt"/>
              </a:rPr>
              <a:t>Users and Front Door deployment and configuration + end to end user tests</a:t>
            </a:r>
          </a:p>
          <a:p>
            <a:pPr marL="114300" lvl="1" indent="-114300" eaLnBrk="0" hangingPunct="0">
              <a:lnSpc>
                <a:spcPct val="110000"/>
              </a:lnSpc>
              <a:spcBef>
                <a:spcPts val="600"/>
              </a:spcBef>
              <a:buSzPct val="90000"/>
              <a:buFont typeface="Wingdings" pitchFamily="2" charset="2"/>
              <a:buChar char="§"/>
              <a:defRPr/>
            </a:pPr>
            <a:r>
              <a:rPr lang="en-GB" sz="1400" b="0" i="0" u="none" strike="noStrike" dirty="0">
                <a:solidFill>
                  <a:srgbClr val="000000"/>
                </a:solidFill>
                <a:effectLst/>
                <a:latin typeface="+mj-lt"/>
              </a:rPr>
              <a:t>Go-Live with Documentation</a:t>
            </a:r>
          </a:p>
          <a:p>
            <a:pPr marL="114300" lvl="1" indent="-114300" eaLnBrk="0" hangingPunct="0">
              <a:lnSpc>
                <a:spcPct val="110000"/>
              </a:lnSpc>
              <a:spcBef>
                <a:spcPts val="600"/>
              </a:spcBef>
              <a:buSzPct val="90000"/>
              <a:buFont typeface="Wingdings" pitchFamily="2" charset="2"/>
              <a:buChar char="§"/>
              <a:defRPr/>
            </a:pPr>
            <a:r>
              <a:rPr lang="en-GB" sz="1400" dirty="0">
                <a:solidFill>
                  <a:srgbClr val="000000"/>
                </a:solidFill>
                <a:latin typeface="+mj-lt"/>
              </a:rPr>
              <a:t>Current State vs Target State – Proactive solutions </a:t>
            </a:r>
            <a:endParaRPr lang="en-GB" sz="1400" b="0" i="0" u="none" strike="noStrike" dirty="0">
              <a:solidFill>
                <a:srgbClr val="000000"/>
              </a:solidFill>
              <a:effectLst/>
              <a:latin typeface="+mj-lt"/>
            </a:endParaRPr>
          </a:p>
          <a:p>
            <a:pPr marL="114300" lvl="1" indent="-114300" eaLnBrk="0" hangingPunct="0">
              <a:lnSpc>
                <a:spcPct val="110000"/>
              </a:lnSpc>
              <a:spcBef>
                <a:spcPts val="600"/>
              </a:spcBef>
              <a:buSzPct val="90000"/>
              <a:buFont typeface="Wingdings" pitchFamily="2" charset="2"/>
              <a:buChar char="§"/>
              <a:defRPr/>
            </a:pPr>
            <a:endParaRPr lang="en-GB" sz="1400" b="0" u="none" strike="noStrike" dirty="0">
              <a:solidFill>
                <a:srgbClr val="000000"/>
              </a:solidFill>
              <a:effectLst/>
              <a:latin typeface="+mj-lt"/>
            </a:endParaRPr>
          </a:p>
          <a:p>
            <a:pPr marL="114300" lvl="1" indent="-114300" eaLnBrk="0" hangingPunct="0">
              <a:lnSpc>
                <a:spcPct val="110000"/>
              </a:lnSpc>
              <a:spcBef>
                <a:spcPts val="600"/>
              </a:spcBef>
              <a:buSzPct val="90000"/>
              <a:buFont typeface="Wingdings" pitchFamily="2" charset="2"/>
              <a:buChar char="§"/>
              <a:defRPr/>
            </a:pPr>
            <a:endParaRPr lang="en-US" sz="1400" kern="0" dirty="0">
              <a:solidFill>
                <a:schemeClr val="accent3"/>
              </a:solidFill>
            </a:endParaRPr>
          </a:p>
        </p:txBody>
      </p:sp>
      <p:sp>
        <p:nvSpPr>
          <p:cNvPr id="20" name="Rectangle 19">
            <a:extLst>
              <a:ext uri="{FF2B5EF4-FFF2-40B4-BE49-F238E27FC236}">
                <a16:creationId xmlns:a16="http://schemas.microsoft.com/office/drawing/2014/main" id="{2C49B62A-A0A9-396B-4C40-B39FEE36C30B}"/>
              </a:ext>
            </a:extLst>
          </p:cNvPr>
          <p:cNvSpPr/>
          <p:nvPr/>
        </p:nvSpPr>
        <p:spPr>
          <a:xfrm>
            <a:off x="7818351" y="2241433"/>
            <a:ext cx="3840249" cy="4565889"/>
          </a:xfrm>
          <a:prstGeom prst="rect">
            <a:avLst/>
          </a:prstGeom>
        </p:spPr>
        <p:txBody>
          <a:bodyPr wrap="square">
            <a:noAutofit/>
          </a:bodyPr>
          <a:lstStyle/>
          <a:p>
            <a:pPr marL="114300" lvl="1" indent="-114300" eaLnBrk="0" hangingPunct="0">
              <a:lnSpc>
                <a:spcPct val="110000"/>
              </a:lnSpc>
              <a:spcBef>
                <a:spcPts val="600"/>
              </a:spcBef>
              <a:buSzPct val="90000"/>
              <a:buFont typeface="Wingdings" pitchFamily="2" charset="2"/>
              <a:buChar char="§"/>
              <a:defRPr/>
            </a:pPr>
            <a:r>
              <a:rPr lang="en-IN" sz="1400" dirty="0">
                <a:solidFill>
                  <a:srgbClr val="000000"/>
                </a:solidFill>
                <a:latin typeface="+mj-lt"/>
              </a:rPr>
              <a:t>Use Case 1- Synthetic Test Data Management</a:t>
            </a:r>
          </a:p>
          <a:p>
            <a:pPr marL="114300" lvl="1" indent="-114300" eaLnBrk="0" hangingPunct="0">
              <a:lnSpc>
                <a:spcPct val="110000"/>
              </a:lnSpc>
              <a:spcBef>
                <a:spcPts val="600"/>
              </a:spcBef>
              <a:buSzPct val="90000"/>
              <a:buFont typeface="Wingdings" pitchFamily="2" charset="2"/>
              <a:buChar char="§"/>
              <a:defRPr/>
            </a:pPr>
            <a:r>
              <a:rPr lang="en-IN" sz="1400" dirty="0">
                <a:solidFill>
                  <a:srgbClr val="000000"/>
                </a:solidFill>
                <a:latin typeface="+mj-lt"/>
              </a:rPr>
              <a:t> Use Case 2- Test Case to Automation Script </a:t>
            </a:r>
          </a:p>
          <a:p>
            <a:pPr marL="114300" lvl="1" indent="-114300" eaLnBrk="0" hangingPunct="0">
              <a:lnSpc>
                <a:spcPct val="110000"/>
              </a:lnSpc>
              <a:spcBef>
                <a:spcPts val="600"/>
              </a:spcBef>
              <a:buSzPct val="90000"/>
              <a:buFont typeface="Wingdings" pitchFamily="2" charset="2"/>
              <a:buChar char="§"/>
              <a:defRPr/>
            </a:pPr>
            <a:endParaRPr lang="en-IN" sz="1400" dirty="0">
              <a:solidFill>
                <a:srgbClr val="000000"/>
              </a:solidFill>
              <a:latin typeface="+mj-lt"/>
            </a:endParaRPr>
          </a:p>
          <a:p>
            <a:pPr marL="114300" lvl="1" indent="-114300" eaLnBrk="0" hangingPunct="0">
              <a:lnSpc>
                <a:spcPct val="110000"/>
              </a:lnSpc>
              <a:spcBef>
                <a:spcPts val="600"/>
              </a:spcBef>
              <a:buSzPct val="90000"/>
              <a:buFont typeface="Wingdings" pitchFamily="2" charset="2"/>
              <a:buChar char="§"/>
              <a:defRPr/>
            </a:pPr>
            <a:r>
              <a:rPr lang="en-IN" sz="1400" dirty="0">
                <a:solidFill>
                  <a:srgbClr val="000000"/>
                </a:solidFill>
                <a:latin typeface="+mj-lt"/>
              </a:rPr>
              <a:t> Use Case 3- Test Case to Automation Script </a:t>
            </a:r>
          </a:p>
          <a:p>
            <a:pPr marL="114300" lvl="1" indent="-114300" eaLnBrk="0" hangingPunct="0">
              <a:lnSpc>
                <a:spcPct val="110000"/>
              </a:lnSpc>
              <a:spcBef>
                <a:spcPts val="600"/>
              </a:spcBef>
              <a:buSzPct val="90000"/>
              <a:buFont typeface="Wingdings" pitchFamily="2" charset="2"/>
              <a:buChar char="§"/>
              <a:defRPr/>
            </a:pPr>
            <a:endParaRPr lang="en-IN" sz="1400" dirty="0">
              <a:solidFill>
                <a:srgbClr val="000000"/>
              </a:solidFill>
              <a:latin typeface="+mj-lt"/>
            </a:endParaRPr>
          </a:p>
          <a:p>
            <a:pPr marL="114300" lvl="1" indent="-114300" eaLnBrk="0" hangingPunct="0">
              <a:lnSpc>
                <a:spcPct val="110000"/>
              </a:lnSpc>
              <a:spcBef>
                <a:spcPts val="600"/>
              </a:spcBef>
              <a:buSzPct val="90000"/>
              <a:buFont typeface="Wingdings" pitchFamily="2" charset="2"/>
              <a:buChar char="§"/>
              <a:defRPr/>
            </a:pPr>
            <a:endParaRPr lang="en-IN" sz="1400" dirty="0">
              <a:solidFill>
                <a:srgbClr val="000000"/>
              </a:solidFill>
              <a:latin typeface="+mj-lt"/>
            </a:endParaRPr>
          </a:p>
        </p:txBody>
      </p:sp>
    </p:spTree>
    <p:extLst>
      <p:ext uri="{BB962C8B-B14F-4D97-AF65-F5344CB8AC3E}">
        <p14:creationId xmlns:p14="http://schemas.microsoft.com/office/powerpoint/2010/main" val="7130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6483B7-4B6E-E1F3-4F4E-BB8979609FFD}"/>
              </a:ext>
            </a:extLst>
          </p:cNvPr>
          <p:cNvGrpSpPr/>
          <p:nvPr/>
        </p:nvGrpSpPr>
        <p:grpSpPr>
          <a:xfrm>
            <a:off x="0" y="0"/>
            <a:ext cx="12192000" cy="1566547"/>
            <a:chOff x="0" y="0"/>
            <a:chExt cx="12192000" cy="1566547"/>
          </a:xfrm>
        </p:grpSpPr>
        <p:sp>
          <p:nvSpPr>
            <p:cNvPr id="8" name="Rectangle 7">
              <a:extLst>
                <a:ext uri="{FF2B5EF4-FFF2-40B4-BE49-F238E27FC236}">
                  <a16:creationId xmlns:a16="http://schemas.microsoft.com/office/drawing/2014/main" id="{C8D1F054-FCD1-9C31-20F9-7B25BD9C9D3F}"/>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1076B3F3-ECF2-634D-8894-A2E0DF511420}"/>
                </a:ext>
              </a:extLst>
            </p:cNvPr>
            <p:cNvGrpSpPr/>
            <p:nvPr/>
          </p:nvGrpSpPr>
          <p:grpSpPr>
            <a:xfrm>
              <a:off x="9830590" y="427131"/>
              <a:ext cx="2361409" cy="1139416"/>
              <a:chOff x="7696222" y="4688719"/>
              <a:chExt cx="4495778" cy="2169281"/>
            </a:xfrm>
          </p:grpSpPr>
          <p:sp>
            <p:nvSpPr>
              <p:cNvPr id="22" name="Freeform: Shape 21">
                <a:extLst>
                  <a:ext uri="{FF2B5EF4-FFF2-40B4-BE49-F238E27FC236}">
                    <a16:creationId xmlns:a16="http://schemas.microsoft.com/office/drawing/2014/main" id="{8C903C3E-D803-8AB1-FE05-635D3B801631}"/>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Triangle 22">
                <a:extLst>
                  <a:ext uri="{FF2B5EF4-FFF2-40B4-BE49-F238E27FC236}">
                    <a16:creationId xmlns:a16="http://schemas.microsoft.com/office/drawing/2014/main" id="{F74E5EE9-9718-26C8-13E3-7380F02E6075}"/>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ight Triangle 23">
                <a:extLst>
                  <a:ext uri="{FF2B5EF4-FFF2-40B4-BE49-F238E27FC236}">
                    <a16:creationId xmlns:a16="http://schemas.microsoft.com/office/drawing/2014/main" id="{6786553D-012B-CC86-5AF5-A576A506B8DB}"/>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43A10029-EE67-20F7-3A8E-0E8570E683C5}"/>
                </a:ext>
              </a:extLst>
            </p:cNvPr>
            <p:cNvGrpSpPr/>
            <p:nvPr/>
          </p:nvGrpSpPr>
          <p:grpSpPr>
            <a:xfrm>
              <a:off x="1" y="0"/>
              <a:ext cx="1069897" cy="1566547"/>
              <a:chOff x="-2" y="-1"/>
              <a:chExt cx="1972575" cy="2888253"/>
            </a:xfrm>
          </p:grpSpPr>
          <p:sp>
            <p:nvSpPr>
              <p:cNvPr id="19" name="Freeform: Shape 18">
                <a:extLst>
                  <a:ext uri="{FF2B5EF4-FFF2-40B4-BE49-F238E27FC236}">
                    <a16:creationId xmlns:a16="http://schemas.microsoft.com/office/drawing/2014/main" id="{E9AD8714-D8EE-A40F-31FD-49521837C7AF}"/>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EA820EE-9D0E-32CD-D20F-AA2DD78DFD7A}"/>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4B3B684-516C-B97E-C240-9D2529D72AF3}"/>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8F37CAD-775A-4342-A2EA-D257C8CCC498}"/>
              </a:ext>
            </a:extLst>
          </p:cNvPr>
          <p:cNvSpPr>
            <a:spLocks noGrp="1"/>
          </p:cNvSpPr>
          <p:nvPr>
            <p:ph type="title"/>
          </p:nvPr>
        </p:nvSpPr>
        <p:spPr>
          <a:xfrm>
            <a:off x="1675100" y="31049"/>
            <a:ext cx="7295116" cy="792163"/>
          </a:xfrm>
        </p:spPr>
        <p:txBody>
          <a:bodyPr/>
          <a:lstStyle/>
          <a:p>
            <a:r>
              <a:rPr lang="en-GB" dirty="0"/>
              <a:t>Background and Opportunity - USAA </a:t>
            </a:r>
          </a:p>
        </p:txBody>
      </p:sp>
      <p:sp>
        <p:nvSpPr>
          <p:cNvPr id="3" name="Date Placeholder 2">
            <a:extLst>
              <a:ext uri="{FF2B5EF4-FFF2-40B4-BE49-F238E27FC236}">
                <a16:creationId xmlns:a16="http://schemas.microsoft.com/office/drawing/2014/main" id="{E072518C-25BE-42CA-826B-8ED5819DFDAC}"/>
              </a:ext>
            </a:extLst>
          </p:cNvPr>
          <p:cNvSpPr>
            <a:spLocks noGrp="1"/>
          </p:cNvSpPr>
          <p:nvPr>
            <p:ph type="dt" sz="half" idx="10"/>
          </p:nvPr>
        </p:nvSpPr>
        <p:spPr>
          <a:xfrm>
            <a:off x="8305227" y="6501959"/>
            <a:ext cx="3167360" cy="12311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0D1846"/>
                </a:solidFill>
                <a:effectLst/>
                <a:uLnTx/>
                <a:uFillTx/>
                <a:latin typeface="Arial"/>
                <a:ea typeface="+mn-ea"/>
                <a:cs typeface="+mn-cs"/>
              </a:rPr>
              <a:t>March 2023</a:t>
            </a:r>
            <a:endParaRPr kumimoji="0" lang="en-US" sz="800" b="0" i="0" u="none" strike="noStrike" kern="1200" cap="none" spc="0" normalizeH="0" baseline="0" noProof="0">
              <a:ln>
                <a:noFill/>
              </a:ln>
              <a:solidFill>
                <a:srgbClr val="0D1846"/>
              </a:solidFill>
              <a:effectLst/>
              <a:uLnTx/>
              <a:uFillTx/>
              <a:latin typeface="Arial"/>
              <a:ea typeface="+mn-ea"/>
              <a:cs typeface="+mn-cs"/>
            </a:endParaRPr>
          </a:p>
        </p:txBody>
      </p:sp>
      <p:sp>
        <p:nvSpPr>
          <p:cNvPr id="4" name="Footer Placeholder 3">
            <a:extLst>
              <a:ext uri="{FF2B5EF4-FFF2-40B4-BE49-F238E27FC236}">
                <a16:creationId xmlns:a16="http://schemas.microsoft.com/office/drawing/2014/main" id="{456C10FD-EA01-44D6-ABD4-6225642897B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1846"/>
                </a:solidFill>
                <a:effectLst/>
                <a:uLnTx/>
                <a:uFillTx/>
                <a:latin typeface="Arial"/>
                <a:ea typeface="+mn-ea"/>
                <a:cs typeface="+mn-cs"/>
              </a:rPr>
              <a:t>Business use only</a:t>
            </a:r>
          </a:p>
        </p:txBody>
      </p:sp>
      <p:sp>
        <p:nvSpPr>
          <p:cNvPr id="5" name="Slide Number Placeholder 4">
            <a:extLst>
              <a:ext uri="{FF2B5EF4-FFF2-40B4-BE49-F238E27FC236}">
                <a16:creationId xmlns:a16="http://schemas.microsoft.com/office/drawing/2014/main" id="{C575F28B-FBC7-4557-9BF3-48EDCF2F36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EC7D2-4955-5E46-A2E6-70A78DC0C462}" type="slidenum">
              <a:rPr kumimoji="0" lang="en-US" sz="800" b="1" i="0" u="none" strike="noStrike" kern="1200" cap="none" spc="0" normalizeH="0" baseline="0" noProof="0" smtClean="0">
                <a:ln>
                  <a:noFill/>
                </a:ln>
                <a:solidFill>
                  <a:srgbClr val="0D1846"/>
                </a:solidFill>
                <a:effectLst/>
                <a:uLnTx/>
                <a:uFillTx/>
                <a:latin typeface="Arial Blac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1" i="0" u="none" strike="noStrike" kern="1200" cap="none" spc="0" normalizeH="0" baseline="0" noProof="0">
              <a:ln>
                <a:noFill/>
              </a:ln>
              <a:solidFill>
                <a:srgbClr val="0D1846"/>
              </a:solidFill>
              <a:effectLst/>
              <a:uLnTx/>
              <a:uFillTx/>
              <a:latin typeface="Arial Black"/>
              <a:ea typeface="+mn-ea"/>
              <a:cs typeface="+mn-cs"/>
            </a:endParaRPr>
          </a:p>
        </p:txBody>
      </p:sp>
      <p:sp>
        <p:nvSpPr>
          <p:cNvPr id="6" name="Text Placeholder 5">
            <a:extLst>
              <a:ext uri="{FF2B5EF4-FFF2-40B4-BE49-F238E27FC236}">
                <a16:creationId xmlns:a16="http://schemas.microsoft.com/office/drawing/2014/main" id="{DE0DB101-ED6C-4F45-B7F6-39E5CC11C916}"/>
              </a:ext>
            </a:extLst>
          </p:cNvPr>
          <p:cNvSpPr>
            <a:spLocks noGrp="1"/>
          </p:cNvSpPr>
          <p:nvPr>
            <p:ph type="body" sz="quarter" idx="13"/>
          </p:nvPr>
        </p:nvSpPr>
        <p:spPr>
          <a:xfrm>
            <a:off x="-63610" y="1539568"/>
            <a:ext cx="12316570" cy="1713816"/>
          </a:xfrm>
          <a:ln>
            <a:solidFill>
              <a:srgbClr val="022B30"/>
            </a:solidFill>
          </a:ln>
        </p:spPr>
        <p:txBody>
          <a:bodyPr lIns="144000" tIns="144000" rIns="144000" bIns="144000">
            <a:normAutofit fontScale="70000" lnSpcReduction="20000"/>
          </a:bodyPr>
          <a:lstStyle/>
          <a:p>
            <a:pPr>
              <a:lnSpc>
                <a:spcPct val="100000"/>
              </a:lnSpc>
              <a:buClr>
                <a:srgbClr val="00325B"/>
              </a:buClr>
            </a:pPr>
            <a:r>
              <a:rPr lang="en-GB" sz="2000" dirty="0">
                <a:solidFill>
                  <a:schemeClr val="dk1"/>
                </a:solidFill>
                <a:latin typeface="Calibri" panose="020F0502020204030204" pitchFamily="34" charset="0"/>
                <a:ea typeface="Calibri" panose="020F0502020204030204" pitchFamily="34" charset="0"/>
              </a:rPr>
              <a:t>The USAA Team is looking for an opportunity to establish a strong Quality Engineering via CORA CODE GENY Orchestration Engine to uphold and  standardized Quality Engineering Services to deliver end to end  solutions.  Test Data Management solution framework, Standardization in Regression framework, </a:t>
            </a:r>
          </a:p>
          <a:p>
            <a:pPr marL="285750" indent="-285750">
              <a:lnSpc>
                <a:spcPct val="100000"/>
              </a:lnSpc>
              <a:buClr>
                <a:srgbClr val="00325B"/>
              </a:buClr>
              <a:buFont typeface="Arial" panose="020B0604020202020204" pitchFamily="34" charset="0"/>
              <a:buChar char="•"/>
            </a:pPr>
            <a:r>
              <a:rPr lang="en-GB" sz="2000" dirty="0">
                <a:solidFill>
                  <a:schemeClr val="dk1"/>
                </a:solidFill>
                <a:latin typeface="Calibri" panose="020F0502020204030204" pitchFamily="34" charset="0"/>
                <a:ea typeface="Calibri" panose="020F0502020204030204" pitchFamily="34" charset="0"/>
              </a:rPr>
              <a:t>Generate synthetic test  data on demand and automate test data generation</a:t>
            </a:r>
          </a:p>
          <a:p>
            <a:pPr marL="285750" indent="-285750">
              <a:lnSpc>
                <a:spcPct val="100000"/>
              </a:lnSpc>
              <a:buClr>
                <a:srgbClr val="00325B"/>
              </a:buClr>
              <a:buFont typeface="Arial" panose="020B0604020202020204" pitchFamily="34" charset="0"/>
              <a:buChar char="•"/>
            </a:pPr>
            <a:r>
              <a:rPr lang="en-GB" sz="2000" dirty="0">
                <a:solidFill>
                  <a:schemeClr val="dk1"/>
                </a:solidFill>
                <a:latin typeface="Calibri" panose="020F0502020204030204" pitchFamily="34" charset="0"/>
                <a:ea typeface="Calibri" panose="020F0502020204030204" pitchFamily="34" charset="0"/>
              </a:rPr>
              <a:t>Accelerated Regression Quality Engineering and end to end development</a:t>
            </a:r>
          </a:p>
          <a:p>
            <a:pPr marL="285750" indent="-285750">
              <a:lnSpc>
                <a:spcPct val="100000"/>
              </a:lnSpc>
              <a:buClr>
                <a:srgbClr val="00325B"/>
              </a:buClr>
              <a:buFont typeface="Arial" panose="020B0604020202020204" pitchFamily="34" charset="0"/>
              <a:buChar char="•"/>
            </a:pPr>
            <a:r>
              <a:rPr lang="en-GB" sz="2000" dirty="0">
                <a:solidFill>
                  <a:schemeClr val="dk1"/>
                </a:solidFill>
                <a:latin typeface="Calibri" panose="020F0502020204030204" pitchFamily="34" charset="0"/>
                <a:ea typeface="Calibri" panose="020F0502020204030204" pitchFamily="34" charset="0"/>
              </a:rPr>
              <a:t>Deliver innovation around reducing workload, (e.g., process improvement, automation, standardizations)</a:t>
            </a:r>
            <a:endParaRPr lang="en-GB" sz="500" dirty="0">
              <a:latin typeface="Calibri" panose="020F0502020204030204" pitchFamily="34" charset="0"/>
              <a:ea typeface="Calibri" panose="020F0502020204030204" pitchFamily="34" charset="0"/>
            </a:endParaRPr>
          </a:p>
        </p:txBody>
      </p:sp>
      <p:grpSp>
        <p:nvGrpSpPr>
          <p:cNvPr id="10" name="object 2">
            <a:extLst>
              <a:ext uri="{FF2B5EF4-FFF2-40B4-BE49-F238E27FC236}">
                <a16:creationId xmlns:a16="http://schemas.microsoft.com/office/drawing/2014/main" id="{D7A912D8-407A-F4C0-44B8-0D739A4F24A4}"/>
              </a:ext>
            </a:extLst>
          </p:cNvPr>
          <p:cNvGrpSpPr/>
          <p:nvPr/>
        </p:nvGrpSpPr>
        <p:grpSpPr>
          <a:xfrm>
            <a:off x="0" y="6678003"/>
            <a:ext cx="12192635" cy="180340"/>
            <a:chOff x="0" y="6678003"/>
            <a:chExt cx="12192635" cy="180340"/>
          </a:xfrm>
        </p:grpSpPr>
        <p:sp>
          <p:nvSpPr>
            <p:cNvPr id="11" name="object 3">
              <a:extLst>
                <a:ext uri="{FF2B5EF4-FFF2-40B4-BE49-F238E27FC236}">
                  <a16:creationId xmlns:a16="http://schemas.microsoft.com/office/drawing/2014/main" id="{679A4CFF-CFB7-1DA8-5836-CB7B43D7D15C}"/>
                </a:ext>
              </a:extLst>
            </p:cNvPr>
            <p:cNvSpPr/>
            <p:nvPr/>
          </p:nvSpPr>
          <p:spPr>
            <a:xfrm>
              <a:off x="0" y="6678003"/>
              <a:ext cx="2032635" cy="180340"/>
            </a:xfrm>
            <a:custGeom>
              <a:avLst/>
              <a:gdLst/>
              <a:ahLst/>
              <a:cxnLst/>
              <a:rect l="l" t="t" r="r" b="b"/>
              <a:pathLst>
                <a:path w="2032635" h="180340">
                  <a:moveTo>
                    <a:pt x="2032025" y="0"/>
                  </a:moveTo>
                  <a:lnTo>
                    <a:pt x="0" y="0"/>
                  </a:lnTo>
                  <a:lnTo>
                    <a:pt x="0" y="179997"/>
                  </a:lnTo>
                  <a:lnTo>
                    <a:pt x="2032025" y="179997"/>
                  </a:lnTo>
                  <a:lnTo>
                    <a:pt x="2032025" y="0"/>
                  </a:lnTo>
                  <a:close/>
                </a:path>
              </a:pathLst>
            </a:custGeom>
            <a:solidFill>
              <a:srgbClr val="CF267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0272A"/>
                </a:solidFill>
                <a:effectLst/>
                <a:uLnTx/>
                <a:uFillTx/>
                <a:latin typeface="Arial"/>
                <a:ea typeface="+mn-ea"/>
                <a:cs typeface="+mn-cs"/>
              </a:endParaRPr>
            </a:p>
          </p:txBody>
        </p:sp>
        <p:sp>
          <p:nvSpPr>
            <p:cNvPr id="12" name="object 4">
              <a:extLst>
                <a:ext uri="{FF2B5EF4-FFF2-40B4-BE49-F238E27FC236}">
                  <a16:creationId xmlns:a16="http://schemas.microsoft.com/office/drawing/2014/main" id="{87E8E5A4-36FF-38BF-816B-54F10D4C34CE}"/>
                </a:ext>
              </a:extLst>
            </p:cNvPr>
            <p:cNvSpPr/>
            <p:nvPr/>
          </p:nvSpPr>
          <p:spPr>
            <a:xfrm>
              <a:off x="2032025" y="6678003"/>
              <a:ext cx="2032635" cy="180340"/>
            </a:xfrm>
            <a:custGeom>
              <a:avLst/>
              <a:gdLst/>
              <a:ahLst/>
              <a:cxnLst/>
              <a:rect l="l" t="t" r="r" b="b"/>
              <a:pathLst>
                <a:path w="2032635" h="180340">
                  <a:moveTo>
                    <a:pt x="2032012" y="0"/>
                  </a:moveTo>
                  <a:lnTo>
                    <a:pt x="0" y="0"/>
                  </a:lnTo>
                  <a:lnTo>
                    <a:pt x="0" y="179997"/>
                  </a:lnTo>
                  <a:lnTo>
                    <a:pt x="2032012" y="179997"/>
                  </a:lnTo>
                  <a:lnTo>
                    <a:pt x="2032012" y="0"/>
                  </a:lnTo>
                  <a:close/>
                </a:path>
              </a:pathLst>
            </a:custGeom>
            <a:solidFill>
              <a:srgbClr val="DB380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0272A"/>
                </a:solidFill>
                <a:effectLst/>
                <a:uLnTx/>
                <a:uFillTx/>
                <a:latin typeface="Arial"/>
                <a:ea typeface="+mn-ea"/>
                <a:cs typeface="+mn-cs"/>
              </a:endParaRPr>
            </a:p>
          </p:txBody>
        </p:sp>
        <p:sp>
          <p:nvSpPr>
            <p:cNvPr id="13" name="object 5">
              <a:extLst>
                <a:ext uri="{FF2B5EF4-FFF2-40B4-BE49-F238E27FC236}">
                  <a16:creationId xmlns:a16="http://schemas.microsoft.com/office/drawing/2014/main" id="{5A945D1F-E8AD-AEDB-32EC-C63A196CBC3B}"/>
                </a:ext>
              </a:extLst>
            </p:cNvPr>
            <p:cNvSpPr/>
            <p:nvPr/>
          </p:nvSpPr>
          <p:spPr>
            <a:xfrm>
              <a:off x="4064037" y="6678003"/>
              <a:ext cx="2032635" cy="180340"/>
            </a:xfrm>
            <a:custGeom>
              <a:avLst/>
              <a:gdLst/>
              <a:ahLst/>
              <a:cxnLst/>
              <a:rect l="l" t="t" r="r" b="b"/>
              <a:pathLst>
                <a:path w="2032635" h="180340">
                  <a:moveTo>
                    <a:pt x="2032025" y="0"/>
                  </a:moveTo>
                  <a:lnTo>
                    <a:pt x="0" y="0"/>
                  </a:lnTo>
                  <a:lnTo>
                    <a:pt x="0" y="179997"/>
                  </a:lnTo>
                  <a:lnTo>
                    <a:pt x="2032025" y="179997"/>
                  </a:lnTo>
                  <a:lnTo>
                    <a:pt x="2032025" y="0"/>
                  </a:lnTo>
                  <a:close/>
                </a:path>
              </a:pathLst>
            </a:custGeom>
            <a:solidFill>
              <a:srgbClr val="893FF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0272A"/>
                </a:solidFill>
                <a:effectLst/>
                <a:uLnTx/>
                <a:uFillTx/>
                <a:latin typeface="Arial"/>
                <a:ea typeface="+mn-ea"/>
                <a:cs typeface="+mn-cs"/>
              </a:endParaRPr>
            </a:p>
          </p:txBody>
        </p:sp>
        <p:sp>
          <p:nvSpPr>
            <p:cNvPr id="14" name="object 6">
              <a:extLst>
                <a:ext uri="{FF2B5EF4-FFF2-40B4-BE49-F238E27FC236}">
                  <a16:creationId xmlns:a16="http://schemas.microsoft.com/office/drawing/2014/main" id="{5B5F9BE8-7CF0-21F4-1219-274C4BC3A69B}"/>
                </a:ext>
              </a:extLst>
            </p:cNvPr>
            <p:cNvSpPr/>
            <p:nvPr/>
          </p:nvSpPr>
          <p:spPr>
            <a:xfrm>
              <a:off x="6096063" y="6678003"/>
              <a:ext cx="2032635" cy="180340"/>
            </a:xfrm>
            <a:custGeom>
              <a:avLst/>
              <a:gdLst/>
              <a:ahLst/>
              <a:cxnLst/>
              <a:rect l="l" t="t" r="r" b="b"/>
              <a:pathLst>
                <a:path w="2032634" h="180340">
                  <a:moveTo>
                    <a:pt x="2032012" y="0"/>
                  </a:moveTo>
                  <a:lnTo>
                    <a:pt x="0" y="0"/>
                  </a:lnTo>
                  <a:lnTo>
                    <a:pt x="0" y="179997"/>
                  </a:lnTo>
                  <a:lnTo>
                    <a:pt x="2032012" y="179997"/>
                  </a:lnTo>
                  <a:lnTo>
                    <a:pt x="2032012" y="0"/>
                  </a:lnTo>
                  <a:close/>
                </a:path>
              </a:pathLst>
            </a:custGeom>
            <a:solidFill>
              <a:srgbClr val="1A883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0272A"/>
                </a:solidFill>
                <a:effectLst/>
                <a:uLnTx/>
                <a:uFillTx/>
                <a:latin typeface="Arial"/>
                <a:ea typeface="+mn-ea"/>
                <a:cs typeface="+mn-cs"/>
              </a:endParaRPr>
            </a:p>
          </p:txBody>
        </p:sp>
        <p:sp>
          <p:nvSpPr>
            <p:cNvPr id="15" name="object 7">
              <a:extLst>
                <a:ext uri="{FF2B5EF4-FFF2-40B4-BE49-F238E27FC236}">
                  <a16:creationId xmlns:a16="http://schemas.microsoft.com/office/drawing/2014/main" id="{B25C83F5-C178-8872-A301-6239CAD26BE1}"/>
                </a:ext>
              </a:extLst>
            </p:cNvPr>
            <p:cNvSpPr/>
            <p:nvPr/>
          </p:nvSpPr>
          <p:spPr>
            <a:xfrm>
              <a:off x="8128075" y="6678003"/>
              <a:ext cx="2032635" cy="180340"/>
            </a:xfrm>
            <a:custGeom>
              <a:avLst/>
              <a:gdLst/>
              <a:ahLst/>
              <a:cxnLst/>
              <a:rect l="l" t="t" r="r" b="b"/>
              <a:pathLst>
                <a:path w="2032634" h="180340">
                  <a:moveTo>
                    <a:pt x="2032025" y="0"/>
                  </a:moveTo>
                  <a:lnTo>
                    <a:pt x="0" y="0"/>
                  </a:lnTo>
                  <a:lnTo>
                    <a:pt x="0" y="179997"/>
                  </a:lnTo>
                  <a:lnTo>
                    <a:pt x="2032025" y="179997"/>
                  </a:lnTo>
                  <a:lnTo>
                    <a:pt x="2032025" y="0"/>
                  </a:lnTo>
                  <a:close/>
                </a:path>
              </a:pathLst>
            </a:custGeom>
            <a:solidFill>
              <a:srgbClr val="007C7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0272A"/>
                </a:solidFill>
                <a:effectLst/>
                <a:uLnTx/>
                <a:uFillTx/>
                <a:latin typeface="Arial"/>
                <a:ea typeface="+mn-ea"/>
                <a:cs typeface="+mn-cs"/>
              </a:endParaRPr>
            </a:p>
          </p:txBody>
        </p:sp>
        <p:sp>
          <p:nvSpPr>
            <p:cNvPr id="16" name="object 8">
              <a:extLst>
                <a:ext uri="{FF2B5EF4-FFF2-40B4-BE49-F238E27FC236}">
                  <a16:creationId xmlns:a16="http://schemas.microsoft.com/office/drawing/2014/main" id="{3F8E291A-D3AA-0ECD-6033-F3F9812EA808}"/>
                </a:ext>
              </a:extLst>
            </p:cNvPr>
            <p:cNvSpPr/>
            <p:nvPr/>
          </p:nvSpPr>
          <p:spPr>
            <a:xfrm>
              <a:off x="10160101" y="6678003"/>
              <a:ext cx="2032635" cy="180340"/>
            </a:xfrm>
            <a:custGeom>
              <a:avLst/>
              <a:gdLst/>
              <a:ahLst/>
              <a:cxnLst/>
              <a:rect l="l" t="t" r="r" b="b"/>
              <a:pathLst>
                <a:path w="2032634" h="180340">
                  <a:moveTo>
                    <a:pt x="2032012" y="0"/>
                  </a:moveTo>
                  <a:lnTo>
                    <a:pt x="0" y="0"/>
                  </a:lnTo>
                  <a:lnTo>
                    <a:pt x="0" y="179997"/>
                  </a:lnTo>
                  <a:lnTo>
                    <a:pt x="2032012" y="179997"/>
                  </a:lnTo>
                  <a:lnTo>
                    <a:pt x="2032012" y="0"/>
                  </a:lnTo>
                  <a:close/>
                </a:path>
              </a:pathLst>
            </a:custGeom>
            <a:solidFill>
              <a:srgbClr val="0079C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0272A"/>
                </a:solidFill>
                <a:effectLst/>
                <a:uLnTx/>
                <a:uFillTx/>
                <a:latin typeface="Arial"/>
                <a:ea typeface="+mn-ea"/>
                <a:cs typeface="+mn-cs"/>
              </a:endParaRPr>
            </a:p>
          </p:txBody>
        </p:sp>
      </p:grpSp>
      <p:graphicFrame>
        <p:nvGraphicFramePr>
          <p:cNvPr id="9" name="Table 8">
            <a:extLst>
              <a:ext uri="{FF2B5EF4-FFF2-40B4-BE49-F238E27FC236}">
                <a16:creationId xmlns:a16="http://schemas.microsoft.com/office/drawing/2014/main" id="{33F7CE97-CDB9-FADC-1AF9-F5E54161CA37}"/>
              </a:ext>
            </a:extLst>
          </p:cNvPr>
          <p:cNvGraphicFramePr>
            <a:graphicFrameLocks noGrp="1"/>
          </p:cNvGraphicFramePr>
          <p:nvPr>
            <p:extLst>
              <p:ext uri="{D42A27DB-BD31-4B8C-83A1-F6EECF244321}">
                <p14:modId xmlns:p14="http://schemas.microsoft.com/office/powerpoint/2010/main" val="3729200724"/>
              </p:ext>
            </p:extLst>
          </p:nvPr>
        </p:nvGraphicFramePr>
        <p:xfrm>
          <a:off x="-1325" y="3337350"/>
          <a:ext cx="12192000" cy="2457850"/>
        </p:xfrm>
        <a:graphic>
          <a:graphicData uri="http://schemas.openxmlformats.org/drawingml/2006/table">
            <a:tbl>
              <a:tblPr firstRow="1" firstCol="1" bandRow="1">
                <a:tableStyleId>{5C22544A-7EE6-4342-B048-85BDC9FD1C3A}</a:tableStyleId>
              </a:tblPr>
              <a:tblGrid>
                <a:gridCol w="2791208">
                  <a:extLst>
                    <a:ext uri="{9D8B030D-6E8A-4147-A177-3AD203B41FA5}">
                      <a16:colId xmlns:a16="http://schemas.microsoft.com/office/drawing/2014/main" val="1361985137"/>
                    </a:ext>
                  </a:extLst>
                </a:gridCol>
                <a:gridCol w="3121710">
                  <a:extLst>
                    <a:ext uri="{9D8B030D-6E8A-4147-A177-3AD203B41FA5}">
                      <a16:colId xmlns:a16="http://schemas.microsoft.com/office/drawing/2014/main" val="3555134773"/>
                    </a:ext>
                  </a:extLst>
                </a:gridCol>
                <a:gridCol w="6279082">
                  <a:extLst>
                    <a:ext uri="{9D8B030D-6E8A-4147-A177-3AD203B41FA5}">
                      <a16:colId xmlns:a16="http://schemas.microsoft.com/office/drawing/2014/main" val="1504545833"/>
                    </a:ext>
                  </a:extLst>
                </a:gridCol>
              </a:tblGrid>
              <a:tr h="347999">
                <a:tc>
                  <a:txBody>
                    <a:bodyPr/>
                    <a:lstStyle/>
                    <a:p>
                      <a:pPr algn="ctr">
                        <a:lnSpc>
                          <a:spcPct val="115000"/>
                        </a:lnSpc>
                        <a:spcAft>
                          <a:spcPts val="1000"/>
                        </a:spcAft>
                      </a:pPr>
                      <a:r>
                        <a:rPr lang="en-GB" sz="1200" dirty="0">
                          <a:effectLst/>
                        </a:rPr>
                        <a:t>Challenges </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115000"/>
                        </a:lnSpc>
                        <a:spcAft>
                          <a:spcPts val="1000"/>
                        </a:spcAft>
                      </a:pPr>
                      <a:r>
                        <a:rPr lang="en-GB" sz="1200" dirty="0">
                          <a:effectLst/>
                        </a:rPr>
                        <a:t>Accelerator </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115000"/>
                        </a:lnSpc>
                        <a:spcAft>
                          <a:spcPts val="10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Solution </a:t>
                      </a:r>
                    </a:p>
                  </a:txBody>
                  <a:tcPr marL="68580" marR="68580" marT="0" marB="0"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87919681"/>
                  </a:ext>
                </a:extLst>
              </a:tr>
              <a:tr h="367316">
                <a:tc>
                  <a:txBody>
                    <a:bodyPr/>
                    <a:lstStyle/>
                    <a:p>
                      <a:pPr algn="ctr">
                        <a:lnSpc>
                          <a:spcPct val="115000"/>
                        </a:lnSpc>
                        <a:spcAft>
                          <a:spcPts val="1000"/>
                        </a:spcAft>
                      </a:pPr>
                      <a:r>
                        <a:rPr lang="en-GB" sz="12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Data Planning, Data Virtualization, Data Generation &amp; Provisioning</a:t>
                      </a: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ct val="115000"/>
                        </a:lnSpc>
                        <a:spcAft>
                          <a:spcPts val="1000"/>
                        </a:spcAft>
                      </a:pPr>
                      <a:r>
                        <a:rPr lang="en-GB" sz="1200" b="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Synthetic Test Data Generator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1000"/>
                        </a:spcAft>
                      </a:pPr>
                      <a:r>
                        <a:rPr lang="en-GB" sz="1200" b="0" dirty="0" err="1">
                          <a:latin typeface="Calibri" panose="020F0502020204030204" pitchFamily="34" charset="0"/>
                          <a:ea typeface="Calibri" panose="020F0502020204030204" pitchFamily="34" charset="0"/>
                          <a:cs typeface="Calibri" panose="020F0502020204030204" pitchFamily="34" charset="0"/>
                        </a:rPr>
                        <a:t>DaQuery</a:t>
                      </a:r>
                      <a:r>
                        <a:rPr lang="en-GB" sz="1200" b="0" dirty="0">
                          <a:latin typeface="Calibri" panose="020F0502020204030204" pitchFamily="34" charset="0"/>
                          <a:ea typeface="Calibri" panose="020F0502020204030204" pitchFamily="34" charset="0"/>
                          <a:cs typeface="Calibri" panose="020F0502020204030204" pitchFamily="34" charset="0"/>
                        </a:rPr>
                        <a:t> generates Synthetic test data specific to Domain specifically for testing purposes in JSON,XML or CSV file format. Synthetic test data helps assess the performance, functionality, and reliability of software applications or systems without using actual production data,</a:t>
                      </a:r>
                      <a:endParaRPr lang="en-GB" sz="12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0529510"/>
                  </a:ext>
                </a:extLst>
              </a:tr>
              <a:tr h="347999">
                <a:tc>
                  <a:txBody>
                    <a:bodyPr/>
                    <a:lstStyle/>
                    <a:p>
                      <a:pPr algn="ctr">
                        <a:lnSpc>
                          <a:spcPct val="115000"/>
                        </a:lnSpc>
                        <a:spcAft>
                          <a:spcPts val="1000"/>
                        </a:spcAft>
                      </a:pPr>
                      <a:r>
                        <a:rPr lang="en-GB" sz="12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Whenever automation testing needs to be run, the test data / test scripts has to be created manually.</a:t>
                      </a:r>
                    </a:p>
                    <a:p>
                      <a:pPr algn="ctr">
                        <a:lnSpc>
                          <a:spcPct val="115000"/>
                        </a:lnSpc>
                        <a:spcAft>
                          <a:spcPts val="1000"/>
                        </a:spcAft>
                      </a:pPr>
                      <a:endParaRPr lang="en-GB" sz="1200" b="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ct val="115000"/>
                        </a:lnSpc>
                        <a:spcAft>
                          <a:spcPts val="1000"/>
                        </a:spcAft>
                      </a:pPr>
                      <a:r>
                        <a:rPr lang="en-GB" sz="1200" b="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Test Script Generator </a:t>
                      </a:r>
                    </a:p>
                    <a:p>
                      <a:pPr marL="0" algn="ctr" defTabSz="914400" rtl="0" eaLnBrk="1" latinLnBrk="0" hangingPunct="1">
                        <a:lnSpc>
                          <a:spcPct val="115000"/>
                        </a:lnSpc>
                        <a:spcAft>
                          <a:spcPts val="1000"/>
                        </a:spcAft>
                      </a:pPr>
                      <a:endParaRPr lang="en-GB" sz="1200" b="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1000"/>
                        </a:spcAft>
                      </a:pPr>
                      <a:r>
                        <a:rPr lang="en-GB" sz="1200" b="0" dirty="0">
                          <a:latin typeface="Calibri" panose="020F0502020204030204" pitchFamily="34" charset="0"/>
                          <a:ea typeface="Calibri" panose="020F0502020204030204" pitchFamily="34" charset="0"/>
                          <a:cs typeface="Calibri" panose="020F0502020204030204" pitchFamily="34" charset="0"/>
                        </a:rPr>
                        <a:t>Empowering seamless automation script generation directly from feature files, revolutionizing testing frameworks with unparalleled efficiency and precision</a:t>
                      </a:r>
                      <a:r>
                        <a:rPr lang="en-GB" sz="1200" b="0" dirty="0">
                          <a:effectLst/>
                          <a:latin typeface="Calibri" panose="020F0502020204030204" pitchFamily="34" charset="0"/>
                          <a:ea typeface="Calibri" panose="020F0502020204030204" pitchFamily="34" charset="0"/>
                          <a:cs typeface="Calibri" panose="020F0502020204030204" pitchFamily="34" charset="0"/>
                        </a:rPr>
                        <a:t> </a:t>
                      </a:r>
                    </a:p>
                  </a:txBody>
                  <a:tcPr marL="68580" marR="68580" marT="0" marB="0"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2881613"/>
                  </a:ext>
                </a:extLst>
              </a:tr>
              <a:tr h="496076">
                <a:tc>
                  <a:txBody>
                    <a:bodyPr/>
                    <a:lstStyle/>
                    <a:p>
                      <a:pPr algn="ctr">
                        <a:lnSpc>
                          <a:spcPct val="115000"/>
                        </a:lnSpc>
                        <a:spcAft>
                          <a:spcPts val="1000"/>
                        </a:spcAft>
                      </a:pPr>
                      <a:r>
                        <a:rPr lang="en-GB" sz="1200" b="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Lack of data automation and repeatable process makes this labor intensive.</a:t>
                      </a:r>
                    </a:p>
                  </a:txBody>
                  <a:tcPr marL="68580" marR="68580" marT="0" marB="0"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lnSpc>
                          <a:spcPct val="115000"/>
                        </a:lnSpc>
                        <a:spcAft>
                          <a:spcPts val="1000"/>
                        </a:spcAft>
                      </a:pPr>
                      <a:r>
                        <a:rPr lang="en-GB" sz="1200" b="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User Story Generator</a:t>
                      </a:r>
                    </a:p>
                    <a:p>
                      <a:pPr marL="0" algn="ctr" defTabSz="914400" rtl="0" eaLnBrk="1" latinLnBrk="0" hangingPunct="1">
                        <a:lnSpc>
                          <a:spcPct val="115000"/>
                        </a:lnSpc>
                        <a:spcAft>
                          <a:spcPts val="1000"/>
                        </a:spcAft>
                      </a:pPr>
                      <a:endParaRPr lang="en-GB" sz="1200" b="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1000"/>
                        </a:spcAft>
                      </a:pPr>
                      <a:r>
                        <a:rPr lang="en-GB" sz="1200" b="0" dirty="0">
                          <a:effectLst/>
                          <a:latin typeface="Calibri" panose="020F0502020204030204" pitchFamily="34" charset="0"/>
                          <a:ea typeface="Calibri" panose="020F0502020204030204" pitchFamily="34" charset="0"/>
                          <a:cs typeface="Calibri" panose="020F0502020204030204" pitchFamily="34" charset="0"/>
                        </a:rPr>
                        <a:t> </a:t>
                      </a:r>
                      <a:r>
                        <a:rPr lang="en-GB" sz="1200" b="0" dirty="0">
                          <a:latin typeface="Calibri" panose="020F0502020204030204" pitchFamily="34" charset="0"/>
                          <a:ea typeface="Calibri" panose="020F0502020204030204" pitchFamily="34" charset="0"/>
                          <a:cs typeface="Calibri" panose="020F0502020204030204" pitchFamily="34" charset="0"/>
                        </a:rPr>
                        <a:t>Transforming business requirements into user stories effortlessly through automated processes, delivering innovation with efficiency.</a:t>
                      </a:r>
                      <a:endParaRPr lang="en-GB" sz="12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4260819"/>
                  </a:ext>
                </a:extLst>
              </a:tr>
            </a:tbl>
          </a:graphicData>
        </a:graphic>
      </p:graphicFrame>
    </p:spTree>
    <p:extLst>
      <p:ext uri="{BB962C8B-B14F-4D97-AF65-F5344CB8AC3E}">
        <p14:creationId xmlns:p14="http://schemas.microsoft.com/office/powerpoint/2010/main" val="1911895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CC217D5-3E0E-2FB1-FBB9-F5939E6BB0F2}"/>
              </a:ext>
            </a:extLst>
          </p:cNvPr>
          <p:cNvGrpSpPr/>
          <p:nvPr/>
        </p:nvGrpSpPr>
        <p:grpSpPr>
          <a:xfrm>
            <a:off x="0" y="0"/>
            <a:ext cx="12192000" cy="1566547"/>
            <a:chOff x="0" y="0"/>
            <a:chExt cx="12192000" cy="1566547"/>
          </a:xfrm>
        </p:grpSpPr>
        <p:sp>
          <p:nvSpPr>
            <p:cNvPr id="29" name="Rectangle 28">
              <a:extLst>
                <a:ext uri="{FF2B5EF4-FFF2-40B4-BE49-F238E27FC236}">
                  <a16:creationId xmlns:a16="http://schemas.microsoft.com/office/drawing/2014/main" id="{D63B2216-AE8B-D919-376B-9E47E6EE5276}"/>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AF00CD81-98A4-8470-07C4-5C77B2F7F542}"/>
                </a:ext>
              </a:extLst>
            </p:cNvPr>
            <p:cNvGrpSpPr/>
            <p:nvPr/>
          </p:nvGrpSpPr>
          <p:grpSpPr>
            <a:xfrm>
              <a:off x="9830590" y="427131"/>
              <a:ext cx="2361409" cy="1139416"/>
              <a:chOff x="7696222" y="4688719"/>
              <a:chExt cx="4495778" cy="2169281"/>
            </a:xfrm>
          </p:grpSpPr>
          <p:sp>
            <p:nvSpPr>
              <p:cNvPr id="35" name="Freeform: Shape 34">
                <a:extLst>
                  <a:ext uri="{FF2B5EF4-FFF2-40B4-BE49-F238E27FC236}">
                    <a16:creationId xmlns:a16="http://schemas.microsoft.com/office/drawing/2014/main" id="{17150D0C-4F45-E460-3722-029F24D4C3C3}"/>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ight Triangle 35">
                <a:extLst>
                  <a:ext uri="{FF2B5EF4-FFF2-40B4-BE49-F238E27FC236}">
                    <a16:creationId xmlns:a16="http://schemas.microsoft.com/office/drawing/2014/main" id="{44E0645D-06A3-CF30-A9DE-0142F00F801B}"/>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3C7E91D7-DEEF-14FE-13A0-C3BEF8BA286A}"/>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8651416C-77B0-823B-EF53-116D4C2FA4E7}"/>
                </a:ext>
              </a:extLst>
            </p:cNvPr>
            <p:cNvGrpSpPr/>
            <p:nvPr/>
          </p:nvGrpSpPr>
          <p:grpSpPr>
            <a:xfrm>
              <a:off x="1" y="0"/>
              <a:ext cx="1069897" cy="1566547"/>
              <a:chOff x="-2" y="-1"/>
              <a:chExt cx="1972575" cy="2888253"/>
            </a:xfrm>
          </p:grpSpPr>
          <p:sp>
            <p:nvSpPr>
              <p:cNvPr id="32" name="Freeform: Shape 31">
                <a:extLst>
                  <a:ext uri="{FF2B5EF4-FFF2-40B4-BE49-F238E27FC236}">
                    <a16:creationId xmlns:a16="http://schemas.microsoft.com/office/drawing/2014/main" id="{9104B076-64C3-2CDF-6029-7A1E3079484D}"/>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DD4D82E-3F03-F1F9-3E35-5C9AD80E4B06}"/>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2F78A3B-C1AA-8ED6-9840-2E54749631D1}"/>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67BC0508-0346-B88D-F8ED-B7C68F572841}"/>
              </a:ext>
            </a:extLst>
          </p:cNvPr>
          <p:cNvSpPr>
            <a:spLocks noGrp="1"/>
          </p:cNvSpPr>
          <p:nvPr>
            <p:ph type="title"/>
          </p:nvPr>
        </p:nvSpPr>
        <p:spPr>
          <a:xfrm>
            <a:off x="640509" y="175123"/>
            <a:ext cx="11501162" cy="968943"/>
          </a:xfrm>
        </p:spPr>
        <p:txBody>
          <a:bodyPr/>
          <a:lstStyle/>
          <a:p>
            <a:r>
              <a:rPr lang="en-US" dirty="0"/>
              <a:t>CORA Code GenY to drive efficiency across the different phases of SDLC </a:t>
            </a:r>
          </a:p>
        </p:txBody>
      </p:sp>
      <p:sp>
        <p:nvSpPr>
          <p:cNvPr id="4" name="Graphic 3">
            <a:extLst>
              <a:ext uri="{FF2B5EF4-FFF2-40B4-BE49-F238E27FC236}">
                <a16:creationId xmlns:a16="http://schemas.microsoft.com/office/drawing/2014/main" id="{8A2A3591-78AC-4F14-795A-E8958A818072}"/>
              </a:ext>
            </a:extLst>
          </p:cNvPr>
          <p:cNvSpPr/>
          <p:nvPr/>
        </p:nvSpPr>
        <p:spPr>
          <a:xfrm>
            <a:off x="4978702" y="3604864"/>
            <a:ext cx="1979771" cy="1970740"/>
          </a:xfrm>
          <a:custGeom>
            <a:avLst/>
            <a:gdLst>
              <a:gd name="connsiteX0" fmla="*/ 0 w 3491674"/>
              <a:gd name="connsiteY0" fmla="*/ 3642455 h 4856607"/>
              <a:gd name="connsiteX1" fmla="*/ 0 w 3491674"/>
              <a:gd name="connsiteY1" fmla="*/ 1214152 h 4856607"/>
              <a:gd name="connsiteX2" fmla="*/ 1745742 w 3491674"/>
              <a:gd name="connsiteY2" fmla="*/ 0 h 4856607"/>
              <a:gd name="connsiteX3" fmla="*/ 3491674 w 3491674"/>
              <a:gd name="connsiteY3" fmla="*/ 1214152 h 4856607"/>
              <a:gd name="connsiteX4" fmla="*/ 3491674 w 3491674"/>
              <a:gd name="connsiteY4" fmla="*/ 3642455 h 4856607"/>
              <a:gd name="connsiteX5" fmla="*/ 1745742 w 3491674"/>
              <a:gd name="connsiteY5" fmla="*/ 4856607 h 4856607"/>
              <a:gd name="connsiteX6" fmla="*/ 0 w 3491674"/>
              <a:gd name="connsiteY6" fmla="*/ 3642455 h 4856607"/>
              <a:gd name="connsiteX7" fmla="*/ 0 w 3491674"/>
              <a:gd name="connsiteY7" fmla="*/ 3642455 h 48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674" h="4856607">
                <a:moveTo>
                  <a:pt x="0" y="3642455"/>
                </a:moveTo>
                <a:lnTo>
                  <a:pt x="0" y="1214152"/>
                </a:lnTo>
                <a:lnTo>
                  <a:pt x="1745742" y="0"/>
                </a:lnTo>
                <a:lnTo>
                  <a:pt x="3491674" y="1214152"/>
                </a:lnTo>
                <a:lnTo>
                  <a:pt x="3491674" y="3642455"/>
                </a:lnTo>
                <a:lnTo>
                  <a:pt x="1745742" y="4856607"/>
                </a:lnTo>
                <a:lnTo>
                  <a:pt x="0" y="3642455"/>
                </a:lnTo>
                <a:lnTo>
                  <a:pt x="0" y="3642455"/>
                </a:lnTo>
                <a:close/>
              </a:path>
            </a:pathLst>
          </a:custGeom>
          <a:solidFill>
            <a:schemeClr val="bg1"/>
          </a:solidFill>
          <a:ln w="0" cap="flat">
            <a:solidFill>
              <a:schemeClr val="accent3"/>
            </a:solidFill>
            <a:prstDash val="solid"/>
            <a:miter/>
          </a:ln>
        </p:spPr>
        <p:txBody>
          <a:bodyPr rtlCol="0" anchor="ctr"/>
          <a:lstStyle/>
          <a:p>
            <a:pPr algn="ctr"/>
            <a:endParaRPr lang="en-US" sz="2000" b="1"/>
          </a:p>
        </p:txBody>
      </p:sp>
      <p:sp>
        <p:nvSpPr>
          <p:cNvPr id="5" name="Graphic 3">
            <a:extLst>
              <a:ext uri="{FF2B5EF4-FFF2-40B4-BE49-F238E27FC236}">
                <a16:creationId xmlns:a16="http://schemas.microsoft.com/office/drawing/2014/main" id="{0F8B4A5B-3E55-CF40-055B-1DEE97D13911}"/>
              </a:ext>
            </a:extLst>
          </p:cNvPr>
          <p:cNvSpPr/>
          <p:nvPr/>
        </p:nvSpPr>
        <p:spPr>
          <a:xfrm>
            <a:off x="5243912" y="3920967"/>
            <a:ext cx="1449350" cy="1338533"/>
          </a:xfrm>
          <a:custGeom>
            <a:avLst/>
            <a:gdLst>
              <a:gd name="connsiteX0" fmla="*/ 0 w 3491674"/>
              <a:gd name="connsiteY0" fmla="*/ 3642455 h 4856607"/>
              <a:gd name="connsiteX1" fmla="*/ 0 w 3491674"/>
              <a:gd name="connsiteY1" fmla="*/ 1214152 h 4856607"/>
              <a:gd name="connsiteX2" fmla="*/ 1745742 w 3491674"/>
              <a:gd name="connsiteY2" fmla="*/ 0 h 4856607"/>
              <a:gd name="connsiteX3" fmla="*/ 3491674 w 3491674"/>
              <a:gd name="connsiteY3" fmla="*/ 1214152 h 4856607"/>
              <a:gd name="connsiteX4" fmla="*/ 3491674 w 3491674"/>
              <a:gd name="connsiteY4" fmla="*/ 3642455 h 4856607"/>
              <a:gd name="connsiteX5" fmla="*/ 1745742 w 3491674"/>
              <a:gd name="connsiteY5" fmla="*/ 4856607 h 4856607"/>
              <a:gd name="connsiteX6" fmla="*/ 0 w 3491674"/>
              <a:gd name="connsiteY6" fmla="*/ 3642455 h 4856607"/>
              <a:gd name="connsiteX7" fmla="*/ 0 w 3491674"/>
              <a:gd name="connsiteY7" fmla="*/ 3642455 h 48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674" h="4856607">
                <a:moveTo>
                  <a:pt x="0" y="3642455"/>
                </a:moveTo>
                <a:lnTo>
                  <a:pt x="0" y="1214152"/>
                </a:lnTo>
                <a:lnTo>
                  <a:pt x="1745742" y="0"/>
                </a:lnTo>
                <a:lnTo>
                  <a:pt x="3491674" y="1214152"/>
                </a:lnTo>
                <a:lnTo>
                  <a:pt x="3491674" y="3642455"/>
                </a:lnTo>
                <a:lnTo>
                  <a:pt x="1745742" y="4856607"/>
                </a:lnTo>
                <a:lnTo>
                  <a:pt x="0" y="3642455"/>
                </a:lnTo>
                <a:lnTo>
                  <a:pt x="0" y="3642455"/>
                </a:lnTo>
                <a:close/>
              </a:path>
            </a:pathLst>
          </a:custGeom>
          <a:solidFill>
            <a:schemeClr val="accent1"/>
          </a:solidFill>
          <a:ln w="0" cap="flat">
            <a:noFill/>
            <a:prstDash val="solid"/>
            <a:miter/>
          </a:ln>
        </p:spPr>
        <p:txBody>
          <a:bodyPr rtlCol="0" anchor="ctr"/>
          <a:lstStyle/>
          <a:p>
            <a:pPr algn="ctr"/>
            <a:r>
              <a:rPr lang="en-US" b="1" dirty="0"/>
              <a:t>Cora CodeGenY</a:t>
            </a:r>
          </a:p>
        </p:txBody>
      </p:sp>
      <p:sp>
        <p:nvSpPr>
          <p:cNvPr id="6" name="Rounded Rectangle 5">
            <a:extLst>
              <a:ext uri="{FF2B5EF4-FFF2-40B4-BE49-F238E27FC236}">
                <a16:creationId xmlns:a16="http://schemas.microsoft.com/office/drawing/2014/main" id="{28765F1B-0077-3027-EF12-9482F40FC938}"/>
              </a:ext>
            </a:extLst>
          </p:cNvPr>
          <p:cNvSpPr/>
          <p:nvPr/>
        </p:nvSpPr>
        <p:spPr>
          <a:xfrm>
            <a:off x="1099001" y="2934340"/>
            <a:ext cx="2092751" cy="548640"/>
          </a:xfrm>
          <a:prstGeom prst="roundRect">
            <a:avLst/>
          </a:prstGeom>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IDE Plugin for Code Generation </a:t>
            </a:r>
          </a:p>
        </p:txBody>
      </p:sp>
      <p:sp>
        <p:nvSpPr>
          <p:cNvPr id="7" name="Rounded Rectangle 6">
            <a:extLst>
              <a:ext uri="{FF2B5EF4-FFF2-40B4-BE49-F238E27FC236}">
                <a16:creationId xmlns:a16="http://schemas.microsoft.com/office/drawing/2014/main" id="{A70FFB80-5876-7891-E3F3-9C76120CF301}"/>
              </a:ext>
            </a:extLst>
          </p:cNvPr>
          <p:cNvSpPr/>
          <p:nvPr/>
        </p:nvSpPr>
        <p:spPr>
          <a:xfrm>
            <a:off x="1083907" y="3996219"/>
            <a:ext cx="2092751" cy="548640"/>
          </a:xfrm>
          <a:prstGeom prst="roundRect">
            <a:avLst/>
          </a:prstGeom>
          <a:solidFill>
            <a:schemeClr val="accent4">
              <a:lumMod val="20000"/>
              <a:lumOff val="80000"/>
            </a:schemeClr>
          </a:solidFill>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Test Script Generator –</a:t>
            </a:r>
          </a:p>
        </p:txBody>
      </p:sp>
      <p:sp>
        <p:nvSpPr>
          <p:cNvPr id="8" name="Rounded Rectangle 7">
            <a:extLst>
              <a:ext uri="{FF2B5EF4-FFF2-40B4-BE49-F238E27FC236}">
                <a16:creationId xmlns:a16="http://schemas.microsoft.com/office/drawing/2014/main" id="{DB988BE1-CD72-7A91-5125-4039CD9BBD53}"/>
              </a:ext>
            </a:extLst>
          </p:cNvPr>
          <p:cNvSpPr/>
          <p:nvPr/>
        </p:nvSpPr>
        <p:spPr>
          <a:xfrm>
            <a:off x="8632443" y="2928181"/>
            <a:ext cx="2092751" cy="548640"/>
          </a:xfrm>
          <a:prstGeom prst="roundRect">
            <a:avLst/>
          </a:prstGeom>
          <a:solidFill>
            <a:schemeClr val="accent4">
              <a:lumMod val="20000"/>
              <a:lumOff val="80000"/>
            </a:schemeClr>
          </a:solidFill>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User Story Generator</a:t>
            </a:r>
          </a:p>
        </p:txBody>
      </p:sp>
      <p:sp>
        <p:nvSpPr>
          <p:cNvPr id="9" name="Rounded Rectangle 8">
            <a:extLst>
              <a:ext uri="{FF2B5EF4-FFF2-40B4-BE49-F238E27FC236}">
                <a16:creationId xmlns:a16="http://schemas.microsoft.com/office/drawing/2014/main" id="{9EB401EE-50C2-F003-E369-EB914B035F75}"/>
              </a:ext>
            </a:extLst>
          </p:cNvPr>
          <p:cNvSpPr/>
          <p:nvPr/>
        </p:nvSpPr>
        <p:spPr>
          <a:xfrm>
            <a:off x="4865721" y="2746144"/>
            <a:ext cx="2092751" cy="548640"/>
          </a:xfrm>
          <a:prstGeom prst="roundRect">
            <a:avLst/>
          </a:prstGeom>
          <a:solidFill>
            <a:schemeClr val="accent4">
              <a:lumMod val="20000"/>
              <a:lumOff val="80000"/>
            </a:schemeClr>
          </a:solidFill>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Synthetic Data Generator</a:t>
            </a:r>
          </a:p>
        </p:txBody>
      </p:sp>
      <p:sp>
        <p:nvSpPr>
          <p:cNvPr id="10" name="Rounded Rectangle 9">
            <a:extLst>
              <a:ext uri="{FF2B5EF4-FFF2-40B4-BE49-F238E27FC236}">
                <a16:creationId xmlns:a16="http://schemas.microsoft.com/office/drawing/2014/main" id="{CFCC3177-3327-B691-F270-11C8F04EFCD3}"/>
              </a:ext>
            </a:extLst>
          </p:cNvPr>
          <p:cNvSpPr/>
          <p:nvPr/>
        </p:nvSpPr>
        <p:spPr>
          <a:xfrm>
            <a:off x="1083906" y="4924138"/>
            <a:ext cx="2092751" cy="548640"/>
          </a:xfrm>
          <a:prstGeom prst="roundRect">
            <a:avLst/>
          </a:prstGeom>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Code Optimizer </a:t>
            </a:r>
          </a:p>
        </p:txBody>
      </p:sp>
      <p:sp>
        <p:nvSpPr>
          <p:cNvPr id="11" name="Rounded Rectangle 10">
            <a:extLst>
              <a:ext uri="{FF2B5EF4-FFF2-40B4-BE49-F238E27FC236}">
                <a16:creationId xmlns:a16="http://schemas.microsoft.com/office/drawing/2014/main" id="{32150F4B-8133-BE3C-1CAA-14B19F4BD3A3}"/>
              </a:ext>
            </a:extLst>
          </p:cNvPr>
          <p:cNvSpPr/>
          <p:nvPr/>
        </p:nvSpPr>
        <p:spPr>
          <a:xfrm>
            <a:off x="1099000" y="5697489"/>
            <a:ext cx="2092751" cy="548640"/>
          </a:xfrm>
          <a:prstGeom prst="roundRect">
            <a:avLst/>
          </a:prstGeom>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AI Based Code Review Plugin</a:t>
            </a:r>
          </a:p>
        </p:txBody>
      </p:sp>
      <p:sp>
        <p:nvSpPr>
          <p:cNvPr id="12" name="Rounded Rectangle 11">
            <a:extLst>
              <a:ext uri="{FF2B5EF4-FFF2-40B4-BE49-F238E27FC236}">
                <a16:creationId xmlns:a16="http://schemas.microsoft.com/office/drawing/2014/main" id="{03D23F73-C16F-C44C-4CF9-9C365B4D969F}"/>
              </a:ext>
            </a:extLst>
          </p:cNvPr>
          <p:cNvSpPr/>
          <p:nvPr/>
        </p:nvSpPr>
        <p:spPr>
          <a:xfrm>
            <a:off x="8632443" y="3996692"/>
            <a:ext cx="2092751" cy="548640"/>
          </a:xfrm>
          <a:prstGeom prst="roundRect">
            <a:avLst/>
          </a:prstGeom>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Terraform Code Generator</a:t>
            </a:r>
          </a:p>
        </p:txBody>
      </p:sp>
      <p:sp>
        <p:nvSpPr>
          <p:cNvPr id="13" name="Rounded Rectangle 12">
            <a:extLst>
              <a:ext uri="{FF2B5EF4-FFF2-40B4-BE49-F238E27FC236}">
                <a16:creationId xmlns:a16="http://schemas.microsoft.com/office/drawing/2014/main" id="{7D97E331-1250-81F3-7649-7D55087B90F7}"/>
              </a:ext>
            </a:extLst>
          </p:cNvPr>
          <p:cNvSpPr/>
          <p:nvPr/>
        </p:nvSpPr>
        <p:spPr>
          <a:xfrm>
            <a:off x="8632443" y="4924138"/>
            <a:ext cx="2092751" cy="548640"/>
          </a:xfrm>
          <a:prstGeom prst="roundRect">
            <a:avLst/>
          </a:prstGeom>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Code Documenter</a:t>
            </a:r>
          </a:p>
        </p:txBody>
      </p:sp>
      <p:sp>
        <p:nvSpPr>
          <p:cNvPr id="14" name="Rounded Rectangle 13">
            <a:extLst>
              <a:ext uri="{FF2B5EF4-FFF2-40B4-BE49-F238E27FC236}">
                <a16:creationId xmlns:a16="http://schemas.microsoft.com/office/drawing/2014/main" id="{873A4D17-97BF-1C6B-C2FE-822CBFE2872D}"/>
              </a:ext>
            </a:extLst>
          </p:cNvPr>
          <p:cNvSpPr/>
          <p:nvPr/>
        </p:nvSpPr>
        <p:spPr>
          <a:xfrm>
            <a:off x="8632442" y="5732486"/>
            <a:ext cx="2092751" cy="548640"/>
          </a:xfrm>
          <a:prstGeom prst="roundRect">
            <a:avLst/>
          </a:prstGeom>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Code Complexity Calculator</a:t>
            </a:r>
          </a:p>
        </p:txBody>
      </p:sp>
      <p:sp>
        <p:nvSpPr>
          <p:cNvPr id="15" name="Rounded Rectangle 14">
            <a:extLst>
              <a:ext uri="{FF2B5EF4-FFF2-40B4-BE49-F238E27FC236}">
                <a16:creationId xmlns:a16="http://schemas.microsoft.com/office/drawing/2014/main" id="{512336A1-42E5-6F40-E26A-99171ADFF44C}"/>
              </a:ext>
            </a:extLst>
          </p:cNvPr>
          <p:cNvSpPr/>
          <p:nvPr/>
        </p:nvSpPr>
        <p:spPr>
          <a:xfrm>
            <a:off x="4978702" y="5976640"/>
            <a:ext cx="2092751" cy="548640"/>
          </a:xfrm>
          <a:prstGeom prst="roundRect">
            <a:avLst/>
          </a:prstGeom>
          <a:solidFill>
            <a:schemeClr val="accent4">
              <a:lumMod val="20000"/>
              <a:lumOff val="80000"/>
            </a:schemeClr>
          </a:solidFill>
          <a:ln/>
        </p:spPr>
        <p:style>
          <a:lnRef idx="2">
            <a:schemeClr val="accent1"/>
          </a:lnRef>
          <a:fillRef idx="1">
            <a:schemeClr val="lt1"/>
          </a:fillRef>
          <a:effectRef idx="0">
            <a:schemeClr val="accent1"/>
          </a:effectRef>
          <a:fontRef idx="minor">
            <a:schemeClr val="dk1"/>
          </a:fontRef>
        </p:style>
        <p:txBody>
          <a:bodyPr lIns="97200" tIns="97200" rIns="97200" bIns="97200" rtlCol="0" anchor="ctr"/>
          <a:lstStyle/>
          <a:p>
            <a:pPr algn="ctr" defTabSz="486000"/>
            <a:r>
              <a:rPr lang="en-US" sz="1200" dirty="0">
                <a:solidFill>
                  <a:schemeClr val="tx1"/>
                </a:solidFill>
              </a:rPr>
              <a:t>Code Analyzer &amp; Documenter</a:t>
            </a:r>
          </a:p>
        </p:txBody>
      </p:sp>
      <p:cxnSp>
        <p:nvCxnSpPr>
          <p:cNvPr id="16" name="Straight Arrow Connector 15">
            <a:extLst>
              <a:ext uri="{FF2B5EF4-FFF2-40B4-BE49-F238E27FC236}">
                <a16:creationId xmlns:a16="http://schemas.microsoft.com/office/drawing/2014/main" id="{A806B61B-CAA5-4B40-4359-B58CF7EE8E7A}"/>
              </a:ext>
            </a:extLst>
          </p:cNvPr>
          <p:cNvCxnSpPr/>
          <p:nvPr/>
        </p:nvCxnSpPr>
        <p:spPr>
          <a:xfrm flipH="1">
            <a:off x="3380288" y="4270539"/>
            <a:ext cx="1485433" cy="0"/>
          </a:xfrm>
          <a:prstGeom prst="straightConnector1">
            <a:avLst/>
          </a:prstGeom>
          <a:ln>
            <a:tailEnd type="oval"/>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AE48DB0C-16EB-9C7B-A0A7-72F976B8E868}"/>
              </a:ext>
            </a:extLst>
          </p:cNvPr>
          <p:cNvCxnSpPr>
            <a:cxnSpLocks/>
          </p:cNvCxnSpPr>
          <p:nvPr/>
        </p:nvCxnSpPr>
        <p:spPr>
          <a:xfrm rot="10800000">
            <a:off x="3267166" y="3202501"/>
            <a:ext cx="1711536" cy="751934"/>
          </a:xfrm>
          <a:prstGeom prst="bentConnector3">
            <a:avLst/>
          </a:prstGeom>
          <a:ln w="0">
            <a:tailEnd type="oval"/>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66CB777-65FA-3FA7-B2CD-7FA1AF814E6C}"/>
              </a:ext>
            </a:extLst>
          </p:cNvPr>
          <p:cNvCxnSpPr>
            <a:cxnSpLocks/>
          </p:cNvCxnSpPr>
          <p:nvPr/>
        </p:nvCxnSpPr>
        <p:spPr>
          <a:xfrm flipH="1">
            <a:off x="3267166" y="5170208"/>
            <a:ext cx="1711536" cy="0"/>
          </a:xfrm>
          <a:prstGeom prst="straightConnector1">
            <a:avLst/>
          </a:prstGeom>
          <a:ln>
            <a:tailEnd type="oval"/>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E842EE6-C36E-1165-F94C-299539844012}"/>
              </a:ext>
            </a:extLst>
          </p:cNvPr>
          <p:cNvCxnSpPr>
            <a:cxnSpLocks/>
          </p:cNvCxnSpPr>
          <p:nvPr/>
        </p:nvCxnSpPr>
        <p:spPr>
          <a:xfrm>
            <a:off x="5978014" y="5603885"/>
            <a:ext cx="0" cy="257202"/>
          </a:xfrm>
          <a:prstGeom prst="straightConnector1">
            <a:avLst/>
          </a:prstGeom>
          <a:ln>
            <a:tailEnd type="oval"/>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7AFD82D-CDEE-AE71-960D-3782AD341EED}"/>
              </a:ext>
            </a:extLst>
          </p:cNvPr>
          <p:cNvCxnSpPr>
            <a:cxnSpLocks/>
          </p:cNvCxnSpPr>
          <p:nvPr/>
        </p:nvCxnSpPr>
        <p:spPr>
          <a:xfrm>
            <a:off x="7015034" y="4270539"/>
            <a:ext cx="1463040" cy="0"/>
          </a:xfrm>
          <a:prstGeom prst="straightConnector1">
            <a:avLst/>
          </a:prstGeom>
          <a:ln>
            <a:tailEnd type="oval"/>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BB92884-3356-0958-B492-3CF8750F07D9}"/>
              </a:ext>
            </a:extLst>
          </p:cNvPr>
          <p:cNvCxnSpPr>
            <a:cxnSpLocks/>
          </p:cNvCxnSpPr>
          <p:nvPr/>
        </p:nvCxnSpPr>
        <p:spPr>
          <a:xfrm>
            <a:off x="6958472" y="5170208"/>
            <a:ext cx="1463040" cy="0"/>
          </a:xfrm>
          <a:prstGeom prst="straightConnector1">
            <a:avLst/>
          </a:prstGeom>
          <a:ln>
            <a:tailEnd type="oval"/>
          </a:ln>
        </p:spPr>
        <p:style>
          <a:lnRef idx="1">
            <a:schemeClr val="dk1"/>
          </a:lnRef>
          <a:fillRef idx="0">
            <a:schemeClr val="dk1"/>
          </a:fillRef>
          <a:effectRef idx="0">
            <a:schemeClr val="dk1"/>
          </a:effectRef>
          <a:fontRef idx="minor">
            <a:schemeClr val="tx1"/>
          </a:fontRef>
        </p:style>
      </p:cxnSp>
      <p:cxnSp>
        <p:nvCxnSpPr>
          <p:cNvPr id="22" name="Elbow Connector 21">
            <a:extLst>
              <a:ext uri="{FF2B5EF4-FFF2-40B4-BE49-F238E27FC236}">
                <a16:creationId xmlns:a16="http://schemas.microsoft.com/office/drawing/2014/main" id="{C5EAFD4F-75F4-461D-6665-8AB41ADA056D}"/>
              </a:ext>
            </a:extLst>
          </p:cNvPr>
          <p:cNvCxnSpPr>
            <a:cxnSpLocks/>
          </p:cNvCxnSpPr>
          <p:nvPr/>
        </p:nvCxnSpPr>
        <p:spPr>
          <a:xfrm flipV="1">
            <a:off x="6693262" y="3202501"/>
            <a:ext cx="1863765" cy="645372"/>
          </a:xfrm>
          <a:prstGeom prst="bentConnector3">
            <a:avLst/>
          </a:prstGeom>
          <a:ln>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60FFC81-2914-7768-EF00-C35D50A4C933}"/>
              </a:ext>
            </a:extLst>
          </p:cNvPr>
          <p:cNvCxnSpPr>
            <a:cxnSpLocks/>
          </p:cNvCxnSpPr>
          <p:nvPr/>
        </p:nvCxnSpPr>
        <p:spPr>
          <a:xfrm flipV="1">
            <a:off x="5968587" y="3395588"/>
            <a:ext cx="0" cy="182880"/>
          </a:xfrm>
          <a:prstGeom prst="straightConnector1">
            <a:avLst/>
          </a:prstGeom>
          <a:ln>
            <a:tailEnd type="oval"/>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0A980D2C-F110-6B66-F5CC-60D2A5999958}"/>
              </a:ext>
            </a:extLst>
          </p:cNvPr>
          <p:cNvCxnSpPr/>
          <p:nvPr/>
        </p:nvCxnSpPr>
        <p:spPr>
          <a:xfrm rot="10800000" flipV="1">
            <a:off x="3323587" y="5575604"/>
            <a:ext cx="1711536" cy="396205"/>
          </a:xfrm>
          <a:prstGeom prst="bentConnector3">
            <a:avLst/>
          </a:prstGeom>
          <a:ln>
            <a:tailEnd type="oval"/>
          </a:ln>
        </p:spPr>
        <p:style>
          <a:lnRef idx="1">
            <a:schemeClr val="dk1"/>
          </a:lnRef>
          <a:fillRef idx="0">
            <a:schemeClr val="dk1"/>
          </a:fillRef>
          <a:effectRef idx="0">
            <a:schemeClr val="dk1"/>
          </a:effectRef>
          <a:fontRef idx="minor">
            <a:schemeClr val="tx1"/>
          </a:fontRef>
        </p:style>
      </p:cxnSp>
      <p:cxnSp>
        <p:nvCxnSpPr>
          <p:cNvPr id="25" name="Elbow Connector 24">
            <a:extLst>
              <a:ext uri="{FF2B5EF4-FFF2-40B4-BE49-F238E27FC236}">
                <a16:creationId xmlns:a16="http://schemas.microsoft.com/office/drawing/2014/main" id="{FE23FED3-253D-38A7-8090-AB6EECCAC84D}"/>
              </a:ext>
            </a:extLst>
          </p:cNvPr>
          <p:cNvCxnSpPr/>
          <p:nvPr/>
        </p:nvCxnSpPr>
        <p:spPr>
          <a:xfrm>
            <a:off x="6958472" y="5603885"/>
            <a:ext cx="1519602" cy="402921"/>
          </a:xfrm>
          <a:prstGeom prst="bentConnector3">
            <a:avLst/>
          </a:prstGeom>
          <a:ln>
            <a:tailEnd type="oval"/>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4B7F840F-1C57-14F8-E2DA-AE48D45FF493}"/>
              </a:ext>
            </a:extLst>
          </p:cNvPr>
          <p:cNvSpPr/>
          <p:nvPr/>
        </p:nvSpPr>
        <p:spPr>
          <a:xfrm>
            <a:off x="248038" y="1463806"/>
            <a:ext cx="11695923" cy="1082667"/>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97200" tIns="97200" rIns="97200" bIns="97200" rtlCol="0" anchor="t"/>
          <a:lstStyle/>
          <a:p>
            <a:pPr marL="171450" indent="-171450" defTabSz="486000">
              <a:buFont typeface="Arial" panose="020B0604020202020204" pitchFamily="34" charset="0"/>
              <a:buChar char="•"/>
            </a:pP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CodeGenY is a </a:t>
            </a: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unique accelerator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that leverages the power of generative AI and LLMs to help </a:t>
            </a: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software developers and engineers create high-quality code, documentation, and infrastructure in a fast and secure way</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CodeGenY is designed to address the challenges of using LLMs in a production environment, such as data privacy, policy compliance, and auditability.</a:t>
            </a:r>
          </a:p>
          <a:p>
            <a:pPr marL="171450" indent="-171450" defTabSz="486000">
              <a:buFont typeface="Arial" panose="020B0604020202020204" pitchFamily="34" charset="0"/>
              <a:buChar char="•"/>
            </a:pP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defTabSz="486000">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Utilizing CORA Code GenY accelerator can streamline processes and significantly reduce the effort of Quality Engineering  </a:t>
            </a: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by 30% - 40%</a:t>
            </a:r>
          </a:p>
        </p:txBody>
      </p:sp>
    </p:spTree>
    <p:extLst>
      <p:ext uri="{BB962C8B-B14F-4D97-AF65-F5344CB8AC3E}">
        <p14:creationId xmlns:p14="http://schemas.microsoft.com/office/powerpoint/2010/main" val="289208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C9F5268-F9B7-4533-DC2D-CF6127183E80}"/>
              </a:ext>
            </a:extLst>
          </p:cNvPr>
          <p:cNvGrpSpPr/>
          <p:nvPr/>
        </p:nvGrpSpPr>
        <p:grpSpPr>
          <a:xfrm>
            <a:off x="0" y="0"/>
            <a:ext cx="12192000" cy="1566547"/>
            <a:chOff x="0" y="0"/>
            <a:chExt cx="12192000" cy="1566547"/>
          </a:xfrm>
        </p:grpSpPr>
        <p:sp>
          <p:nvSpPr>
            <p:cNvPr id="6" name="Rectangle 5">
              <a:extLst>
                <a:ext uri="{FF2B5EF4-FFF2-40B4-BE49-F238E27FC236}">
                  <a16:creationId xmlns:a16="http://schemas.microsoft.com/office/drawing/2014/main" id="{3EB8D76D-1F1D-9572-48CE-0D7D2F3A07AB}"/>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C862106F-2055-4BA5-58EE-E98E545BDD7E}"/>
                </a:ext>
              </a:extLst>
            </p:cNvPr>
            <p:cNvGrpSpPr/>
            <p:nvPr/>
          </p:nvGrpSpPr>
          <p:grpSpPr>
            <a:xfrm>
              <a:off x="9830590" y="427131"/>
              <a:ext cx="2361409" cy="1139416"/>
              <a:chOff x="7696222" y="4688719"/>
              <a:chExt cx="4495778" cy="2169281"/>
            </a:xfrm>
          </p:grpSpPr>
          <p:sp>
            <p:nvSpPr>
              <p:cNvPr id="17" name="Freeform: Shape 16">
                <a:extLst>
                  <a:ext uri="{FF2B5EF4-FFF2-40B4-BE49-F238E27FC236}">
                    <a16:creationId xmlns:a16="http://schemas.microsoft.com/office/drawing/2014/main" id="{54E590F8-A2C4-D82B-B47E-A36785E81482}"/>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ight Triangle 17">
                <a:extLst>
                  <a:ext uri="{FF2B5EF4-FFF2-40B4-BE49-F238E27FC236}">
                    <a16:creationId xmlns:a16="http://schemas.microsoft.com/office/drawing/2014/main" id="{403260FF-E4BF-131A-71A6-C97EF002E73F}"/>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ight Triangle 18">
                <a:extLst>
                  <a:ext uri="{FF2B5EF4-FFF2-40B4-BE49-F238E27FC236}">
                    <a16:creationId xmlns:a16="http://schemas.microsoft.com/office/drawing/2014/main" id="{B6B7957B-40A1-CB91-962B-EA78C9957659}"/>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1E35908B-BEFC-2D39-2F46-C170EA3C25EC}"/>
                </a:ext>
              </a:extLst>
            </p:cNvPr>
            <p:cNvGrpSpPr/>
            <p:nvPr/>
          </p:nvGrpSpPr>
          <p:grpSpPr>
            <a:xfrm>
              <a:off x="1" y="0"/>
              <a:ext cx="1069897" cy="1566547"/>
              <a:chOff x="-2" y="-1"/>
              <a:chExt cx="1972575" cy="2888253"/>
            </a:xfrm>
          </p:grpSpPr>
          <p:sp>
            <p:nvSpPr>
              <p:cNvPr id="10" name="Freeform: Shape 9">
                <a:extLst>
                  <a:ext uri="{FF2B5EF4-FFF2-40B4-BE49-F238E27FC236}">
                    <a16:creationId xmlns:a16="http://schemas.microsoft.com/office/drawing/2014/main" id="{B7BBC2D8-1813-07D3-A333-949AF5A8168F}"/>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88DD7F-3EE1-519D-4536-E8534F62A7D5}"/>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74148A2-6B6F-3D37-959E-4F0AB8117E7D}"/>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 name="Title 2">
            <a:extLst>
              <a:ext uri="{FF2B5EF4-FFF2-40B4-BE49-F238E27FC236}">
                <a16:creationId xmlns:a16="http://schemas.microsoft.com/office/drawing/2014/main" id="{9D589EA2-9E01-D582-4C24-EBDA084AE4A6}"/>
              </a:ext>
            </a:extLst>
          </p:cNvPr>
          <p:cNvSpPr>
            <a:spLocks noGrp="1"/>
          </p:cNvSpPr>
          <p:nvPr>
            <p:ph type="title"/>
          </p:nvPr>
        </p:nvSpPr>
        <p:spPr>
          <a:xfrm>
            <a:off x="797053" y="95898"/>
            <a:ext cx="11303999" cy="990001"/>
          </a:xfrm>
        </p:spPr>
        <p:txBody>
          <a:bodyPr/>
          <a:lstStyle/>
          <a:p>
            <a:r>
              <a:rPr lang="en-US" dirty="0"/>
              <a:t>Benefit % - USAA Pre and Post CORA Code GENY </a:t>
            </a:r>
          </a:p>
        </p:txBody>
      </p:sp>
      <p:graphicFrame>
        <p:nvGraphicFramePr>
          <p:cNvPr id="4" name="Table 3">
            <a:extLst>
              <a:ext uri="{FF2B5EF4-FFF2-40B4-BE49-F238E27FC236}">
                <a16:creationId xmlns:a16="http://schemas.microsoft.com/office/drawing/2014/main" id="{609DCEC3-632F-5D20-143A-E5183A6F948A}"/>
              </a:ext>
            </a:extLst>
          </p:cNvPr>
          <p:cNvGraphicFramePr>
            <a:graphicFrameLocks noGrp="1"/>
          </p:cNvGraphicFramePr>
          <p:nvPr>
            <p:extLst>
              <p:ext uri="{D42A27DB-BD31-4B8C-83A1-F6EECF244321}">
                <p14:modId xmlns:p14="http://schemas.microsoft.com/office/powerpoint/2010/main" val="4076991331"/>
              </p:ext>
            </p:extLst>
          </p:nvPr>
        </p:nvGraphicFramePr>
        <p:xfrm>
          <a:off x="442799" y="1897780"/>
          <a:ext cx="11304000" cy="4108480"/>
        </p:xfrm>
        <a:graphic>
          <a:graphicData uri="http://schemas.openxmlformats.org/drawingml/2006/table">
            <a:tbl>
              <a:tblPr firstRow="1" bandRow="1"/>
              <a:tblGrid>
                <a:gridCol w="1546184">
                  <a:extLst>
                    <a:ext uri="{9D8B030D-6E8A-4147-A177-3AD203B41FA5}">
                      <a16:colId xmlns:a16="http://schemas.microsoft.com/office/drawing/2014/main" val="3756746299"/>
                    </a:ext>
                  </a:extLst>
                </a:gridCol>
                <a:gridCol w="3974174">
                  <a:extLst>
                    <a:ext uri="{9D8B030D-6E8A-4147-A177-3AD203B41FA5}">
                      <a16:colId xmlns:a16="http://schemas.microsoft.com/office/drawing/2014/main" val="2574933567"/>
                    </a:ext>
                  </a:extLst>
                </a:gridCol>
                <a:gridCol w="2148456">
                  <a:extLst>
                    <a:ext uri="{9D8B030D-6E8A-4147-A177-3AD203B41FA5}">
                      <a16:colId xmlns:a16="http://schemas.microsoft.com/office/drawing/2014/main" val="2612258472"/>
                    </a:ext>
                  </a:extLst>
                </a:gridCol>
                <a:gridCol w="2480607">
                  <a:extLst>
                    <a:ext uri="{9D8B030D-6E8A-4147-A177-3AD203B41FA5}">
                      <a16:colId xmlns:a16="http://schemas.microsoft.com/office/drawing/2014/main" val="446434183"/>
                    </a:ext>
                  </a:extLst>
                </a:gridCol>
                <a:gridCol w="1154579">
                  <a:extLst>
                    <a:ext uri="{9D8B030D-6E8A-4147-A177-3AD203B41FA5}">
                      <a16:colId xmlns:a16="http://schemas.microsoft.com/office/drawing/2014/main" val="3619518395"/>
                    </a:ext>
                  </a:extLst>
                </a:gridCol>
              </a:tblGrid>
              <a:tr h="886415">
                <a:tc>
                  <a:txBody>
                    <a:bodyPr/>
                    <a:lstStyle/>
                    <a:p>
                      <a:pPr algn="ctr" rtl="0" fontAlgn="ctr"/>
                      <a:r>
                        <a:rPr lang="en-IN"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Competency</a:t>
                      </a:r>
                    </a:p>
                  </a:txBody>
                  <a:tcPr marL="6046" marR="6046" marT="6046" marB="4353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ctr"/>
                      <a:r>
                        <a:rPr lang="en-IN"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Dimensions</a:t>
                      </a:r>
                    </a:p>
                  </a:txBody>
                  <a:tcPr marL="6046" marR="6046" marT="6046" marB="4353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ctr"/>
                      <a:r>
                        <a:rPr lang="en-GB"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Average Current State Efforts </a:t>
                      </a:r>
                    </a:p>
                    <a:p>
                      <a:pPr algn="ctr" rtl="0" fontAlgn="ctr"/>
                      <a:r>
                        <a:rPr lang="en-GB"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per medium sized User Story</a:t>
                      </a:r>
                    </a:p>
                  </a:txBody>
                  <a:tcPr marL="6046" marR="6046" marT="6046" marB="4353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ctr"/>
                      <a:r>
                        <a:rPr lang="en-GB"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Approximate- Potential Efforts required by </a:t>
                      </a:r>
                    </a:p>
                    <a:p>
                      <a:pPr algn="ctr" rtl="0" fontAlgn="ctr"/>
                      <a:r>
                        <a:rPr lang="en-GB"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adopting CCGY</a:t>
                      </a:r>
                    </a:p>
                  </a:txBody>
                  <a:tcPr marL="6046" marR="6046" marT="6046" marB="4353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ctr"/>
                      <a:r>
                        <a:rPr lang="en-IN"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Productivity Gain  %</a:t>
                      </a:r>
                    </a:p>
                  </a:txBody>
                  <a:tcPr marL="6046" marR="6046" marT="6046" marB="4353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221993998"/>
                  </a:ext>
                </a:extLst>
              </a:tr>
              <a:tr h="292915">
                <a:tc rowSpan="4">
                  <a:txBody>
                    <a:bodyPr/>
                    <a:lstStyle/>
                    <a:p>
                      <a:pPr algn="ctr" rtl="0" fontAlgn="ctr"/>
                      <a:r>
                        <a:rPr lang="en-IN" sz="1400" b="0" i="0" u="none" strike="noStrike">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Requirements/BA Efforts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a:txBody>
                    <a:bodyPr/>
                    <a:lstStyle/>
                    <a:p>
                      <a:pPr algn="l" rtl="0" fontAlgn="ctr"/>
                      <a:r>
                        <a:rPr lang="en-IN" sz="1400" b="0" i="0" u="none" strike="noStrike" dirty="0">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Requirements Documentation</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rowSpan="4">
                  <a:txBody>
                    <a:bodyPr/>
                    <a:lstStyle/>
                    <a:p>
                      <a:pPr algn="ctr" rtl="0" fontAlgn="ctr"/>
                      <a:r>
                        <a:rPr lang="en-IN" sz="1400" b="0" i="0" u="none" strike="noStrike">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8hr (1 point)</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rowSpan="4">
                  <a:txBody>
                    <a:bodyPr/>
                    <a:lstStyle/>
                    <a:p>
                      <a:pPr algn="ctr" rtl="0" fontAlgn="ctr"/>
                      <a:r>
                        <a:rPr lang="en-IN" sz="1400" b="0" i="0" u="none" strike="noStrike" dirty="0">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3-5 hr</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rowSpan="4">
                  <a:txBody>
                    <a:bodyPr/>
                    <a:lstStyle/>
                    <a:p>
                      <a:pPr algn="ctr" rtl="0" fontAlgn="ctr"/>
                      <a:r>
                        <a:rPr lang="en-IN" sz="1400" b="0" i="0" u="none" strike="noStrike" dirty="0">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30%-50%</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968044325"/>
                  </a:ext>
                </a:extLst>
              </a:tr>
              <a:tr h="292915">
                <a:tc vMerge="1">
                  <a:txBody>
                    <a:bodyPr/>
                    <a:lstStyle/>
                    <a:p>
                      <a:endParaRPr lang="en-IN"/>
                    </a:p>
                  </a:txBody>
                  <a:tcPr/>
                </a:tc>
                <a:tc>
                  <a:txBody>
                    <a:bodyPr/>
                    <a:lstStyle/>
                    <a:p>
                      <a:pPr algn="l" rtl="0" fontAlgn="ctr"/>
                      <a:r>
                        <a:rPr lang="en-IN" sz="1400" b="0" i="0" u="none" strike="noStrike">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Requirements Sign-Off</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128320487"/>
                  </a:ext>
                </a:extLst>
              </a:tr>
              <a:tr h="292915">
                <a:tc vMerge="1">
                  <a:txBody>
                    <a:bodyPr/>
                    <a:lstStyle/>
                    <a:p>
                      <a:endParaRPr lang="en-IN"/>
                    </a:p>
                  </a:txBody>
                  <a:tcPr/>
                </a:tc>
                <a:tc>
                  <a:txBody>
                    <a:bodyPr/>
                    <a:lstStyle/>
                    <a:p>
                      <a:pPr algn="l" rtl="0" fontAlgn="ctr"/>
                      <a:r>
                        <a:rPr lang="en-IN" sz="1400" b="0" i="0" u="none" strike="noStrike">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Jira Story creation</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97380358"/>
                  </a:ext>
                </a:extLst>
              </a:tr>
              <a:tr h="292915">
                <a:tc vMerge="1">
                  <a:txBody>
                    <a:bodyPr/>
                    <a:lstStyle/>
                    <a:p>
                      <a:endParaRPr lang="en-IN"/>
                    </a:p>
                  </a:txBody>
                  <a:tcPr/>
                </a:tc>
                <a:tc>
                  <a:txBody>
                    <a:bodyPr/>
                    <a:lstStyle/>
                    <a:p>
                      <a:pPr algn="l" rtl="0" fontAlgn="ctr"/>
                      <a:r>
                        <a:rPr lang="en-IN" sz="1400" b="0" i="0" u="none" strike="noStrike">
                          <a:solidFill>
                            <a:srgbClr val="000000"/>
                          </a:solidFill>
                          <a:effectLst/>
                          <a:highlight>
                            <a:srgbClr val="DAF2D0"/>
                          </a:highlight>
                          <a:latin typeface="Calibri" panose="020F0502020204030204" pitchFamily="34" charset="0"/>
                          <a:ea typeface="Calibri" panose="020F0502020204030204" pitchFamily="34" charset="0"/>
                          <a:cs typeface="Calibri" panose="020F0502020204030204" pitchFamily="34" charset="0"/>
                        </a:rPr>
                        <a:t>Jira Task Creation</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9772209"/>
                  </a:ext>
                </a:extLst>
              </a:tr>
              <a:tr h="292915">
                <a:tc rowSpan="3">
                  <a:txBody>
                    <a:bodyPr/>
                    <a:lstStyle/>
                    <a:p>
                      <a:pPr algn="ctr" rtl="0" fontAlgn="ctr"/>
                      <a:r>
                        <a:rPr lang="en-IN" sz="1400" b="0" i="0" u="none" strike="noStrike">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Dev</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l" rtl="0" fontAlgn="ctr"/>
                      <a:r>
                        <a:rPr lang="en-IN" sz="1400" b="0" i="0" u="none" strike="noStrike">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Code Generation &amp; Implementation</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IN" sz="1400" b="0" i="0" u="none" strike="noStrike" dirty="0">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16 hrs (2 Points)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IN" sz="1400" b="0" i="0" u="none" strike="noStrike" dirty="0">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12-14 hrs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IN" sz="1400" b="0" i="0" u="none" strike="noStrike" dirty="0">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20-25%</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964464782"/>
                  </a:ext>
                </a:extLst>
              </a:tr>
              <a:tr h="292915">
                <a:tc vMerge="1">
                  <a:txBody>
                    <a:bodyPr/>
                    <a:lstStyle/>
                    <a:p>
                      <a:endParaRPr lang="en-IN"/>
                    </a:p>
                  </a:txBody>
                  <a:tcPr/>
                </a:tc>
                <a:tc>
                  <a:txBody>
                    <a:bodyPr/>
                    <a:lstStyle/>
                    <a:p>
                      <a:pPr algn="l" rtl="0" fontAlgn="ctr"/>
                      <a:r>
                        <a:rPr lang="en-IN" sz="1400" b="0" i="0" u="none" strike="noStrike">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Code Review</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rowSpan="2">
                  <a:txBody>
                    <a:bodyPr/>
                    <a:lstStyle/>
                    <a:p>
                      <a:pPr algn="ctr" rtl="0" fontAlgn="ctr"/>
                      <a:r>
                        <a:rPr lang="en-IN" sz="1400" b="0" i="0" u="none" strike="noStrike">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4hrs (1 Points)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rowSpan="2">
                  <a:txBody>
                    <a:bodyPr/>
                    <a:lstStyle/>
                    <a:p>
                      <a:pPr algn="ctr" rtl="0" fontAlgn="ctr"/>
                      <a:r>
                        <a:rPr lang="en-IN" sz="1400" b="0" i="0" u="none" strike="noStrike" dirty="0">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1-2 hrs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rowSpan="2">
                  <a:txBody>
                    <a:bodyPr/>
                    <a:lstStyle/>
                    <a:p>
                      <a:pPr algn="ctr" rtl="0" fontAlgn="ctr"/>
                      <a:r>
                        <a:rPr lang="en-IN" sz="1400" b="0" i="0" u="none" strike="noStrike" dirty="0">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30-40%</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3193459782"/>
                  </a:ext>
                </a:extLst>
              </a:tr>
              <a:tr h="292915">
                <a:tc vMerge="1">
                  <a:txBody>
                    <a:bodyPr/>
                    <a:lstStyle/>
                    <a:p>
                      <a:endParaRPr lang="en-IN"/>
                    </a:p>
                  </a:txBody>
                  <a:tcPr/>
                </a:tc>
                <a:tc>
                  <a:txBody>
                    <a:bodyPr/>
                    <a:lstStyle/>
                    <a:p>
                      <a:pPr algn="l" rtl="0" fontAlgn="ctr"/>
                      <a:r>
                        <a:rPr lang="en-GB" sz="1400" b="0" i="0" u="none" strike="noStrike">
                          <a:solidFill>
                            <a:srgbClr val="000000"/>
                          </a:solidFill>
                          <a:effectLst/>
                          <a:highlight>
                            <a:srgbClr val="FBE2D5"/>
                          </a:highlight>
                          <a:latin typeface="Calibri" panose="020F0502020204030204" pitchFamily="34" charset="0"/>
                          <a:ea typeface="Calibri" panose="020F0502020204030204" pitchFamily="34" charset="0"/>
                          <a:cs typeface="Calibri" panose="020F0502020204030204" pitchFamily="34" charset="0"/>
                        </a:rPr>
                        <a:t>Unit Test Case Generation (Gunit)</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601596992"/>
                  </a:ext>
                </a:extLst>
              </a:tr>
              <a:tr h="292915">
                <a:tc rowSpan="4">
                  <a:txBody>
                    <a:bodyPr/>
                    <a:lstStyle/>
                    <a:p>
                      <a:pPr algn="ctr" rtl="0" fontAlgn="ctr"/>
                      <a:r>
                        <a:rPr lang="en-IN" sz="1400" b="0" i="0" u="none" strike="noStrike">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Test/QA (Manual)</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BE3ED"/>
                    </a:solidFill>
                  </a:tcPr>
                </a:tc>
                <a:tc>
                  <a:txBody>
                    <a:bodyPr/>
                    <a:lstStyle/>
                    <a:p>
                      <a:pPr algn="l" rtl="0" fontAlgn="ctr"/>
                      <a:r>
                        <a:rPr lang="en-IN" sz="1400" b="0" i="0" u="none" strike="noStrike">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Req. Analysis &amp; Clarifications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3ED"/>
                    </a:solidFill>
                  </a:tcPr>
                </a:tc>
                <a:tc rowSpan="4">
                  <a:txBody>
                    <a:bodyPr/>
                    <a:lstStyle/>
                    <a:p>
                      <a:pPr algn="ctr" rtl="0" fontAlgn="ctr"/>
                      <a:r>
                        <a:rPr lang="en-IN" sz="1400" b="0" i="0" u="none" strike="noStrike" dirty="0">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8hr (1 Point)</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BE3ED"/>
                    </a:solidFill>
                  </a:tcPr>
                </a:tc>
                <a:tc rowSpan="4">
                  <a:txBody>
                    <a:bodyPr/>
                    <a:lstStyle/>
                    <a:p>
                      <a:pPr algn="ctr" rtl="0" fontAlgn="ctr"/>
                      <a:r>
                        <a:rPr lang="en-IN" sz="1400" b="0" i="0" u="none" strike="noStrike" dirty="0">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4-5hrs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BE3ED"/>
                    </a:solidFill>
                  </a:tcPr>
                </a:tc>
                <a:tc rowSpan="4">
                  <a:txBody>
                    <a:bodyPr/>
                    <a:lstStyle/>
                    <a:p>
                      <a:pPr algn="ctr" rtl="0" fontAlgn="ctr"/>
                      <a:r>
                        <a:rPr lang="en-IN" sz="1400" b="0" i="0" u="none" strike="noStrike" dirty="0">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30- 40%</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BE3ED"/>
                    </a:solidFill>
                  </a:tcPr>
                </a:tc>
                <a:extLst>
                  <a:ext uri="{0D108BD9-81ED-4DB2-BD59-A6C34878D82A}">
                    <a16:rowId xmlns:a16="http://schemas.microsoft.com/office/drawing/2014/main" val="2255368791"/>
                  </a:ext>
                </a:extLst>
              </a:tr>
              <a:tr h="292915">
                <a:tc vMerge="1">
                  <a:txBody>
                    <a:bodyPr/>
                    <a:lstStyle/>
                    <a:p>
                      <a:endParaRPr lang="en-IN"/>
                    </a:p>
                  </a:txBody>
                  <a:tcPr/>
                </a:tc>
                <a:tc>
                  <a:txBody>
                    <a:bodyPr/>
                    <a:lstStyle/>
                    <a:p>
                      <a:pPr algn="l" rtl="0" fontAlgn="ctr"/>
                      <a:r>
                        <a:rPr lang="en-GB" sz="1400" b="0" i="0" u="none" strike="noStrike" dirty="0">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Test Design (Scenarios + Test Cases + Reviews)</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3ED"/>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652678237"/>
                  </a:ext>
                </a:extLst>
              </a:tr>
              <a:tr h="292915">
                <a:tc vMerge="1">
                  <a:txBody>
                    <a:bodyPr/>
                    <a:lstStyle/>
                    <a:p>
                      <a:endParaRPr lang="en-IN"/>
                    </a:p>
                  </a:txBody>
                  <a:tcPr/>
                </a:tc>
                <a:tc>
                  <a:txBody>
                    <a:bodyPr/>
                    <a:lstStyle/>
                    <a:p>
                      <a:pPr algn="l" rtl="0" fontAlgn="ctr"/>
                      <a:r>
                        <a:rPr lang="en-IN" sz="1400" b="0" i="0" u="none" strike="noStrike" dirty="0">
                          <a:solidFill>
                            <a:srgbClr val="000000"/>
                          </a:solidFill>
                          <a:effectLst/>
                          <a:highlight>
                            <a:srgbClr val="CBE3ED"/>
                          </a:highlight>
                          <a:latin typeface="Calibri" panose="020F0502020204030204" pitchFamily="34" charset="0"/>
                          <a:ea typeface="Calibri" panose="020F0502020204030204" pitchFamily="34" charset="0"/>
                          <a:cs typeface="Calibri" panose="020F0502020204030204" pitchFamily="34" charset="0"/>
                        </a:rPr>
                        <a:t>Test data Creation/Identification</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3ED"/>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17923140"/>
                  </a:ext>
                </a:extLst>
              </a:tr>
              <a:tr h="292915">
                <a:tc vMerge="1">
                  <a:txBody>
                    <a:bodyPr/>
                    <a:lstStyle/>
                    <a:p>
                      <a:endParaRPr lang="en-IN"/>
                    </a:p>
                  </a:txBody>
                  <a:tcPr/>
                </a:tc>
                <a:tc>
                  <a:txBody>
                    <a:bodyPr/>
                    <a:lstStyle/>
                    <a:p>
                      <a:pPr algn="l" rtl="0" fontAlgn="ctr"/>
                      <a:r>
                        <a:rPr lang="en-IN" sz="1400" b="0" i="0" u="none" strike="noStrike" dirty="0">
                          <a:solidFill>
                            <a:srgbClr val="000000"/>
                          </a:solidFill>
                          <a:effectLst/>
                          <a:highlight>
                            <a:srgbClr val="CBE3ED"/>
                          </a:highlight>
                          <a:latin typeface="Arial (Body)"/>
                        </a:rPr>
                        <a:t>Test Execution</a:t>
                      </a:r>
                    </a:p>
                  </a:txBody>
                  <a:tcPr marL="6046" marR="6046" marT="6046" marB="4353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E3ED"/>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188404453"/>
                  </a:ext>
                </a:extLst>
              </a:tr>
            </a:tbl>
          </a:graphicData>
        </a:graphic>
      </p:graphicFrame>
    </p:spTree>
    <p:extLst>
      <p:ext uri="{BB962C8B-B14F-4D97-AF65-F5344CB8AC3E}">
        <p14:creationId xmlns:p14="http://schemas.microsoft.com/office/powerpoint/2010/main" val="52773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A514532-7A04-460D-ACC2-C49882B7C636}"/>
              </a:ext>
            </a:extLst>
          </p:cNvPr>
          <p:cNvGrpSpPr/>
          <p:nvPr/>
        </p:nvGrpSpPr>
        <p:grpSpPr>
          <a:xfrm>
            <a:off x="0" y="0"/>
            <a:ext cx="12192000" cy="1566547"/>
            <a:chOff x="0" y="0"/>
            <a:chExt cx="12192000" cy="1566547"/>
          </a:xfrm>
        </p:grpSpPr>
        <p:sp>
          <p:nvSpPr>
            <p:cNvPr id="30" name="Rectangle 29">
              <a:extLst>
                <a:ext uri="{FF2B5EF4-FFF2-40B4-BE49-F238E27FC236}">
                  <a16:creationId xmlns:a16="http://schemas.microsoft.com/office/drawing/2014/main" id="{EEC29730-4BAC-4C55-A07D-29B3FD2EBA2B}"/>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AEDC753-F89C-4C3A-A4F5-AD299ED620D4}"/>
                </a:ext>
              </a:extLst>
            </p:cNvPr>
            <p:cNvGrpSpPr/>
            <p:nvPr/>
          </p:nvGrpSpPr>
          <p:grpSpPr>
            <a:xfrm>
              <a:off x="9830590" y="427131"/>
              <a:ext cx="2361409" cy="1139416"/>
              <a:chOff x="7696222" y="4688719"/>
              <a:chExt cx="4495778" cy="2169281"/>
            </a:xfrm>
          </p:grpSpPr>
          <p:sp>
            <p:nvSpPr>
              <p:cNvPr id="36" name="Freeform: Shape 35">
                <a:extLst>
                  <a:ext uri="{FF2B5EF4-FFF2-40B4-BE49-F238E27FC236}">
                    <a16:creationId xmlns:a16="http://schemas.microsoft.com/office/drawing/2014/main" id="{F0358604-F46F-4503-8CEA-F51A1F9A6350}"/>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6DA2CBBB-B2BC-4344-B09C-C037CD064B04}"/>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Triangle 37">
                <a:extLst>
                  <a:ext uri="{FF2B5EF4-FFF2-40B4-BE49-F238E27FC236}">
                    <a16:creationId xmlns:a16="http://schemas.microsoft.com/office/drawing/2014/main" id="{E03E53C5-9376-4965-8F68-5AC6D5D2A095}"/>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92DBDAEF-80A4-4909-9250-96D428C7CF1F}"/>
                </a:ext>
              </a:extLst>
            </p:cNvPr>
            <p:cNvGrpSpPr/>
            <p:nvPr/>
          </p:nvGrpSpPr>
          <p:grpSpPr>
            <a:xfrm>
              <a:off x="1" y="0"/>
              <a:ext cx="1069897" cy="1566547"/>
              <a:chOff x="-2" y="-1"/>
              <a:chExt cx="1972575" cy="2888253"/>
            </a:xfrm>
          </p:grpSpPr>
          <p:sp>
            <p:nvSpPr>
              <p:cNvPr id="33" name="Freeform: Shape 32">
                <a:extLst>
                  <a:ext uri="{FF2B5EF4-FFF2-40B4-BE49-F238E27FC236}">
                    <a16:creationId xmlns:a16="http://schemas.microsoft.com/office/drawing/2014/main" id="{218B7A20-0315-4840-AE14-A1EF72D5C000}"/>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ED84ACA-CC48-42B7-A343-AAB2371C0485}"/>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43C2411-C841-43EA-8405-765DB03D6CC3}"/>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9" name="Graphic 38">
            <a:extLst>
              <a:ext uri="{FF2B5EF4-FFF2-40B4-BE49-F238E27FC236}">
                <a16:creationId xmlns:a16="http://schemas.microsoft.com/office/drawing/2014/main" id="{07FC21FF-1E8C-4E43-8D53-E0E2E3F787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01838" y="6515632"/>
            <a:ext cx="756000" cy="220551"/>
          </a:xfrm>
          <a:prstGeom prst="rect">
            <a:avLst/>
          </a:prstGeom>
        </p:spPr>
      </p:pic>
      <p:sp>
        <p:nvSpPr>
          <p:cNvPr id="40" name="Rectangle 39">
            <a:extLst>
              <a:ext uri="{FF2B5EF4-FFF2-40B4-BE49-F238E27FC236}">
                <a16:creationId xmlns:a16="http://schemas.microsoft.com/office/drawing/2014/main" id="{1A9A739B-5FF0-4A2D-9487-FA64D0084DAA}"/>
              </a:ext>
            </a:extLst>
          </p:cNvPr>
          <p:cNvSpPr/>
          <p:nvPr/>
        </p:nvSpPr>
        <p:spPr>
          <a:xfrm>
            <a:off x="0" y="0"/>
            <a:ext cx="90000" cy="6858000"/>
          </a:xfrm>
          <a:prstGeom prst="rect">
            <a:avLst/>
          </a:prstGeom>
          <a:gradFill>
            <a:gsLst>
              <a:gs pos="0">
                <a:schemeClr val="accent2"/>
              </a:gs>
              <a:gs pos="50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0E5BA6-4E0F-4C8F-B663-31F563F4DFED}"/>
              </a:ext>
            </a:extLst>
          </p:cNvPr>
          <p:cNvSpPr>
            <a:spLocks noGrp="1"/>
          </p:cNvSpPr>
          <p:nvPr>
            <p:ph type="title"/>
          </p:nvPr>
        </p:nvSpPr>
        <p:spPr>
          <a:xfrm>
            <a:off x="3240033" y="71576"/>
            <a:ext cx="5360270" cy="492443"/>
          </a:xfrm>
        </p:spPr>
        <p:txBody>
          <a:bodyPr wrap="square">
            <a:spAutoFit/>
          </a:bodyPr>
          <a:lstStyle/>
          <a:p>
            <a:r>
              <a:rPr lang="en-US" dirty="0"/>
              <a:t>Detailed Plan for POC </a:t>
            </a:r>
          </a:p>
        </p:txBody>
      </p:sp>
      <p:sp>
        <p:nvSpPr>
          <p:cNvPr id="43" name="Slide Number Placeholder 5">
            <a:extLst>
              <a:ext uri="{FF2B5EF4-FFF2-40B4-BE49-F238E27FC236}">
                <a16:creationId xmlns:a16="http://schemas.microsoft.com/office/drawing/2014/main" id="{C45D1B47-17D1-44EB-8229-23F8F60893B4}"/>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798399"/>
                </a:solidFill>
                <a:latin typeface="Arial"/>
                <a:ea typeface="Cambria" panose="02040503050406030204" pitchFamily="18" charset="0"/>
              </a:rPr>
              <a:pPr/>
              <a:t>5</a:t>
            </a:fld>
            <a:endParaRPr lang="en-US" b="1">
              <a:solidFill>
                <a:srgbClr val="798399"/>
              </a:solidFill>
              <a:latin typeface="Arial"/>
              <a:ea typeface="Cambria" panose="02040503050406030204" pitchFamily="18" charset="0"/>
            </a:endParaRPr>
          </a:p>
        </p:txBody>
      </p:sp>
      <p:sp>
        <p:nvSpPr>
          <p:cNvPr id="44" name="Title 4">
            <a:extLst>
              <a:ext uri="{FF2B5EF4-FFF2-40B4-BE49-F238E27FC236}">
                <a16:creationId xmlns:a16="http://schemas.microsoft.com/office/drawing/2014/main" id="{7C7EFE47-19CA-4C1B-BF60-323452125A47}"/>
              </a:ext>
            </a:extLst>
          </p:cNvPr>
          <p:cNvSpPr txBox="1">
            <a:spLocks/>
          </p:cNvSpPr>
          <p:nvPr/>
        </p:nvSpPr>
        <p:spPr>
          <a:xfrm>
            <a:off x="623887" y="6437786"/>
            <a:ext cx="2397600" cy="223200"/>
          </a:xfrm>
          <a:prstGeom prst="rect">
            <a:avLst/>
          </a:prstGeom>
        </p:spPr>
        <p:txBody>
          <a:bodyPr lIns="90000" tIns="0" rIns="0" bIns="0" anchor="ctr"/>
          <a:lstStyle>
            <a:defPPr>
              <a:defRPr lang="en-US"/>
            </a:defPPr>
            <a:lvl1pPr>
              <a:lnSpc>
                <a:spcPct val="90000"/>
              </a:lnSpc>
              <a:spcBef>
                <a:spcPct val="0"/>
              </a:spcBef>
              <a:buNone/>
              <a:defRPr sz="800">
                <a:solidFill>
                  <a:schemeClr val="bg2"/>
                </a:solidFill>
                <a:ea typeface="Cambria" panose="02040503050406030204" pitchFamily="18" charset="0"/>
                <a:cs typeface="Calibri" charset="0"/>
              </a:defRPr>
            </a:lvl1pPr>
          </a:lstStyle>
          <a:p>
            <a:r>
              <a:rPr lang="en-US">
                <a:solidFill>
                  <a:srgbClr val="798399"/>
                </a:solidFill>
                <a:latin typeface="Arial"/>
              </a:rPr>
              <a:t>© 2021 Copyright Genpact. All Rights Reserved.</a:t>
            </a:r>
          </a:p>
        </p:txBody>
      </p:sp>
      <p:sp>
        <p:nvSpPr>
          <p:cNvPr id="48" name="Isosceles Triangle 50">
            <a:extLst>
              <a:ext uri="{FF2B5EF4-FFF2-40B4-BE49-F238E27FC236}">
                <a16:creationId xmlns:a16="http://schemas.microsoft.com/office/drawing/2014/main" id="{337DFCE7-B91B-FD47-8657-1A4A68B27FE8}"/>
              </a:ext>
            </a:extLst>
          </p:cNvPr>
          <p:cNvSpPr/>
          <p:nvPr/>
        </p:nvSpPr>
        <p:spPr>
          <a:xfrm rot="10800000">
            <a:off x="1156982" y="2485538"/>
            <a:ext cx="406488" cy="18546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sp>
        <p:nvSpPr>
          <p:cNvPr id="53" name="Chevron 88">
            <a:extLst>
              <a:ext uri="{FF2B5EF4-FFF2-40B4-BE49-F238E27FC236}">
                <a16:creationId xmlns:a16="http://schemas.microsoft.com/office/drawing/2014/main" id="{EC785055-0378-3C48-8169-BE1BD8D015B7}"/>
              </a:ext>
            </a:extLst>
          </p:cNvPr>
          <p:cNvSpPr/>
          <p:nvPr/>
        </p:nvSpPr>
        <p:spPr bwMode="auto">
          <a:xfrm>
            <a:off x="434631" y="1844248"/>
            <a:ext cx="1912223" cy="548640"/>
          </a:xfrm>
          <a:prstGeom prst="chevron">
            <a:avLst>
              <a:gd name="adj" fmla="val 19444"/>
            </a:avLst>
          </a:prstGeom>
          <a:solidFill>
            <a:schemeClr val="accent2"/>
          </a:solidFill>
          <a:ln w="25400" cap="flat" cmpd="sng" algn="ctr">
            <a:noFill/>
            <a:prstDash val="solid"/>
            <a:miter lim="800000"/>
          </a:ln>
          <a:effectLst/>
        </p:spPr>
        <p:txBody>
          <a:bodyPr spcFirstLastPara="0" vert="horz" wrap="square" lIns="0" tIns="0" rIns="0" bIns="0" numCol="1" spcCol="1270" anchor="ctr" anchorCtr="0">
            <a:no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Initiation </a:t>
            </a:r>
          </a:p>
        </p:txBody>
      </p:sp>
      <p:sp>
        <p:nvSpPr>
          <p:cNvPr id="55" name="Rectangle: Top Corners Rounded 63">
            <a:extLst>
              <a:ext uri="{FF2B5EF4-FFF2-40B4-BE49-F238E27FC236}">
                <a16:creationId xmlns:a16="http://schemas.microsoft.com/office/drawing/2014/main" id="{B14C5B41-F710-5346-A7D8-EB37C4467991}"/>
              </a:ext>
            </a:extLst>
          </p:cNvPr>
          <p:cNvSpPr/>
          <p:nvPr/>
        </p:nvSpPr>
        <p:spPr>
          <a:xfrm>
            <a:off x="761293" y="1517496"/>
            <a:ext cx="1197864" cy="285298"/>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73262"/>
                </a:solidFill>
                <a:effectLst/>
                <a:uLnTx/>
                <a:uFillTx/>
                <a:latin typeface="Calibri" panose="020F0502020204030204" pitchFamily="34" charset="0"/>
                <a:ea typeface="Calibri" panose="020F0502020204030204" pitchFamily="34" charset="0"/>
                <a:cs typeface="Calibri" panose="020F0502020204030204" pitchFamily="34" charset="0"/>
              </a:rPr>
              <a:t>2 weeks</a:t>
            </a:r>
          </a:p>
        </p:txBody>
      </p:sp>
      <p:sp>
        <p:nvSpPr>
          <p:cNvPr id="69" name="Chevron 88">
            <a:extLst>
              <a:ext uri="{FF2B5EF4-FFF2-40B4-BE49-F238E27FC236}">
                <a16:creationId xmlns:a16="http://schemas.microsoft.com/office/drawing/2014/main" id="{728313E5-5E47-8A4C-95F6-68B2784ACDF5}"/>
              </a:ext>
            </a:extLst>
          </p:cNvPr>
          <p:cNvSpPr/>
          <p:nvPr/>
        </p:nvSpPr>
        <p:spPr bwMode="auto">
          <a:xfrm>
            <a:off x="2346854" y="1844247"/>
            <a:ext cx="7345765" cy="548640"/>
          </a:xfrm>
          <a:prstGeom prst="chevron">
            <a:avLst>
              <a:gd name="adj" fmla="val 19444"/>
            </a:avLst>
          </a:prstGeom>
          <a:solidFill>
            <a:schemeClr val="accent2"/>
          </a:solidFill>
          <a:ln w="25400" cap="flat" cmpd="sng" algn="ctr">
            <a:noFill/>
            <a:prstDash val="solid"/>
            <a:miter lim="800000"/>
          </a:ln>
          <a:effectLst/>
        </p:spPr>
        <p:txBody>
          <a:bodyPr spcFirstLastPara="0" vert="horz" wrap="none" lIns="0" tIns="0" rIns="0" bIns="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Sandbox &amp; POC</a:t>
            </a:r>
            <a:endParaRPr kumimoji="0" lang="en-US" sz="12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0" name="Chevron 88">
            <a:extLst>
              <a:ext uri="{FF2B5EF4-FFF2-40B4-BE49-F238E27FC236}">
                <a16:creationId xmlns:a16="http://schemas.microsoft.com/office/drawing/2014/main" id="{530C2F56-0C0E-9243-8F8F-71B33BD11016}"/>
              </a:ext>
            </a:extLst>
          </p:cNvPr>
          <p:cNvSpPr/>
          <p:nvPr/>
        </p:nvSpPr>
        <p:spPr bwMode="auto">
          <a:xfrm>
            <a:off x="9670055" y="1838044"/>
            <a:ext cx="2327389" cy="548640"/>
          </a:xfrm>
          <a:prstGeom prst="chevron">
            <a:avLst>
              <a:gd name="adj" fmla="val 19444"/>
            </a:avLst>
          </a:prstGeom>
          <a:solidFill>
            <a:schemeClr val="accent2"/>
          </a:solidFill>
          <a:ln w="25400" cap="flat" cmpd="sng" algn="ctr">
            <a:noFill/>
            <a:prstDash val="solid"/>
            <a:miter lim="800000"/>
          </a:ln>
          <a:effectLst/>
        </p:spPr>
        <p:txBody>
          <a:bodyPr spcFirstLastPara="0" vert="horz" wrap="square" lIns="0" tIns="0" rIns="0" bIns="0" numCol="1" spcCol="1270" anchor="ctr" anchorCtr="0">
            <a:no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Roadmap Strategy</a:t>
            </a:r>
          </a:p>
        </p:txBody>
      </p:sp>
      <p:sp>
        <p:nvSpPr>
          <p:cNvPr id="71" name="Rectangle: Top Corners Rounded 63">
            <a:extLst>
              <a:ext uri="{FF2B5EF4-FFF2-40B4-BE49-F238E27FC236}">
                <a16:creationId xmlns:a16="http://schemas.microsoft.com/office/drawing/2014/main" id="{EEC4BEBF-7391-ED41-931B-EB8F4D6EF779}"/>
              </a:ext>
            </a:extLst>
          </p:cNvPr>
          <p:cNvSpPr/>
          <p:nvPr/>
        </p:nvSpPr>
        <p:spPr>
          <a:xfrm>
            <a:off x="5293669" y="1517496"/>
            <a:ext cx="1197864" cy="285298"/>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73262"/>
                </a:solidFill>
                <a:effectLst/>
                <a:uLnTx/>
                <a:uFillTx/>
                <a:latin typeface="Calibri" panose="020F0502020204030204" pitchFamily="34" charset="0"/>
                <a:ea typeface="Calibri" panose="020F0502020204030204" pitchFamily="34" charset="0"/>
                <a:cs typeface="Calibri" panose="020F0502020204030204" pitchFamily="34" charset="0"/>
              </a:rPr>
              <a:t>8 weeks</a:t>
            </a:r>
          </a:p>
        </p:txBody>
      </p:sp>
      <p:sp>
        <p:nvSpPr>
          <p:cNvPr id="72" name="Rectangle: Top Corners Rounded 63">
            <a:extLst>
              <a:ext uri="{FF2B5EF4-FFF2-40B4-BE49-F238E27FC236}">
                <a16:creationId xmlns:a16="http://schemas.microsoft.com/office/drawing/2014/main" id="{06406741-CD52-8F40-9B97-7C639D14ABBE}"/>
              </a:ext>
            </a:extLst>
          </p:cNvPr>
          <p:cNvSpPr/>
          <p:nvPr/>
        </p:nvSpPr>
        <p:spPr>
          <a:xfrm>
            <a:off x="10137064" y="1517496"/>
            <a:ext cx="1197864" cy="285298"/>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73262"/>
                </a:solidFill>
                <a:effectLst/>
                <a:uLnTx/>
                <a:uFillTx/>
                <a:latin typeface="Calibri" panose="020F0502020204030204" pitchFamily="34" charset="0"/>
                <a:ea typeface="Calibri" panose="020F0502020204030204" pitchFamily="34" charset="0"/>
                <a:cs typeface="Calibri" panose="020F0502020204030204" pitchFamily="34" charset="0"/>
              </a:rPr>
              <a:t>2 weeks</a:t>
            </a:r>
          </a:p>
        </p:txBody>
      </p:sp>
      <p:sp>
        <p:nvSpPr>
          <p:cNvPr id="73" name="Isosceles Triangle 44">
            <a:extLst>
              <a:ext uri="{FF2B5EF4-FFF2-40B4-BE49-F238E27FC236}">
                <a16:creationId xmlns:a16="http://schemas.microsoft.com/office/drawing/2014/main" id="{25B4D922-2838-704C-95E3-BF99A100F3EA}"/>
              </a:ext>
            </a:extLst>
          </p:cNvPr>
          <p:cNvSpPr/>
          <p:nvPr/>
        </p:nvSpPr>
        <p:spPr>
          <a:xfrm rot="10800000">
            <a:off x="4535689" y="2497944"/>
            <a:ext cx="406488" cy="1892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sp>
        <p:nvSpPr>
          <p:cNvPr id="74" name="Isosceles Triangle 45">
            <a:extLst>
              <a:ext uri="{FF2B5EF4-FFF2-40B4-BE49-F238E27FC236}">
                <a16:creationId xmlns:a16="http://schemas.microsoft.com/office/drawing/2014/main" id="{E1A5A6B1-C8F2-BC4C-AB27-C6EF471245E4}"/>
              </a:ext>
            </a:extLst>
          </p:cNvPr>
          <p:cNvSpPr/>
          <p:nvPr/>
        </p:nvSpPr>
        <p:spPr>
          <a:xfrm rot="10800000">
            <a:off x="6288289" y="2497944"/>
            <a:ext cx="406488" cy="18190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sp>
        <p:nvSpPr>
          <p:cNvPr id="75" name="Isosceles Triangle 46">
            <a:extLst>
              <a:ext uri="{FF2B5EF4-FFF2-40B4-BE49-F238E27FC236}">
                <a16:creationId xmlns:a16="http://schemas.microsoft.com/office/drawing/2014/main" id="{0AF5FB19-9F63-A94E-953E-9779BDD3D547}"/>
              </a:ext>
            </a:extLst>
          </p:cNvPr>
          <p:cNvSpPr/>
          <p:nvPr/>
        </p:nvSpPr>
        <p:spPr>
          <a:xfrm rot="10800000">
            <a:off x="10641787" y="2490603"/>
            <a:ext cx="406488" cy="1892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graphicFrame>
        <p:nvGraphicFramePr>
          <p:cNvPr id="76" name="Table 75">
            <a:extLst>
              <a:ext uri="{FF2B5EF4-FFF2-40B4-BE49-F238E27FC236}">
                <a16:creationId xmlns:a16="http://schemas.microsoft.com/office/drawing/2014/main" id="{022777EB-F2B3-8249-87DE-A4B59F4FF5C3}"/>
              </a:ext>
            </a:extLst>
          </p:cNvPr>
          <p:cNvGraphicFramePr>
            <a:graphicFrameLocks noGrp="1"/>
          </p:cNvGraphicFramePr>
          <p:nvPr>
            <p:extLst>
              <p:ext uri="{D42A27DB-BD31-4B8C-83A1-F6EECF244321}">
                <p14:modId xmlns:p14="http://schemas.microsoft.com/office/powerpoint/2010/main" val="2202016196"/>
              </p:ext>
            </p:extLst>
          </p:nvPr>
        </p:nvGraphicFramePr>
        <p:xfrm>
          <a:off x="463746" y="4091636"/>
          <a:ext cx="11422889" cy="2545080"/>
        </p:xfrm>
        <a:graphic>
          <a:graphicData uri="http://schemas.openxmlformats.org/drawingml/2006/table">
            <a:tbl>
              <a:tblPr firstRow="1" bandRow="1">
                <a:tableStyleId>{5C22544A-7EE6-4342-B048-85BDC9FD1C3A}</a:tableStyleId>
              </a:tblPr>
              <a:tblGrid>
                <a:gridCol w="2467197">
                  <a:extLst>
                    <a:ext uri="{9D8B030D-6E8A-4147-A177-3AD203B41FA5}">
                      <a16:colId xmlns:a16="http://schemas.microsoft.com/office/drawing/2014/main" val="3089554936"/>
                    </a:ext>
                  </a:extLst>
                </a:gridCol>
                <a:gridCol w="2195689">
                  <a:extLst>
                    <a:ext uri="{9D8B030D-6E8A-4147-A177-3AD203B41FA5}">
                      <a16:colId xmlns:a16="http://schemas.microsoft.com/office/drawing/2014/main" val="4105348287"/>
                    </a:ext>
                  </a:extLst>
                </a:gridCol>
                <a:gridCol w="2190847">
                  <a:extLst>
                    <a:ext uri="{9D8B030D-6E8A-4147-A177-3AD203B41FA5}">
                      <a16:colId xmlns:a16="http://schemas.microsoft.com/office/drawing/2014/main" val="434817622"/>
                    </a:ext>
                  </a:extLst>
                </a:gridCol>
                <a:gridCol w="2284578">
                  <a:extLst>
                    <a:ext uri="{9D8B030D-6E8A-4147-A177-3AD203B41FA5}">
                      <a16:colId xmlns:a16="http://schemas.microsoft.com/office/drawing/2014/main" val="522948027"/>
                    </a:ext>
                  </a:extLst>
                </a:gridCol>
                <a:gridCol w="2284578">
                  <a:extLst>
                    <a:ext uri="{9D8B030D-6E8A-4147-A177-3AD203B41FA5}">
                      <a16:colId xmlns:a16="http://schemas.microsoft.com/office/drawing/2014/main" val="3648297960"/>
                    </a:ext>
                  </a:extLst>
                </a:gridCol>
              </a:tblGrid>
              <a:tr h="1368211">
                <a:tc>
                  <a:txBody>
                    <a:bodyPr/>
                    <a:lstStyle/>
                    <a:p>
                      <a:pPr marL="262890" indent="-171450" algn="l">
                        <a:spcAft>
                          <a:spcPts val="600"/>
                        </a:spcAft>
                        <a:buFont typeface="Arial" panose="020B0604020202020204" pitchFamily="34" charset="0"/>
                        <a:buChar cha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Define current state</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Initiate access request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Articulate objectives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Identify specific areas or processes where CORA CodeGenY will be expected to enhance efficiency</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Stakeholder alignment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Risk Assessment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Resource Allocation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Project Plan </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C</a:t>
                      </a: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ORA Code GenY Setup</a:t>
                      </a:r>
                      <a:b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Identify dependencies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Access to lower environments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Open AI / LLM setup</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Development &amp; deployment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Testing </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Data collection &amp; preparatio</a:t>
                      </a:r>
                      <a:r>
                        <a:rPr lang="en-US" sz="1100" b="0"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n</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I</a:t>
                      </a: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ntegration with existing toolchain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Data collection &amp; preparation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Tool selection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Environment Setup</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Access Provisioning</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Use Case execution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Testing </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Metrics &amp; Outcomes</a:t>
                      </a:r>
                      <a:b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Measure efficiency and outcomes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Feedback collection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Report out and documentation preparation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Training &amp; Org Readiness </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Integration Plan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Report Out </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no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Roadmap &amp; Strategy to Scale</a:t>
                      </a:r>
                      <a:b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Demo &amp; Feedback</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Sandbox &amp; access provisioning</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Metrics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Future State &amp; Recommendation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Implementation Plan</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210439"/>
                  </a:ext>
                </a:extLst>
              </a:tr>
            </a:tbl>
          </a:graphicData>
        </a:graphic>
      </p:graphicFrame>
      <p:sp>
        <p:nvSpPr>
          <p:cNvPr id="77" name="Rounded Rectangle 76">
            <a:extLst>
              <a:ext uri="{FF2B5EF4-FFF2-40B4-BE49-F238E27FC236}">
                <a16:creationId xmlns:a16="http://schemas.microsoft.com/office/drawing/2014/main" id="{24354A9B-0657-154C-B20E-F176F76DA5C7}"/>
              </a:ext>
            </a:extLst>
          </p:cNvPr>
          <p:cNvSpPr/>
          <p:nvPr/>
        </p:nvSpPr>
        <p:spPr>
          <a:xfrm>
            <a:off x="3240033"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1</a:t>
            </a:r>
          </a:p>
        </p:txBody>
      </p:sp>
      <p:sp>
        <p:nvSpPr>
          <p:cNvPr id="41" name="Rounded Rectangle 40">
            <a:extLst>
              <a:ext uri="{FF2B5EF4-FFF2-40B4-BE49-F238E27FC236}">
                <a16:creationId xmlns:a16="http://schemas.microsoft.com/office/drawing/2014/main" id="{DE1A8668-6C67-C049-8B69-AB03847D5456}"/>
              </a:ext>
            </a:extLst>
          </p:cNvPr>
          <p:cNvSpPr/>
          <p:nvPr/>
        </p:nvSpPr>
        <p:spPr>
          <a:xfrm>
            <a:off x="5448031"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2</a:t>
            </a:r>
          </a:p>
        </p:txBody>
      </p:sp>
      <p:sp>
        <p:nvSpPr>
          <p:cNvPr id="42" name="Rounded Rectangle 41">
            <a:extLst>
              <a:ext uri="{FF2B5EF4-FFF2-40B4-BE49-F238E27FC236}">
                <a16:creationId xmlns:a16="http://schemas.microsoft.com/office/drawing/2014/main" id="{9BF4827D-9DEF-0443-8FF4-175DE08C00C7}"/>
              </a:ext>
            </a:extLst>
          </p:cNvPr>
          <p:cNvSpPr/>
          <p:nvPr/>
        </p:nvSpPr>
        <p:spPr>
          <a:xfrm>
            <a:off x="7735669"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3</a:t>
            </a:r>
          </a:p>
        </p:txBody>
      </p:sp>
      <p:sp>
        <p:nvSpPr>
          <p:cNvPr id="45" name="Rounded Rectangle 44">
            <a:extLst>
              <a:ext uri="{FF2B5EF4-FFF2-40B4-BE49-F238E27FC236}">
                <a16:creationId xmlns:a16="http://schemas.microsoft.com/office/drawing/2014/main" id="{F7C01DF4-1F8C-3749-BD80-782B36B4B519}"/>
              </a:ext>
            </a:extLst>
          </p:cNvPr>
          <p:cNvSpPr/>
          <p:nvPr/>
        </p:nvSpPr>
        <p:spPr>
          <a:xfrm>
            <a:off x="9943667"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4</a:t>
            </a:r>
          </a:p>
        </p:txBody>
      </p:sp>
      <p:sp>
        <p:nvSpPr>
          <p:cNvPr id="3" name="Rectangle 2">
            <a:extLst>
              <a:ext uri="{FF2B5EF4-FFF2-40B4-BE49-F238E27FC236}">
                <a16:creationId xmlns:a16="http://schemas.microsoft.com/office/drawing/2014/main" id="{E3CF85B6-90B0-6548-84D6-A96C2E4768EC}"/>
              </a:ext>
            </a:extLst>
          </p:cNvPr>
          <p:cNvSpPr/>
          <p:nvPr/>
        </p:nvSpPr>
        <p:spPr>
          <a:xfrm>
            <a:off x="417267" y="2670587"/>
            <a:ext cx="2263297" cy="12494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Access setup</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Design &amp; Project plan</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Define data privacy, security and other key risks</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Alignment with organization goals</a:t>
            </a:r>
          </a:p>
          <a:p>
            <a:pPr marL="171450" indent="-171450">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608499FD-7322-D24E-A317-75F176B815FD}"/>
              </a:ext>
            </a:extLst>
          </p:cNvPr>
          <p:cNvSpPr/>
          <p:nvPr/>
        </p:nvSpPr>
        <p:spPr>
          <a:xfrm>
            <a:off x="2979258" y="3011821"/>
            <a:ext cx="2210008" cy="94030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Setup of CORA Code GenY in USAA  sandbox</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Access to key team members</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Testing &amp; Report Out</a:t>
            </a:r>
          </a:p>
        </p:txBody>
      </p:sp>
      <p:sp>
        <p:nvSpPr>
          <p:cNvPr id="50" name="Rectangle 49">
            <a:extLst>
              <a:ext uri="{FF2B5EF4-FFF2-40B4-BE49-F238E27FC236}">
                <a16:creationId xmlns:a16="http://schemas.microsoft.com/office/drawing/2014/main" id="{6150722D-F2B4-9145-8119-26F2D58157D3}"/>
              </a:ext>
            </a:extLst>
          </p:cNvPr>
          <p:cNvSpPr/>
          <p:nvPr/>
        </p:nvSpPr>
        <p:spPr>
          <a:xfrm>
            <a:off x="5328937" y="2988840"/>
            <a:ext cx="2124854" cy="10367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Setup of CORA CodeGenY to execute the QA process</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Integrate with the toolchain for code commit </a:t>
            </a:r>
          </a:p>
        </p:txBody>
      </p:sp>
      <p:sp>
        <p:nvSpPr>
          <p:cNvPr id="52" name="Rectangle 51">
            <a:extLst>
              <a:ext uri="{FF2B5EF4-FFF2-40B4-BE49-F238E27FC236}">
                <a16:creationId xmlns:a16="http://schemas.microsoft.com/office/drawing/2014/main" id="{A26D65B7-AAA3-7D4C-BF9A-F3DC4C7D1BC9}"/>
              </a:ext>
            </a:extLst>
          </p:cNvPr>
          <p:cNvSpPr/>
          <p:nvPr/>
        </p:nvSpPr>
        <p:spPr>
          <a:xfrm>
            <a:off x="9846128" y="3010701"/>
            <a:ext cx="2206859" cy="10148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spcAft>
                <a:spcPts val="600"/>
              </a:spcAft>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Future State Recommendation</a:t>
            </a:r>
          </a:p>
          <a:p>
            <a:pPr marL="262890" indent="-171450">
              <a:buFont typeface="Georgia" panose="02040502050405020303" pitchFamily="18"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Operating Model</a:t>
            </a:r>
          </a:p>
          <a:p>
            <a:pPr marL="262890" indent="-171450">
              <a:buFont typeface="Georgia" panose="02040502050405020303" pitchFamily="18"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Skill Gap &amp; Strategy</a:t>
            </a:r>
          </a:p>
          <a:p>
            <a:pPr marL="262890" indent="-171450">
              <a:buFont typeface="Georgia" panose="02040502050405020303" pitchFamily="18"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Implementation Roadmap</a:t>
            </a:r>
          </a:p>
          <a:p>
            <a:pPr marL="91440">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7BEE12EB-E559-016D-2D89-3BBBC978CE9A}"/>
              </a:ext>
            </a:extLst>
          </p:cNvPr>
          <p:cNvSpPr/>
          <p:nvPr/>
        </p:nvSpPr>
        <p:spPr>
          <a:xfrm>
            <a:off x="7650044" y="2997681"/>
            <a:ext cx="2124854" cy="10367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Report out on current efficiency of QA  process vs process enabled by CORA CodeGenY</a:t>
            </a:r>
          </a:p>
        </p:txBody>
      </p:sp>
    </p:spTree>
    <p:extLst>
      <p:ext uri="{BB962C8B-B14F-4D97-AF65-F5344CB8AC3E}">
        <p14:creationId xmlns:p14="http://schemas.microsoft.com/office/powerpoint/2010/main" val="76966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A514532-7A04-460D-ACC2-C49882B7C636}"/>
              </a:ext>
            </a:extLst>
          </p:cNvPr>
          <p:cNvGrpSpPr/>
          <p:nvPr/>
        </p:nvGrpSpPr>
        <p:grpSpPr>
          <a:xfrm>
            <a:off x="0" y="0"/>
            <a:ext cx="12192000" cy="1566547"/>
            <a:chOff x="0" y="0"/>
            <a:chExt cx="12192000" cy="1566547"/>
          </a:xfrm>
        </p:grpSpPr>
        <p:sp>
          <p:nvSpPr>
            <p:cNvPr id="30" name="Rectangle 29">
              <a:extLst>
                <a:ext uri="{FF2B5EF4-FFF2-40B4-BE49-F238E27FC236}">
                  <a16:creationId xmlns:a16="http://schemas.microsoft.com/office/drawing/2014/main" id="{EEC29730-4BAC-4C55-A07D-29B3FD2EBA2B}"/>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AEDC753-F89C-4C3A-A4F5-AD299ED620D4}"/>
                </a:ext>
              </a:extLst>
            </p:cNvPr>
            <p:cNvGrpSpPr/>
            <p:nvPr/>
          </p:nvGrpSpPr>
          <p:grpSpPr>
            <a:xfrm>
              <a:off x="9830590" y="427131"/>
              <a:ext cx="2361409" cy="1139416"/>
              <a:chOff x="7696222" y="4688719"/>
              <a:chExt cx="4495778" cy="2169281"/>
            </a:xfrm>
          </p:grpSpPr>
          <p:sp>
            <p:nvSpPr>
              <p:cNvPr id="36" name="Freeform: Shape 35">
                <a:extLst>
                  <a:ext uri="{FF2B5EF4-FFF2-40B4-BE49-F238E27FC236}">
                    <a16:creationId xmlns:a16="http://schemas.microsoft.com/office/drawing/2014/main" id="{F0358604-F46F-4503-8CEA-F51A1F9A6350}"/>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6DA2CBBB-B2BC-4344-B09C-C037CD064B04}"/>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Triangle 37">
                <a:extLst>
                  <a:ext uri="{FF2B5EF4-FFF2-40B4-BE49-F238E27FC236}">
                    <a16:creationId xmlns:a16="http://schemas.microsoft.com/office/drawing/2014/main" id="{E03E53C5-9376-4965-8F68-5AC6D5D2A095}"/>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92DBDAEF-80A4-4909-9250-96D428C7CF1F}"/>
                </a:ext>
              </a:extLst>
            </p:cNvPr>
            <p:cNvGrpSpPr/>
            <p:nvPr/>
          </p:nvGrpSpPr>
          <p:grpSpPr>
            <a:xfrm>
              <a:off x="1" y="0"/>
              <a:ext cx="1069897" cy="1566547"/>
              <a:chOff x="-2" y="-1"/>
              <a:chExt cx="1972575" cy="2888253"/>
            </a:xfrm>
          </p:grpSpPr>
          <p:sp>
            <p:nvSpPr>
              <p:cNvPr id="33" name="Freeform: Shape 32">
                <a:extLst>
                  <a:ext uri="{FF2B5EF4-FFF2-40B4-BE49-F238E27FC236}">
                    <a16:creationId xmlns:a16="http://schemas.microsoft.com/office/drawing/2014/main" id="{218B7A20-0315-4840-AE14-A1EF72D5C000}"/>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ED84ACA-CC48-42B7-A343-AAB2371C0485}"/>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43C2411-C841-43EA-8405-765DB03D6CC3}"/>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9" name="Graphic 38">
            <a:extLst>
              <a:ext uri="{FF2B5EF4-FFF2-40B4-BE49-F238E27FC236}">
                <a16:creationId xmlns:a16="http://schemas.microsoft.com/office/drawing/2014/main" id="{07FC21FF-1E8C-4E43-8D53-E0E2E3F787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01838" y="6515632"/>
            <a:ext cx="756000" cy="220551"/>
          </a:xfrm>
          <a:prstGeom prst="rect">
            <a:avLst/>
          </a:prstGeom>
        </p:spPr>
      </p:pic>
      <p:sp>
        <p:nvSpPr>
          <p:cNvPr id="40" name="Rectangle 39">
            <a:extLst>
              <a:ext uri="{FF2B5EF4-FFF2-40B4-BE49-F238E27FC236}">
                <a16:creationId xmlns:a16="http://schemas.microsoft.com/office/drawing/2014/main" id="{1A9A739B-5FF0-4A2D-9487-FA64D0084DAA}"/>
              </a:ext>
            </a:extLst>
          </p:cNvPr>
          <p:cNvSpPr/>
          <p:nvPr/>
        </p:nvSpPr>
        <p:spPr>
          <a:xfrm>
            <a:off x="0" y="0"/>
            <a:ext cx="90000" cy="6858000"/>
          </a:xfrm>
          <a:prstGeom prst="rect">
            <a:avLst/>
          </a:prstGeom>
          <a:gradFill>
            <a:gsLst>
              <a:gs pos="0">
                <a:schemeClr val="accent2"/>
              </a:gs>
              <a:gs pos="50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0E5BA6-4E0F-4C8F-B663-31F563F4DFED}"/>
              </a:ext>
            </a:extLst>
          </p:cNvPr>
          <p:cNvSpPr>
            <a:spLocks noGrp="1"/>
          </p:cNvSpPr>
          <p:nvPr>
            <p:ph type="title"/>
          </p:nvPr>
        </p:nvSpPr>
        <p:spPr>
          <a:xfrm>
            <a:off x="1079650" y="302976"/>
            <a:ext cx="10773230" cy="492443"/>
          </a:xfrm>
        </p:spPr>
        <p:txBody>
          <a:bodyPr wrap="square">
            <a:spAutoFit/>
          </a:bodyPr>
          <a:lstStyle/>
          <a:p>
            <a:r>
              <a:rPr lang="en-US" dirty="0"/>
              <a:t>Detailed Plan – End to End RoadMap</a:t>
            </a:r>
          </a:p>
        </p:txBody>
      </p:sp>
      <p:sp>
        <p:nvSpPr>
          <p:cNvPr id="43" name="Slide Number Placeholder 5">
            <a:extLst>
              <a:ext uri="{FF2B5EF4-FFF2-40B4-BE49-F238E27FC236}">
                <a16:creationId xmlns:a16="http://schemas.microsoft.com/office/drawing/2014/main" id="{C45D1B47-17D1-44EB-8229-23F8F60893B4}"/>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798399"/>
                </a:solidFill>
                <a:latin typeface="Arial"/>
                <a:ea typeface="Cambria" panose="02040503050406030204" pitchFamily="18" charset="0"/>
              </a:rPr>
              <a:pPr/>
              <a:t>6</a:t>
            </a:fld>
            <a:endParaRPr lang="en-US" b="1">
              <a:solidFill>
                <a:srgbClr val="798399"/>
              </a:solidFill>
              <a:latin typeface="Arial"/>
              <a:ea typeface="Cambria" panose="02040503050406030204" pitchFamily="18" charset="0"/>
            </a:endParaRPr>
          </a:p>
        </p:txBody>
      </p:sp>
      <p:sp>
        <p:nvSpPr>
          <p:cNvPr id="44" name="Title 4">
            <a:extLst>
              <a:ext uri="{FF2B5EF4-FFF2-40B4-BE49-F238E27FC236}">
                <a16:creationId xmlns:a16="http://schemas.microsoft.com/office/drawing/2014/main" id="{7C7EFE47-19CA-4C1B-BF60-323452125A47}"/>
              </a:ext>
            </a:extLst>
          </p:cNvPr>
          <p:cNvSpPr txBox="1">
            <a:spLocks/>
          </p:cNvSpPr>
          <p:nvPr/>
        </p:nvSpPr>
        <p:spPr>
          <a:xfrm>
            <a:off x="623887" y="6437786"/>
            <a:ext cx="2397600" cy="223200"/>
          </a:xfrm>
          <a:prstGeom prst="rect">
            <a:avLst/>
          </a:prstGeom>
        </p:spPr>
        <p:txBody>
          <a:bodyPr lIns="90000" tIns="0" rIns="0" bIns="0" anchor="ctr"/>
          <a:lstStyle>
            <a:defPPr>
              <a:defRPr lang="en-US"/>
            </a:defPPr>
            <a:lvl1pPr>
              <a:lnSpc>
                <a:spcPct val="90000"/>
              </a:lnSpc>
              <a:spcBef>
                <a:spcPct val="0"/>
              </a:spcBef>
              <a:buNone/>
              <a:defRPr sz="800">
                <a:solidFill>
                  <a:schemeClr val="bg2"/>
                </a:solidFill>
                <a:ea typeface="Cambria" panose="02040503050406030204" pitchFamily="18" charset="0"/>
                <a:cs typeface="Calibri" charset="0"/>
              </a:defRPr>
            </a:lvl1pPr>
          </a:lstStyle>
          <a:p>
            <a:r>
              <a:rPr lang="en-US">
                <a:solidFill>
                  <a:srgbClr val="798399"/>
                </a:solidFill>
                <a:latin typeface="Arial"/>
              </a:rPr>
              <a:t>© 2021 Copyright Genpact. All Rights Reserved.</a:t>
            </a:r>
          </a:p>
        </p:txBody>
      </p:sp>
      <p:sp>
        <p:nvSpPr>
          <p:cNvPr id="48" name="Isosceles Triangle 50">
            <a:extLst>
              <a:ext uri="{FF2B5EF4-FFF2-40B4-BE49-F238E27FC236}">
                <a16:creationId xmlns:a16="http://schemas.microsoft.com/office/drawing/2014/main" id="{337DFCE7-B91B-FD47-8657-1A4A68B27FE8}"/>
              </a:ext>
            </a:extLst>
          </p:cNvPr>
          <p:cNvSpPr/>
          <p:nvPr/>
        </p:nvSpPr>
        <p:spPr>
          <a:xfrm rot="10800000">
            <a:off x="1156982" y="2485538"/>
            <a:ext cx="406488" cy="18546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sp>
        <p:nvSpPr>
          <p:cNvPr id="53" name="Chevron 88">
            <a:extLst>
              <a:ext uri="{FF2B5EF4-FFF2-40B4-BE49-F238E27FC236}">
                <a16:creationId xmlns:a16="http://schemas.microsoft.com/office/drawing/2014/main" id="{EC785055-0378-3C48-8169-BE1BD8D015B7}"/>
              </a:ext>
            </a:extLst>
          </p:cNvPr>
          <p:cNvSpPr/>
          <p:nvPr/>
        </p:nvSpPr>
        <p:spPr bwMode="auto">
          <a:xfrm>
            <a:off x="434631" y="1844248"/>
            <a:ext cx="1912223" cy="548640"/>
          </a:xfrm>
          <a:prstGeom prst="chevron">
            <a:avLst>
              <a:gd name="adj" fmla="val 19444"/>
            </a:avLst>
          </a:prstGeom>
          <a:solidFill>
            <a:schemeClr val="accent2"/>
          </a:solidFill>
          <a:ln w="25400" cap="flat" cmpd="sng" algn="ctr">
            <a:noFill/>
            <a:prstDash val="solid"/>
            <a:miter lim="800000"/>
          </a:ln>
          <a:effectLst/>
        </p:spPr>
        <p:txBody>
          <a:bodyPr spcFirstLastPara="0" vert="horz" wrap="square" lIns="0" tIns="0" rIns="0" bIns="0" numCol="1" spcCol="1270" anchor="ctr" anchorCtr="0">
            <a:no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Initiation </a:t>
            </a:r>
          </a:p>
        </p:txBody>
      </p:sp>
      <p:sp>
        <p:nvSpPr>
          <p:cNvPr id="55" name="Rectangle: Top Corners Rounded 63">
            <a:extLst>
              <a:ext uri="{FF2B5EF4-FFF2-40B4-BE49-F238E27FC236}">
                <a16:creationId xmlns:a16="http://schemas.microsoft.com/office/drawing/2014/main" id="{B14C5B41-F710-5346-A7D8-EB37C4467991}"/>
              </a:ext>
            </a:extLst>
          </p:cNvPr>
          <p:cNvSpPr/>
          <p:nvPr/>
        </p:nvSpPr>
        <p:spPr>
          <a:xfrm>
            <a:off x="761293" y="1517496"/>
            <a:ext cx="1197864" cy="285298"/>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73262"/>
                </a:solidFill>
                <a:effectLst/>
                <a:uLnTx/>
                <a:uFillTx/>
                <a:latin typeface="Calibri" panose="020F0502020204030204" pitchFamily="34" charset="0"/>
                <a:ea typeface="Calibri" panose="020F0502020204030204" pitchFamily="34" charset="0"/>
                <a:cs typeface="Calibri" panose="020F0502020204030204" pitchFamily="34" charset="0"/>
              </a:rPr>
              <a:t>2 weeks</a:t>
            </a:r>
          </a:p>
        </p:txBody>
      </p:sp>
      <p:sp>
        <p:nvSpPr>
          <p:cNvPr id="69" name="Chevron 88">
            <a:extLst>
              <a:ext uri="{FF2B5EF4-FFF2-40B4-BE49-F238E27FC236}">
                <a16:creationId xmlns:a16="http://schemas.microsoft.com/office/drawing/2014/main" id="{728313E5-5E47-8A4C-95F6-68B2784ACDF5}"/>
              </a:ext>
            </a:extLst>
          </p:cNvPr>
          <p:cNvSpPr/>
          <p:nvPr/>
        </p:nvSpPr>
        <p:spPr bwMode="auto">
          <a:xfrm>
            <a:off x="2346854" y="1844247"/>
            <a:ext cx="7345765" cy="548640"/>
          </a:xfrm>
          <a:prstGeom prst="chevron">
            <a:avLst>
              <a:gd name="adj" fmla="val 19444"/>
            </a:avLst>
          </a:prstGeom>
          <a:solidFill>
            <a:schemeClr val="accent2"/>
          </a:solidFill>
          <a:ln w="25400" cap="flat" cmpd="sng" algn="ctr">
            <a:noFill/>
            <a:prstDash val="solid"/>
            <a:miter lim="800000"/>
          </a:ln>
          <a:effectLst/>
        </p:spPr>
        <p:txBody>
          <a:bodyPr spcFirstLastPara="0" vert="horz" wrap="none" lIns="0" tIns="0" rIns="0" bIns="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Sandbox &amp; POC</a:t>
            </a:r>
            <a:endParaRPr kumimoji="0" lang="en-US" sz="12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0" name="Chevron 88">
            <a:extLst>
              <a:ext uri="{FF2B5EF4-FFF2-40B4-BE49-F238E27FC236}">
                <a16:creationId xmlns:a16="http://schemas.microsoft.com/office/drawing/2014/main" id="{530C2F56-0C0E-9243-8F8F-71B33BD11016}"/>
              </a:ext>
            </a:extLst>
          </p:cNvPr>
          <p:cNvSpPr/>
          <p:nvPr/>
        </p:nvSpPr>
        <p:spPr bwMode="auto">
          <a:xfrm>
            <a:off x="9670055" y="1838044"/>
            <a:ext cx="2327389" cy="548640"/>
          </a:xfrm>
          <a:prstGeom prst="chevron">
            <a:avLst>
              <a:gd name="adj" fmla="val 19444"/>
            </a:avLst>
          </a:prstGeom>
          <a:solidFill>
            <a:schemeClr val="accent2"/>
          </a:solidFill>
          <a:ln w="25400" cap="flat" cmpd="sng" algn="ctr">
            <a:noFill/>
            <a:prstDash val="solid"/>
            <a:miter lim="800000"/>
          </a:ln>
          <a:effectLst/>
        </p:spPr>
        <p:txBody>
          <a:bodyPr spcFirstLastPara="0" vert="horz" wrap="square" lIns="0" tIns="0" rIns="0" bIns="0" numCol="1" spcCol="1270" anchor="ctr" anchorCtr="0">
            <a:noAutofit/>
          </a:bodyPr>
          <a:lstStyle/>
          <a:p>
            <a:pPr marL="0" marR="0" lvl="0" indent="0" algn="ctr" defTabSz="533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Roadmap Strategy</a:t>
            </a:r>
          </a:p>
        </p:txBody>
      </p:sp>
      <p:sp>
        <p:nvSpPr>
          <p:cNvPr id="71" name="Rectangle: Top Corners Rounded 63">
            <a:extLst>
              <a:ext uri="{FF2B5EF4-FFF2-40B4-BE49-F238E27FC236}">
                <a16:creationId xmlns:a16="http://schemas.microsoft.com/office/drawing/2014/main" id="{EEC4BEBF-7391-ED41-931B-EB8F4D6EF779}"/>
              </a:ext>
            </a:extLst>
          </p:cNvPr>
          <p:cNvSpPr/>
          <p:nvPr/>
        </p:nvSpPr>
        <p:spPr>
          <a:xfrm>
            <a:off x="5293669" y="1517496"/>
            <a:ext cx="1197864" cy="285298"/>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73262"/>
                </a:solidFill>
                <a:effectLst/>
                <a:uLnTx/>
                <a:uFillTx/>
                <a:latin typeface="Calibri" panose="020F0502020204030204" pitchFamily="34" charset="0"/>
                <a:ea typeface="Calibri" panose="020F0502020204030204" pitchFamily="34" charset="0"/>
                <a:cs typeface="Calibri" panose="020F0502020204030204" pitchFamily="34" charset="0"/>
              </a:rPr>
              <a:t>8 weeks</a:t>
            </a:r>
          </a:p>
        </p:txBody>
      </p:sp>
      <p:sp>
        <p:nvSpPr>
          <p:cNvPr id="72" name="Rectangle: Top Corners Rounded 63">
            <a:extLst>
              <a:ext uri="{FF2B5EF4-FFF2-40B4-BE49-F238E27FC236}">
                <a16:creationId xmlns:a16="http://schemas.microsoft.com/office/drawing/2014/main" id="{06406741-CD52-8F40-9B97-7C639D14ABBE}"/>
              </a:ext>
            </a:extLst>
          </p:cNvPr>
          <p:cNvSpPr/>
          <p:nvPr/>
        </p:nvSpPr>
        <p:spPr>
          <a:xfrm>
            <a:off x="10137064" y="1517496"/>
            <a:ext cx="1197864" cy="285298"/>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73262"/>
                </a:solidFill>
                <a:effectLst/>
                <a:uLnTx/>
                <a:uFillTx/>
                <a:latin typeface="Calibri" panose="020F0502020204030204" pitchFamily="34" charset="0"/>
                <a:ea typeface="Calibri" panose="020F0502020204030204" pitchFamily="34" charset="0"/>
                <a:cs typeface="Calibri" panose="020F0502020204030204" pitchFamily="34" charset="0"/>
              </a:rPr>
              <a:t>2 weeks</a:t>
            </a:r>
          </a:p>
        </p:txBody>
      </p:sp>
      <p:sp>
        <p:nvSpPr>
          <p:cNvPr id="73" name="Isosceles Triangle 44">
            <a:extLst>
              <a:ext uri="{FF2B5EF4-FFF2-40B4-BE49-F238E27FC236}">
                <a16:creationId xmlns:a16="http://schemas.microsoft.com/office/drawing/2014/main" id="{25B4D922-2838-704C-95E3-BF99A100F3EA}"/>
              </a:ext>
            </a:extLst>
          </p:cNvPr>
          <p:cNvSpPr/>
          <p:nvPr/>
        </p:nvSpPr>
        <p:spPr>
          <a:xfrm rot="10800000">
            <a:off x="4535689" y="2497944"/>
            <a:ext cx="406488" cy="1892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sp>
        <p:nvSpPr>
          <p:cNvPr id="74" name="Isosceles Triangle 45">
            <a:extLst>
              <a:ext uri="{FF2B5EF4-FFF2-40B4-BE49-F238E27FC236}">
                <a16:creationId xmlns:a16="http://schemas.microsoft.com/office/drawing/2014/main" id="{E1A5A6B1-C8F2-BC4C-AB27-C6EF471245E4}"/>
              </a:ext>
            </a:extLst>
          </p:cNvPr>
          <p:cNvSpPr/>
          <p:nvPr/>
        </p:nvSpPr>
        <p:spPr>
          <a:xfrm rot="10800000">
            <a:off x="6288289" y="2497944"/>
            <a:ext cx="406488" cy="18190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sp>
        <p:nvSpPr>
          <p:cNvPr id="75" name="Isosceles Triangle 46">
            <a:extLst>
              <a:ext uri="{FF2B5EF4-FFF2-40B4-BE49-F238E27FC236}">
                <a16:creationId xmlns:a16="http://schemas.microsoft.com/office/drawing/2014/main" id="{0AF5FB19-9F63-A94E-953E-9779BDD3D547}"/>
              </a:ext>
            </a:extLst>
          </p:cNvPr>
          <p:cNvSpPr/>
          <p:nvPr/>
        </p:nvSpPr>
        <p:spPr>
          <a:xfrm rot="10800000">
            <a:off x="10641787" y="2490603"/>
            <a:ext cx="406488" cy="1892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3262"/>
              </a:solidFill>
              <a:effectLst/>
              <a:uLnTx/>
              <a:uFillTx/>
              <a:latin typeface="Georgia" panose="02040502050405020303" pitchFamily="18" charset="0"/>
            </a:endParaRPr>
          </a:p>
        </p:txBody>
      </p:sp>
      <p:graphicFrame>
        <p:nvGraphicFramePr>
          <p:cNvPr id="76" name="Table 75">
            <a:extLst>
              <a:ext uri="{FF2B5EF4-FFF2-40B4-BE49-F238E27FC236}">
                <a16:creationId xmlns:a16="http://schemas.microsoft.com/office/drawing/2014/main" id="{022777EB-F2B3-8249-87DE-A4B59F4FF5C3}"/>
              </a:ext>
            </a:extLst>
          </p:cNvPr>
          <p:cNvGraphicFramePr>
            <a:graphicFrameLocks noGrp="1"/>
          </p:cNvGraphicFramePr>
          <p:nvPr/>
        </p:nvGraphicFramePr>
        <p:xfrm>
          <a:off x="463746" y="4091636"/>
          <a:ext cx="11422889" cy="2545080"/>
        </p:xfrm>
        <a:graphic>
          <a:graphicData uri="http://schemas.openxmlformats.org/drawingml/2006/table">
            <a:tbl>
              <a:tblPr firstRow="1" bandRow="1">
                <a:tableStyleId>{5C22544A-7EE6-4342-B048-85BDC9FD1C3A}</a:tableStyleId>
              </a:tblPr>
              <a:tblGrid>
                <a:gridCol w="2467197">
                  <a:extLst>
                    <a:ext uri="{9D8B030D-6E8A-4147-A177-3AD203B41FA5}">
                      <a16:colId xmlns:a16="http://schemas.microsoft.com/office/drawing/2014/main" val="3089554936"/>
                    </a:ext>
                  </a:extLst>
                </a:gridCol>
                <a:gridCol w="2195689">
                  <a:extLst>
                    <a:ext uri="{9D8B030D-6E8A-4147-A177-3AD203B41FA5}">
                      <a16:colId xmlns:a16="http://schemas.microsoft.com/office/drawing/2014/main" val="4105348287"/>
                    </a:ext>
                  </a:extLst>
                </a:gridCol>
                <a:gridCol w="2190847">
                  <a:extLst>
                    <a:ext uri="{9D8B030D-6E8A-4147-A177-3AD203B41FA5}">
                      <a16:colId xmlns:a16="http://schemas.microsoft.com/office/drawing/2014/main" val="434817622"/>
                    </a:ext>
                  </a:extLst>
                </a:gridCol>
                <a:gridCol w="2284578">
                  <a:extLst>
                    <a:ext uri="{9D8B030D-6E8A-4147-A177-3AD203B41FA5}">
                      <a16:colId xmlns:a16="http://schemas.microsoft.com/office/drawing/2014/main" val="522948027"/>
                    </a:ext>
                  </a:extLst>
                </a:gridCol>
                <a:gridCol w="2284578">
                  <a:extLst>
                    <a:ext uri="{9D8B030D-6E8A-4147-A177-3AD203B41FA5}">
                      <a16:colId xmlns:a16="http://schemas.microsoft.com/office/drawing/2014/main" val="3648297960"/>
                    </a:ext>
                  </a:extLst>
                </a:gridCol>
              </a:tblGrid>
              <a:tr h="1368211">
                <a:tc>
                  <a:txBody>
                    <a:bodyPr/>
                    <a:lstStyle/>
                    <a:p>
                      <a:pPr marL="262890" indent="-171450" algn="l">
                        <a:spcAft>
                          <a:spcPts val="600"/>
                        </a:spcAft>
                        <a:buFont typeface="Arial" panose="020B0604020202020204" pitchFamily="34" charset="0"/>
                        <a:buChar cha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Define current state</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Initiate access request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Articulate objectives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Identify specific areas or processes where CORA CodeGenY will be expected to enhance efficiency</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Stakeholder alignment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Risk Assessment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Resource Allocation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Project Plan </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C</a:t>
                      </a: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ORA Code GenY Setup</a:t>
                      </a:r>
                      <a:b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Identify dependencies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Access to lower environments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Open AI / LLM setup</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Development &amp; deployment</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Testing </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Data collection &amp; preparatio</a:t>
                      </a:r>
                      <a:r>
                        <a:rPr lang="en-US" sz="1100" b="0"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n</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I</a:t>
                      </a: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ntegration with existing toolchain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Data collection &amp; preparation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Tool selection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Environment Setup</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Access Provisioning</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Use Case execution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Testing </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Metrics &amp; Outcomes</a:t>
                      </a:r>
                      <a:b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Measure efficiency and outcomes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Feedback collection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Report out and documentation preparation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Training &amp; Org Readiness </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Integration Plan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Report Out </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noFill/>
                  </a:tcPr>
                </a:tc>
                <a:tc>
                  <a:txBody>
                    <a:bodyPr/>
                    <a:lstStyle/>
                    <a:p>
                      <a:pPr marL="26289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Roadmap &amp; Strategy to Scale</a:t>
                      </a:r>
                      <a:b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Demo &amp; Feedback</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Sandbox &amp; access provisioning</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Metrics</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Future State &amp; Recommendation</a:t>
                      </a:r>
                    </a:p>
                    <a:p>
                      <a:pPr marL="262890" marR="0" lvl="0" indent="-171450" algn="l" defTabSz="914400" rtl="0" eaLnBrk="1" fontAlgn="auto" latinLnBrk="0" hangingPunct="1">
                        <a:lnSpc>
                          <a:spcPct val="100000"/>
                        </a:lnSpc>
                        <a:spcBef>
                          <a:spcPts val="0"/>
                        </a:spcBef>
                        <a:spcAft>
                          <a:spcPts val="600"/>
                        </a:spcAft>
                        <a:buClrTx/>
                        <a:buSzTx/>
                        <a:buFont typeface="Georgia" panose="02040502050405020303" pitchFamily="18" charset="0"/>
                        <a:buChar char="―"/>
                      </a:pPr>
                      <a:r>
                        <a:rPr lang="en-US" sz="1100" b="0" kern="1200" dirty="0">
                          <a:solidFill>
                            <a:schemeClr val="tx1"/>
                          </a:solidFill>
                          <a:latin typeface="Calibri" panose="020F0502020204030204" pitchFamily="34" charset="0"/>
                          <a:ea typeface="Calibri" panose="020F0502020204030204" pitchFamily="34" charset="0"/>
                          <a:cs typeface="Calibri" panose="020F0502020204030204" pitchFamily="34" charset="0"/>
                        </a:rPr>
                        <a:t>Implementation Plan</a:t>
                      </a:r>
                    </a:p>
                  </a:txBody>
                  <a:tcPr>
                    <a:lnL w="57150" cap="flat" cmpd="sng" algn="ctr">
                      <a:solidFill>
                        <a:schemeClr val="bg1">
                          <a:lumMod val="75000"/>
                        </a:schemeClr>
                      </a:solidFill>
                      <a:prstDash val="solid"/>
                      <a:round/>
                      <a:headEnd type="none" w="med" len="med"/>
                      <a:tailEnd type="none" w="med" len="med"/>
                    </a:lnL>
                    <a:lnR w="57150" cap="flat" cmpd="sng" algn="ctr">
                      <a:solidFill>
                        <a:schemeClr val="bg1">
                          <a:lumMod val="75000"/>
                        </a:schemeClr>
                      </a:solidFill>
                      <a:prstDash val="solid"/>
                      <a:round/>
                      <a:headEnd type="none" w="med" len="med"/>
                      <a:tailEnd type="none" w="med" len="med"/>
                    </a:lnR>
                    <a:lnT w="57150" cap="flat" cmpd="sng" algn="ctr">
                      <a:solidFill>
                        <a:schemeClr val="bg1">
                          <a:lumMod val="7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210439"/>
                  </a:ext>
                </a:extLst>
              </a:tr>
            </a:tbl>
          </a:graphicData>
        </a:graphic>
      </p:graphicFrame>
      <p:sp>
        <p:nvSpPr>
          <p:cNvPr id="77" name="Rounded Rectangle 76">
            <a:extLst>
              <a:ext uri="{FF2B5EF4-FFF2-40B4-BE49-F238E27FC236}">
                <a16:creationId xmlns:a16="http://schemas.microsoft.com/office/drawing/2014/main" id="{24354A9B-0657-154C-B20E-F176F76DA5C7}"/>
              </a:ext>
            </a:extLst>
          </p:cNvPr>
          <p:cNvSpPr/>
          <p:nvPr/>
        </p:nvSpPr>
        <p:spPr>
          <a:xfrm>
            <a:off x="3240033"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1</a:t>
            </a:r>
          </a:p>
        </p:txBody>
      </p:sp>
      <p:sp>
        <p:nvSpPr>
          <p:cNvPr id="41" name="Rounded Rectangle 40">
            <a:extLst>
              <a:ext uri="{FF2B5EF4-FFF2-40B4-BE49-F238E27FC236}">
                <a16:creationId xmlns:a16="http://schemas.microsoft.com/office/drawing/2014/main" id="{DE1A8668-6C67-C049-8B69-AB03847D5456}"/>
              </a:ext>
            </a:extLst>
          </p:cNvPr>
          <p:cNvSpPr/>
          <p:nvPr/>
        </p:nvSpPr>
        <p:spPr>
          <a:xfrm>
            <a:off x="5448031"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2</a:t>
            </a:r>
          </a:p>
        </p:txBody>
      </p:sp>
      <p:sp>
        <p:nvSpPr>
          <p:cNvPr id="42" name="Rounded Rectangle 41">
            <a:extLst>
              <a:ext uri="{FF2B5EF4-FFF2-40B4-BE49-F238E27FC236}">
                <a16:creationId xmlns:a16="http://schemas.microsoft.com/office/drawing/2014/main" id="{9BF4827D-9DEF-0443-8FF4-175DE08C00C7}"/>
              </a:ext>
            </a:extLst>
          </p:cNvPr>
          <p:cNvSpPr/>
          <p:nvPr/>
        </p:nvSpPr>
        <p:spPr>
          <a:xfrm>
            <a:off x="7735669"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3</a:t>
            </a:r>
          </a:p>
        </p:txBody>
      </p:sp>
      <p:sp>
        <p:nvSpPr>
          <p:cNvPr id="45" name="Rounded Rectangle 44">
            <a:extLst>
              <a:ext uri="{FF2B5EF4-FFF2-40B4-BE49-F238E27FC236}">
                <a16:creationId xmlns:a16="http://schemas.microsoft.com/office/drawing/2014/main" id="{F7C01DF4-1F8C-3749-BD80-782B36B4B519}"/>
              </a:ext>
            </a:extLst>
          </p:cNvPr>
          <p:cNvSpPr/>
          <p:nvPr/>
        </p:nvSpPr>
        <p:spPr>
          <a:xfrm>
            <a:off x="9943667" y="2671119"/>
            <a:ext cx="1828800" cy="27432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Milestone 4</a:t>
            </a:r>
          </a:p>
        </p:txBody>
      </p:sp>
      <p:sp>
        <p:nvSpPr>
          <p:cNvPr id="3" name="Rectangle 2">
            <a:extLst>
              <a:ext uri="{FF2B5EF4-FFF2-40B4-BE49-F238E27FC236}">
                <a16:creationId xmlns:a16="http://schemas.microsoft.com/office/drawing/2014/main" id="{E3CF85B6-90B0-6548-84D6-A96C2E4768EC}"/>
              </a:ext>
            </a:extLst>
          </p:cNvPr>
          <p:cNvSpPr/>
          <p:nvPr/>
        </p:nvSpPr>
        <p:spPr>
          <a:xfrm>
            <a:off x="417267" y="2670587"/>
            <a:ext cx="2263297" cy="12494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Access setup</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Design &amp; Project plan</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Define data privacy, security and other key risks</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Alignment with organization goals</a:t>
            </a:r>
          </a:p>
          <a:p>
            <a:pPr marL="171450" indent="-171450">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608499FD-7322-D24E-A317-75F176B815FD}"/>
              </a:ext>
            </a:extLst>
          </p:cNvPr>
          <p:cNvSpPr/>
          <p:nvPr/>
        </p:nvSpPr>
        <p:spPr>
          <a:xfrm>
            <a:off x="2979258" y="3011821"/>
            <a:ext cx="2210008" cy="94030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Setup of CORA Code GenY in USAA  sandbox</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Access to key team members</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Testing &amp; Report Out</a:t>
            </a:r>
          </a:p>
        </p:txBody>
      </p:sp>
      <p:sp>
        <p:nvSpPr>
          <p:cNvPr id="50" name="Rectangle 49">
            <a:extLst>
              <a:ext uri="{FF2B5EF4-FFF2-40B4-BE49-F238E27FC236}">
                <a16:creationId xmlns:a16="http://schemas.microsoft.com/office/drawing/2014/main" id="{6150722D-F2B4-9145-8119-26F2D58157D3}"/>
              </a:ext>
            </a:extLst>
          </p:cNvPr>
          <p:cNvSpPr/>
          <p:nvPr/>
        </p:nvSpPr>
        <p:spPr>
          <a:xfrm>
            <a:off x="5328937" y="2988840"/>
            <a:ext cx="2124854" cy="10367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Setup of CORA CodeGenY to execute the QA process</a:t>
            </a: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Integrate with the toolchain for code commit </a:t>
            </a:r>
          </a:p>
        </p:txBody>
      </p:sp>
      <p:sp>
        <p:nvSpPr>
          <p:cNvPr id="52" name="Rectangle 51">
            <a:extLst>
              <a:ext uri="{FF2B5EF4-FFF2-40B4-BE49-F238E27FC236}">
                <a16:creationId xmlns:a16="http://schemas.microsoft.com/office/drawing/2014/main" id="{A26D65B7-AAA3-7D4C-BF9A-F3DC4C7D1BC9}"/>
              </a:ext>
            </a:extLst>
          </p:cNvPr>
          <p:cNvSpPr/>
          <p:nvPr/>
        </p:nvSpPr>
        <p:spPr>
          <a:xfrm>
            <a:off x="9846128" y="3010701"/>
            <a:ext cx="2206859" cy="10148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spcAft>
                <a:spcPts val="600"/>
              </a:spcAft>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Future State Recommendation</a:t>
            </a:r>
          </a:p>
          <a:p>
            <a:pPr marL="262890" indent="-171450">
              <a:buFont typeface="Georgia" panose="02040502050405020303" pitchFamily="18"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Operating Model</a:t>
            </a:r>
          </a:p>
          <a:p>
            <a:pPr marL="262890" indent="-171450">
              <a:buFont typeface="Georgia" panose="02040502050405020303" pitchFamily="18"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Skill Gap &amp; Strategy</a:t>
            </a:r>
          </a:p>
          <a:p>
            <a:pPr marL="262890" indent="-171450">
              <a:buFont typeface="Georgia" panose="02040502050405020303" pitchFamily="18"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Implementation Roadmap</a:t>
            </a:r>
          </a:p>
          <a:p>
            <a:pPr marL="91440">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7BEE12EB-E559-016D-2D89-3BBBC978CE9A}"/>
              </a:ext>
            </a:extLst>
          </p:cNvPr>
          <p:cNvSpPr/>
          <p:nvPr/>
        </p:nvSpPr>
        <p:spPr>
          <a:xfrm>
            <a:off x="7650044" y="2997681"/>
            <a:ext cx="2124854" cy="10367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defRPr/>
            </a:pP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defRPr/>
            </a:pP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Report out on current efficiency of QA  process vs process enabled by CORA CodeGenY</a:t>
            </a:r>
          </a:p>
        </p:txBody>
      </p:sp>
    </p:spTree>
    <p:extLst>
      <p:ext uri="{BB962C8B-B14F-4D97-AF65-F5344CB8AC3E}">
        <p14:creationId xmlns:p14="http://schemas.microsoft.com/office/powerpoint/2010/main" val="1272870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A514532-7A04-460D-ACC2-C49882B7C636}"/>
              </a:ext>
            </a:extLst>
          </p:cNvPr>
          <p:cNvGrpSpPr/>
          <p:nvPr/>
        </p:nvGrpSpPr>
        <p:grpSpPr>
          <a:xfrm>
            <a:off x="0" y="-26310"/>
            <a:ext cx="12192000" cy="1566547"/>
            <a:chOff x="0" y="0"/>
            <a:chExt cx="12192000" cy="1566547"/>
          </a:xfrm>
        </p:grpSpPr>
        <p:sp>
          <p:nvSpPr>
            <p:cNvPr id="30" name="Rectangle 29">
              <a:extLst>
                <a:ext uri="{FF2B5EF4-FFF2-40B4-BE49-F238E27FC236}">
                  <a16:creationId xmlns:a16="http://schemas.microsoft.com/office/drawing/2014/main" id="{EEC29730-4BAC-4C55-A07D-29B3FD2EBA2B}"/>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AEDC753-F89C-4C3A-A4F5-AD299ED620D4}"/>
                </a:ext>
              </a:extLst>
            </p:cNvPr>
            <p:cNvGrpSpPr/>
            <p:nvPr/>
          </p:nvGrpSpPr>
          <p:grpSpPr>
            <a:xfrm>
              <a:off x="9830590" y="427131"/>
              <a:ext cx="2361409" cy="1139416"/>
              <a:chOff x="7696222" y="4688719"/>
              <a:chExt cx="4495778" cy="2169281"/>
            </a:xfrm>
          </p:grpSpPr>
          <p:sp>
            <p:nvSpPr>
              <p:cNvPr id="36" name="Freeform: Shape 35">
                <a:extLst>
                  <a:ext uri="{FF2B5EF4-FFF2-40B4-BE49-F238E27FC236}">
                    <a16:creationId xmlns:a16="http://schemas.microsoft.com/office/drawing/2014/main" id="{F0358604-F46F-4503-8CEA-F51A1F9A6350}"/>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6DA2CBBB-B2BC-4344-B09C-C037CD064B04}"/>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Triangle 37">
                <a:extLst>
                  <a:ext uri="{FF2B5EF4-FFF2-40B4-BE49-F238E27FC236}">
                    <a16:creationId xmlns:a16="http://schemas.microsoft.com/office/drawing/2014/main" id="{E03E53C5-9376-4965-8F68-5AC6D5D2A095}"/>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92DBDAEF-80A4-4909-9250-96D428C7CF1F}"/>
                </a:ext>
              </a:extLst>
            </p:cNvPr>
            <p:cNvGrpSpPr/>
            <p:nvPr/>
          </p:nvGrpSpPr>
          <p:grpSpPr>
            <a:xfrm>
              <a:off x="1" y="0"/>
              <a:ext cx="1069897" cy="1566547"/>
              <a:chOff x="-2" y="-1"/>
              <a:chExt cx="1972575" cy="2888253"/>
            </a:xfrm>
          </p:grpSpPr>
          <p:sp>
            <p:nvSpPr>
              <p:cNvPr id="33" name="Freeform: Shape 32">
                <a:extLst>
                  <a:ext uri="{FF2B5EF4-FFF2-40B4-BE49-F238E27FC236}">
                    <a16:creationId xmlns:a16="http://schemas.microsoft.com/office/drawing/2014/main" id="{218B7A20-0315-4840-AE14-A1EF72D5C000}"/>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ED84ACA-CC48-42B7-A343-AAB2371C0485}"/>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43C2411-C841-43EA-8405-765DB03D6CC3}"/>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9" name="Graphic 38">
            <a:extLst>
              <a:ext uri="{FF2B5EF4-FFF2-40B4-BE49-F238E27FC236}">
                <a16:creationId xmlns:a16="http://schemas.microsoft.com/office/drawing/2014/main" id="{07FC21FF-1E8C-4E43-8D53-E0E2E3F787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01838" y="6515632"/>
            <a:ext cx="756000" cy="220551"/>
          </a:xfrm>
          <a:prstGeom prst="rect">
            <a:avLst/>
          </a:prstGeom>
        </p:spPr>
      </p:pic>
      <p:sp>
        <p:nvSpPr>
          <p:cNvPr id="40" name="Rectangle 39">
            <a:extLst>
              <a:ext uri="{FF2B5EF4-FFF2-40B4-BE49-F238E27FC236}">
                <a16:creationId xmlns:a16="http://schemas.microsoft.com/office/drawing/2014/main" id="{1A9A739B-5FF0-4A2D-9487-FA64D0084DAA}"/>
              </a:ext>
            </a:extLst>
          </p:cNvPr>
          <p:cNvSpPr/>
          <p:nvPr/>
        </p:nvSpPr>
        <p:spPr>
          <a:xfrm>
            <a:off x="0" y="0"/>
            <a:ext cx="90000" cy="6858000"/>
          </a:xfrm>
          <a:prstGeom prst="rect">
            <a:avLst/>
          </a:prstGeom>
          <a:gradFill>
            <a:gsLst>
              <a:gs pos="0">
                <a:schemeClr val="accent2"/>
              </a:gs>
              <a:gs pos="50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0E5BA6-4E0F-4C8F-B663-31F563F4DFED}"/>
              </a:ext>
            </a:extLst>
          </p:cNvPr>
          <p:cNvSpPr>
            <a:spLocks noGrp="1"/>
          </p:cNvSpPr>
          <p:nvPr>
            <p:ph type="title"/>
          </p:nvPr>
        </p:nvSpPr>
        <p:spPr>
          <a:xfrm>
            <a:off x="927491" y="39585"/>
            <a:ext cx="11282034" cy="984885"/>
          </a:xfrm>
        </p:spPr>
        <p:txBody>
          <a:bodyPr wrap="square">
            <a:spAutoFit/>
          </a:bodyPr>
          <a:lstStyle/>
          <a:p>
            <a:pPr algn="ctr"/>
            <a:r>
              <a:rPr lang="en-US" dirty="0"/>
              <a:t>Key metrics to be measured During POC for Identified Scenarios  </a:t>
            </a:r>
          </a:p>
        </p:txBody>
      </p:sp>
      <p:graphicFrame>
        <p:nvGraphicFramePr>
          <p:cNvPr id="3" name="Table 5">
            <a:extLst>
              <a:ext uri="{FF2B5EF4-FFF2-40B4-BE49-F238E27FC236}">
                <a16:creationId xmlns:a16="http://schemas.microsoft.com/office/drawing/2014/main" id="{04C4EAAA-5613-4E45-DD3F-023D5E2CB86A}"/>
              </a:ext>
            </a:extLst>
          </p:cNvPr>
          <p:cNvGraphicFramePr>
            <a:graphicFrameLocks noGrp="1"/>
          </p:cNvGraphicFramePr>
          <p:nvPr>
            <p:extLst>
              <p:ext uri="{D42A27DB-BD31-4B8C-83A1-F6EECF244321}">
                <p14:modId xmlns:p14="http://schemas.microsoft.com/office/powerpoint/2010/main" val="2968128106"/>
              </p:ext>
            </p:extLst>
          </p:nvPr>
        </p:nvGraphicFramePr>
        <p:xfrm>
          <a:off x="501600" y="1645085"/>
          <a:ext cx="11278800" cy="4742880"/>
        </p:xfrm>
        <a:graphic>
          <a:graphicData uri="http://schemas.openxmlformats.org/drawingml/2006/table">
            <a:tbl>
              <a:tblPr firstRow="1" bandRow="1">
                <a:tableStyleId>{F5AB1C69-6EDB-4FF4-983F-18BD219EF322}</a:tableStyleId>
              </a:tblPr>
              <a:tblGrid>
                <a:gridCol w="1386215">
                  <a:extLst>
                    <a:ext uri="{9D8B030D-6E8A-4147-A177-3AD203B41FA5}">
                      <a16:colId xmlns:a16="http://schemas.microsoft.com/office/drawing/2014/main" val="539997468"/>
                    </a:ext>
                  </a:extLst>
                </a:gridCol>
                <a:gridCol w="1985818">
                  <a:extLst>
                    <a:ext uri="{9D8B030D-6E8A-4147-A177-3AD203B41FA5}">
                      <a16:colId xmlns:a16="http://schemas.microsoft.com/office/drawing/2014/main" val="4263025885"/>
                    </a:ext>
                  </a:extLst>
                </a:gridCol>
                <a:gridCol w="7906767">
                  <a:extLst>
                    <a:ext uri="{9D8B030D-6E8A-4147-A177-3AD203B41FA5}">
                      <a16:colId xmlns:a16="http://schemas.microsoft.com/office/drawing/2014/main" val="212222214"/>
                    </a:ext>
                  </a:extLst>
                </a:gridCol>
              </a:tblGrid>
              <a:tr h="140568">
                <a:tc>
                  <a:txBody>
                    <a:bodyPr/>
                    <a:lstStyle/>
                    <a:p>
                      <a:pPr algn="l"/>
                      <a:r>
                        <a:rPr lang="en-US" sz="1400" dirty="0">
                          <a:latin typeface="+mn-lt"/>
                        </a:rPr>
                        <a:t>Area</a:t>
                      </a:r>
                      <a:endParaRPr lang="en-IN" sz="1400" dirty="0">
                        <a:latin typeface="+mn-lt"/>
                      </a:endParaRP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400" dirty="0">
                          <a:latin typeface="+mn-lt"/>
                        </a:rPr>
                        <a:t>Metric</a:t>
                      </a:r>
                      <a:endParaRPr lang="en-IN" sz="1400" dirty="0">
                        <a:latin typeface="+mn-lt"/>
                      </a:endParaRPr>
                    </a:p>
                  </a:txBody>
                  <a:tcPr marL="72000" marR="72000" marT="54000" marB="5400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400" dirty="0">
                          <a:latin typeface="+mn-lt"/>
                        </a:rPr>
                        <a:t>Description</a:t>
                      </a:r>
                      <a:endParaRPr lang="en-IN" sz="1400" dirty="0">
                        <a:latin typeface="+mn-lt"/>
                      </a:endParaRPr>
                    </a:p>
                  </a:txBody>
                  <a:tcPr marL="72000" marR="72000" marT="54000" marB="54000" anchor="ctr">
                    <a:lnL w="3175" cap="flat" cmpd="sng" algn="ctr">
                      <a:solidFill>
                        <a:schemeClr val="bg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2809916223"/>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User Story Creation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Cycle Time</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Track the time taken to complete a user story from creation to deployment. It helps identify bottlenecks and streamline the process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2574308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User Story Creation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Backlog Health</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Assess the state of the backlog, ensuring that it is well-groomed, prioritized, and contains clear, detailed user stories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98758770"/>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User Story Creation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Story acceptance rate</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Percentage of stories accepted by the development team without needing clarification or rework</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0735124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User Story Creation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Number of Revisions</a:t>
                      </a:r>
                      <a:endParaRPr lang="en-IN"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endParaRP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algn="l" defTabSz="914400" rtl="0" eaLnBrk="1" fontAlgn="b"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Track how many times a user story goes through revisions. High revision rates may indicate unclear requirements</a:t>
                      </a:r>
                      <a:endParaRPr lang="en-IN"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endParaRP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60175873"/>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Build</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Code Churn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US" sz="11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Measure the frequency and extent of changes made to the codebase. High churn may indicate instability or frequent changes in requirements</a:t>
                      </a:r>
                      <a:endPar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endParaRP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49315605"/>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Build</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US" sz="11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Code Review Metrics:</a:t>
                      </a:r>
                      <a:endPar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endParaRP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US" sz="11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Track the time taken for code reviews, the number of comments, and the resolution time. Efficient code reviews contribute to higher code quality.</a:t>
                      </a:r>
                      <a:endPar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endParaRP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935331634"/>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Build</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Release velocity</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Number of stories or features completed per sprint or release cycle</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73864094"/>
                  </a:ext>
                </a:extLst>
              </a:tr>
              <a:tr h="134125">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QA</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Code Coverage</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Evaluate the percentage of code covered by automated tests. Higher code coverage indicates a more thoroughly tested codebase.</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61518643"/>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QA</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Defect Density</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Measure the number of defects identified per unit of code. A decreasing defect density over time indicates improving code quality.</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571985923"/>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QA</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Test Coverage</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Assess the percentage of requirements covered by test cases. Higher test coverage ensures a more comprehensive validation of the system</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72205167"/>
                  </a:ext>
                </a:extLst>
              </a:tr>
              <a:tr h="134125">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QA</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Escaped Defects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Track the number of defects that make it to production. A decrease in escaped defects indicates improved QA effectiveness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91957379"/>
                  </a:ext>
                </a:extLst>
              </a:tr>
              <a:tr h="0">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Project Metrics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Release Burndown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Monitor the progress of work towards completing a release or project. It helps in identifying potential delays and adjusting plans accordingly.</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07275241"/>
                  </a:ext>
                </a:extLst>
              </a:tr>
              <a:tr h="134125">
                <a:tc>
                  <a:txBody>
                    <a:bodyPr/>
                    <a:lstStyle/>
                    <a:p>
                      <a:pPr marL="0" algn="l" defTabSz="914400" rtl="0" eaLnBrk="1" fontAlgn="t" latinLnBrk="0" hangingPunct="1"/>
                      <a:r>
                        <a:rPr lang="en-US" sz="1100" b="0" i="0" u="none" strike="noStrike"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Project Metrics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t"/>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Customer Satisfaction</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fontAlgn="b"/>
                      <a:r>
                        <a:rPr lang="en-IN" sz="1100" b="0" i="0" u="none" strike="noStrike" dirty="0">
                          <a:effectLst/>
                          <a:latin typeface="Calibri" panose="020F0502020204030204" pitchFamily="34" charset="0"/>
                          <a:ea typeface="Calibri" panose="020F0502020204030204" pitchFamily="34" charset="0"/>
                          <a:cs typeface="Calibri" panose="020F0502020204030204" pitchFamily="34" charset="0"/>
                        </a:rPr>
                        <a:t>Collect feedback from end-users to measure their satisfaction with the product. Positive feedback indicates successful delivery and meeting user expectations.</a:t>
                      </a:r>
                    </a:p>
                  </a:txBody>
                  <a:tcPr marL="72000" marR="72000" marT="54000" marB="54000"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90635989"/>
                  </a:ext>
                </a:extLst>
              </a:tr>
            </a:tbl>
          </a:graphicData>
        </a:graphic>
      </p:graphicFrame>
      <p:sp>
        <p:nvSpPr>
          <p:cNvPr id="4" name="TextBox 3">
            <a:extLst>
              <a:ext uri="{FF2B5EF4-FFF2-40B4-BE49-F238E27FC236}">
                <a16:creationId xmlns:a16="http://schemas.microsoft.com/office/drawing/2014/main" id="{3ADADAB8-F2B1-DD30-8CEE-AC8B409A6948}"/>
              </a:ext>
            </a:extLst>
          </p:cNvPr>
          <p:cNvSpPr txBox="1"/>
          <p:nvPr/>
        </p:nvSpPr>
        <p:spPr>
          <a:xfrm>
            <a:off x="460832" y="6456559"/>
            <a:ext cx="4759636" cy="246221"/>
          </a:xfrm>
          <a:prstGeom prst="rect">
            <a:avLst/>
          </a:prstGeom>
          <a:noFill/>
        </p:spPr>
        <p:txBody>
          <a:bodyPr wrap="none" rtlCol="0">
            <a:spAutoFit/>
          </a:bodyPr>
          <a:lstStyle/>
          <a:p>
            <a:r>
              <a:rPr lang="en-US" sz="1000" i="1" dirty="0"/>
              <a:t>* Assessment phase to determine, which metrics are applicable for the agreed use case </a:t>
            </a:r>
          </a:p>
        </p:txBody>
      </p:sp>
    </p:spTree>
    <p:extLst>
      <p:ext uri="{BB962C8B-B14F-4D97-AF65-F5344CB8AC3E}">
        <p14:creationId xmlns:p14="http://schemas.microsoft.com/office/powerpoint/2010/main" val="83651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A514532-7A04-460D-ACC2-C49882B7C636}"/>
              </a:ext>
            </a:extLst>
          </p:cNvPr>
          <p:cNvGrpSpPr/>
          <p:nvPr/>
        </p:nvGrpSpPr>
        <p:grpSpPr>
          <a:xfrm>
            <a:off x="64545" y="-24263"/>
            <a:ext cx="12192000" cy="1566547"/>
            <a:chOff x="0" y="0"/>
            <a:chExt cx="12192000" cy="1566547"/>
          </a:xfrm>
        </p:grpSpPr>
        <p:sp>
          <p:nvSpPr>
            <p:cNvPr id="30" name="Rectangle 29">
              <a:extLst>
                <a:ext uri="{FF2B5EF4-FFF2-40B4-BE49-F238E27FC236}">
                  <a16:creationId xmlns:a16="http://schemas.microsoft.com/office/drawing/2014/main" id="{EEC29730-4BAC-4C55-A07D-29B3FD2EBA2B}"/>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AEDC753-F89C-4C3A-A4F5-AD299ED620D4}"/>
                </a:ext>
              </a:extLst>
            </p:cNvPr>
            <p:cNvGrpSpPr/>
            <p:nvPr/>
          </p:nvGrpSpPr>
          <p:grpSpPr>
            <a:xfrm>
              <a:off x="9830590" y="427131"/>
              <a:ext cx="2361409" cy="1139416"/>
              <a:chOff x="7696222" y="4688719"/>
              <a:chExt cx="4495778" cy="2169281"/>
            </a:xfrm>
          </p:grpSpPr>
          <p:sp>
            <p:nvSpPr>
              <p:cNvPr id="36" name="Freeform: Shape 35">
                <a:extLst>
                  <a:ext uri="{FF2B5EF4-FFF2-40B4-BE49-F238E27FC236}">
                    <a16:creationId xmlns:a16="http://schemas.microsoft.com/office/drawing/2014/main" id="{F0358604-F46F-4503-8CEA-F51A1F9A6350}"/>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6DA2CBBB-B2BC-4344-B09C-C037CD064B04}"/>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Triangle 37">
                <a:extLst>
                  <a:ext uri="{FF2B5EF4-FFF2-40B4-BE49-F238E27FC236}">
                    <a16:creationId xmlns:a16="http://schemas.microsoft.com/office/drawing/2014/main" id="{E03E53C5-9376-4965-8F68-5AC6D5D2A095}"/>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92DBDAEF-80A4-4909-9250-96D428C7CF1F}"/>
                </a:ext>
              </a:extLst>
            </p:cNvPr>
            <p:cNvGrpSpPr/>
            <p:nvPr/>
          </p:nvGrpSpPr>
          <p:grpSpPr>
            <a:xfrm>
              <a:off x="1" y="0"/>
              <a:ext cx="1069897" cy="1566547"/>
              <a:chOff x="-2" y="-1"/>
              <a:chExt cx="1972575" cy="2888253"/>
            </a:xfrm>
          </p:grpSpPr>
          <p:sp>
            <p:nvSpPr>
              <p:cNvPr id="33" name="Freeform: Shape 32">
                <a:extLst>
                  <a:ext uri="{FF2B5EF4-FFF2-40B4-BE49-F238E27FC236}">
                    <a16:creationId xmlns:a16="http://schemas.microsoft.com/office/drawing/2014/main" id="{218B7A20-0315-4840-AE14-A1EF72D5C000}"/>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ED84ACA-CC48-42B7-A343-AAB2371C0485}"/>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43C2411-C841-43EA-8405-765DB03D6CC3}"/>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9" name="Graphic 38">
            <a:extLst>
              <a:ext uri="{FF2B5EF4-FFF2-40B4-BE49-F238E27FC236}">
                <a16:creationId xmlns:a16="http://schemas.microsoft.com/office/drawing/2014/main" id="{07FC21FF-1E8C-4E43-8D53-E0E2E3F787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01838" y="6515632"/>
            <a:ext cx="756000" cy="220551"/>
          </a:xfrm>
          <a:prstGeom prst="rect">
            <a:avLst/>
          </a:prstGeom>
        </p:spPr>
      </p:pic>
      <p:sp>
        <p:nvSpPr>
          <p:cNvPr id="40" name="Rectangle 39">
            <a:extLst>
              <a:ext uri="{FF2B5EF4-FFF2-40B4-BE49-F238E27FC236}">
                <a16:creationId xmlns:a16="http://schemas.microsoft.com/office/drawing/2014/main" id="{1A9A739B-5FF0-4A2D-9487-FA64D0084DAA}"/>
              </a:ext>
            </a:extLst>
          </p:cNvPr>
          <p:cNvSpPr/>
          <p:nvPr/>
        </p:nvSpPr>
        <p:spPr>
          <a:xfrm>
            <a:off x="0" y="0"/>
            <a:ext cx="90000" cy="6858000"/>
          </a:xfrm>
          <a:prstGeom prst="rect">
            <a:avLst/>
          </a:prstGeom>
          <a:gradFill>
            <a:gsLst>
              <a:gs pos="0">
                <a:schemeClr val="accent2"/>
              </a:gs>
              <a:gs pos="50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0E5BA6-4E0F-4C8F-B663-31F563F4DFED}"/>
              </a:ext>
            </a:extLst>
          </p:cNvPr>
          <p:cNvSpPr>
            <a:spLocks noGrp="1"/>
          </p:cNvSpPr>
          <p:nvPr>
            <p:ph type="title"/>
          </p:nvPr>
        </p:nvSpPr>
        <p:spPr>
          <a:xfrm>
            <a:off x="557451" y="29458"/>
            <a:ext cx="11282034" cy="492443"/>
          </a:xfrm>
        </p:spPr>
        <p:txBody>
          <a:bodyPr wrap="square">
            <a:spAutoFit/>
          </a:bodyPr>
          <a:lstStyle/>
          <a:p>
            <a:pPr algn="ctr"/>
            <a:r>
              <a:rPr lang="en-US" dirty="0"/>
              <a:t>Team Formation &amp; Commercials - Sandbox</a:t>
            </a:r>
          </a:p>
        </p:txBody>
      </p:sp>
      <p:sp>
        <p:nvSpPr>
          <p:cNvPr id="5" name="Rectangle 4">
            <a:extLst>
              <a:ext uri="{FF2B5EF4-FFF2-40B4-BE49-F238E27FC236}">
                <a16:creationId xmlns:a16="http://schemas.microsoft.com/office/drawing/2014/main" id="{4383D796-5C2A-9D5F-3857-67F9758FA4B2}"/>
              </a:ext>
            </a:extLst>
          </p:cNvPr>
          <p:cNvSpPr/>
          <p:nvPr/>
        </p:nvSpPr>
        <p:spPr>
          <a:xfrm>
            <a:off x="4037544" y="2090476"/>
            <a:ext cx="2796782" cy="230832"/>
          </a:xfrm>
          <a:prstGeom prst="rect">
            <a:avLst/>
          </a:prstGeom>
        </p:spPr>
        <p:txBody>
          <a:bodyPr wrap="square">
            <a:spAutoFit/>
          </a:bodyPr>
          <a:lstStyle/>
          <a:p>
            <a:pPr algn="ctr"/>
            <a:r>
              <a:rPr lang="en-US" sz="900" dirty="0">
                <a:solidFill>
                  <a:srgbClr val="000000"/>
                </a:solidFill>
                <a:latin typeface="Georgia" panose="02040502050405020303" pitchFamily="18" charset="0"/>
              </a:rPr>
              <a:t>USAA +  Genpact Steering Committee</a:t>
            </a:r>
            <a:endParaRPr lang="en-GB" sz="900" dirty="0">
              <a:solidFill>
                <a:srgbClr val="000000"/>
              </a:solidFill>
              <a:latin typeface="Georgia" panose="02040502050405020303" pitchFamily="18" charset="0"/>
            </a:endParaRPr>
          </a:p>
        </p:txBody>
      </p:sp>
      <p:grpSp>
        <p:nvGrpSpPr>
          <p:cNvPr id="6" name="Group 5">
            <a:extLst>
              <a:ext uri="{FF2B5EF4-FFF2-40B4-BE49-F238E27FC236}">
                <a16:creationId xmlns:a16="http://schemas.microsoft.com/office/drawing/2014/main" id="{6EF32692-9224-F6BD-7FEA-EB370A7F8503}"/>
              </a:ext>
            </a:extLst>
          </p:cNvPr>
          <p:cNvGrpSpPr/>
          <p:nvPr/>
        </p:nvGrpSpPr>
        <p:grpSpPr>
          <a:xfrm>
            <a:off x="4321608" y="1679140"/>
            <a:ext cx="2211532" cy="404791"/>
            <a:chOff x="2139078" y="1363403"/>
            <a:chExt cx="2211532" cy="404791"/>
          </a:xfrm>
        </p:grpSpPr>
        <p:sp>
          <p:nvSpPr>
            <p:cNvPr id="7" name="Left Bracket 6">
              <a:extLst>
                <a:ext uri="{FF2B5EF4-FFF2-40B4-BE49-F238E27FC236}">
                  <a16:creationId xmlns:a16="http://schemas.microsoft.com/office/drawing/2014/main" id="{994F5795-3EF3-28E1-A8A7-AB592DEFEB71}"/>
                </a:ext>
              </a:extLst>
            </p:cNvPr>
            <p:cNvSpPr/>
            <p:nvPr/>
          </p:nvSpPr>
          <p:spPr>
            <a:xfrm rot="16200000">
              <a:off x="3221984" y="639569"/>
              <a:ext cx="45719" cy="2211532"/>
            </a:xfrm>
            <a:prstGeom prst="leftBracket">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00">
                <a:solidFill>
                  <a:srgbClr val="000000"/>
                </a:solidFill>
                <a:latin typeface="Arial Narrow"/>
              </a:endParaRPr>
            </a:p>
          </p:txBody>
        </p:sp>
        <p:grpSp>
          <p:nvGrpSpPr>
            <p:cNvPr id="8" name="Group 7">
              <a:extLst>
                <a:ext uri="{FF2B5EF4-FFF2-40B4-BE49-F238E27FC236}">
                  <a16:creationId xmlns:a16="http://schemas.microsoft.com/office/drawing/2014/main" id="{F5A5C80E-D3FA-AF47-33A9-4676D50CB51F}"/>
                </a:ext>
              </a:extLst>
            </p:cNvPr>
            <p:cNvGrpSpPr/>
            <p:nvPr/>
          </p:nvGrpSpPr>
          <p:grpSpPr>
            <a:xfrm>
              <a:off x="2244905" y="1363403"/>
              <a:ext cx="357355" cy="357716"/>
              <a:chOff x="1705556" y="2745810"/>
              <a:chExt cx="357355" cy="357716"/>
            </a:xfrm>
          </p:grpSpPr>
          <p:pic>
            <p:nvPicPr>
              <p:cNvPr id="21" name="Picture 2" descr="businessman icon">
                <a:extLst>
                  <a:ext uri="{FF2B5EF4-FFF2-40B4-BE49-F238E27FC236}">
                    <a16:creationId xmlns:a16="http://schemas.microsoft.com/office/drawing/2014/main" id="{221713C6-2FAD-CC68-5BAE-982C7E59F3CA}"/>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usinessman icon">
                <a:extLst>
                  <a:ext uri="{FF2B5EF4-FFF2-40B4-BE49-F238E27FC236}">
                    <a16:creationId xmlns:a16="http://schemas.microsoft.com/office/drawing/2014/main" id="{3203AE36-EE4D-6B3B-7626-4ADFEE27B189}"/>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90F9DB3-F480-3599-8E93-FD9C74DDF03D}"/>
                </a:ext>
              </a:extLst>
            </p:cNvPr>
            <p:cNvGrpSpPr/>
            <p:nvPr/>
          </p:nvGrpSpPr>
          <p:grpSpPr>
            <a:xfrm>
              <a:off x="2659920" y="1363403"/>
              <a:ext cx="357355" cy="357716"/>
              <a:chOff x="1705556" y="2745810"/>
              <a:chExt cx="357355" cy="357716"/>
            </a:xfrm>
          </p:grpSpPr>
          <p:pic>
            <p:nvPicPr>
              <p:cNvPr id="19" name="Picture 2" descr="businessman icon">
                <a:extLst>
                  <a:ext uri="{FF2B5EF4-FFF2-40B4-BE49-F238E27FC236}">
                    <a16:creationId xmlns:a16="http://schemas.microsoft.com/office/drawing/2014/main" id="{29241DAC-934E-29C9-EF04-08B30FBCADC0}"/>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businessman icon">
                <a:extLst>
                  <a:ext uri="{FF2B5EF4-FFF2-40B4-BE49-F238E27FC236}">
                    <a16:creationId xmlns:a16="http://schemas.microsoft.com/office/drawing/2014/main" id="{AA83334C-0D4C-01B2-E36B-DE50ADCE941B}"/>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30906E6E-2942-C6E7-D243-935715420CB8}"/>
                </a:ext>
              </a:extLst>
            </p:cNvPr>
            <p:cNvGrpSpPr/>
            <p:nvPr/>
          </p:nvGrpSpPr>
          <p:grpSpPr>
            <a:xfrm>
              <a:off x="3074935" y="1363403"/>
              <a:ext cx="357355" cy="357716"/>
              <a:chOff x="1705556" y="2745810"/>
              <a:chExt cx="357355" cy="357716"/>
            </a:xfrm>
          </p:grpSpPr>
          <p:pic>
            <p:nvPicPr>
              <p:cNvPr id="17" name="Picture 2" descr="businessman icon">
                <a:extLst>
                  <a:ext uri="{FF2B5EF4-FFF2-40B4-BE49-F238E27FC236}">
                    <a16:creationId xmlns:a16="http://schemas.microsoft.com/office/drawing/2014/main" id="{882E3D0C-40B9-5C81-BE6D-3E5D93639B2F}"/>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usinessman icon">
                <a:extLst>
                  <a:ext uri="{FF2B5EF4-FFF2-40B4-BE49-F238E27FC236}">
                    <a16:creationId xmlns:a16="http://schemas.microsoft.com/office/drawing/2014/main" id="{5DCA9089-E57A-5134-FFD5-A0C11E9697FC}"/>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7C8CDAFF-0037-5915-677F-FCB4AD0BD00D}"/>
                </a:ext>
              </a:extLst>
            </p:cNvPr>
            <p:cNvGrpSpPr/>
            <p:nvPr/>
          </p:nvGrpSpPr>
          <p:grpSpPr>
            <a:xfrm>
              <a:off x="3489950" y="1363403"/>
              <a:ext cx="357355" cy="357716"/>
              <a:chOff x="1705556" y="2745810"/>
              <a:chExt cx="357355" cy="357716"/>
            </a:xfrm>
          </p:grpSpPr>
          <p:pic>
            <p:nvPicPr>
              <p:cNvPr id="15" name="Picture 2" descr="businessman icon">
                <a:extLst>
                  <a:ext uri="{FF2B5EF4-FFF2-40B4-BE49-F238E27FC236}">
                    <a16:creationId xmlns:a16="http://schemas.microsoft.com/office/drawing/2014/main" id="{6E0EDAC1-C827-8C02-A354-415F0AEA69B0}"/>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usinessman icon">
                <a:extLst>
                  <a:ext uri="{FF2B5EF4-FFF2-40B4-BE49-F238E27FC236}">
                    <a16:creationId xmlns:a16="http://schemas.microsoft.com/office/drawing/2014/main" id="{A81EE3F4-618B-7439-3A3B-565D3C72F66B}"/>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F188CF9-CFF2-FC37-3255-50DE2B26A71E}"/>
                </a:ext>
              </a:extLst>
            </p:cNvPr>
            <p:cNvGrpSpPr/>
            <p:nvPr/>
          </p:nvGrpSpPr>
          <p:grpSpPr>
            <a:xfrm>
              <a:off x="3904964" y="1363403"/>
              <a:ext cx="357355" cy="357716"/>
              <a:chOff x="1705556" y="2745810"/>
              <a:chExt cx="357355" cy="357716"/>
            </a:xfrm>
          </p:grpSpPr>
          <p:pic>
            <p:nvPicPr>
              <p:cNvPr id="13" name="Picture 2" descr="businessman icon">
                <a:extLst>
                  <a:ext uri="{FF2B5EF4-FFF2-40B4-BE49-F238E27FC236}">
                    <a16:creationId xmlns:a16="http://schemas.microsoft.com/office/drawing/2014/main" id="{65007AFD-CF7A-F618-4545-FD7945149234}"/>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usinessman icon">
                <a:extLst>
                  <a:ext uri="{FF2B5EF4-FFF2-40B4-BE49-F238E27FC236}">
                    <a16:creationId xmlns:a16="http://schemas.microsoft.com/office/drawing/2014/main" id="{53C86473-74DA-4254-98BD-DD0166B2D2D0}"/>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Left Bracket 22">
            <a:extLst>
              <a:ext uri="{FF2B5EF4-FFF2-40B4-BE49-F238E27FC236}">
                <a16:creationId xmlns:a16="http://schemas.microsoft.com/office/drawing/2014/main" id="{85936831-52AD-4DAB-1880-B11768E8A3DF}"/>
              </a:ext>
            </a:extLst>
          </p:cNvPr>
          <p:cNvSpPr/>
          <p:nvPr/>
        </p:nvSpPr>
        <p:spPr>
          <a:xfrm rot="5400000" flipV="1">
            <a:off x="4892663" y="2480518"/>
            <a:ext cx="81296" cy="2651760"/>
          </a:xfrm>
          <a:prstGeom prst="leftBracket">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00">
              <a:solidFill>
                <a:srgbClr val="000000"/>
              </a:solidFill>
              <a:latin typeface="Arial Narrow"/>
            </a:endParaRPr>
          </a:p>
        </p:txBody>
      </p:sp>
      <p:grpSp>
        <p:nvGrpSpPr>
          <p:cNvPr id="24" name="Group 23">
            <a:extLst>
              <a:ext uri="{FF2B5EF4-FFF2-40B4-BE49-F238E27FC236}">
                <a16:creationId xmlns:a16="http://schemas.microsoft.com/office/drawing/2014/main" id="{7E49152F-E8FA-D460-2DC1-F20A1795A943}"/>
              </a:ext>
            </a:extLst>
          </p:cNvPr>
          <p:cNvGrpSpPr/>
          <p:nvPr/>
        </p:nvGrpSpPr>
        <p:grpSpPr>
          <a:xfrm>
            <a:off x="1075201" y="2052078"/>
            <a:ext cx="357355" cy="357716"/>
            <a:chOff x="1705556" y="2745810"/>
            <a:chExt cx="357355" cy="357716"/>
          </a:xfrm>
        </p:grpSpPr>
        <p:pic>
          <p:nvPicPr>
            <p:cNvPr id="25" name="Picture 2" descr="businessman icon">
              <a:extLst>
                <a:ext uri="{FF2B5EF4-FFF2-40B4-BE49-F238E27FC236}">
                  <a16:creationId xmlns:a16="http://schemas.microsoft.com/office/drawing/2014/main" id="{25188FC7-6A59-AB6E-AD97-559415123AD6}"/>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usinessman icon">
              <a:extLst>
                <a:ext uri="{FF2B5EF4-FFF2-40B4-BE49-F238E27FC236}">
                  <a16:creationId xmlns:a16="http://schemas.microsoft.com/office/drawing/2014/main" id="{CA7DE71C-91D6-828C-43FB-EC56A2061603}"/>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E871542A-DBA2-C194-348B-B60A1EFEFA44}"/>
              </a:ext>
            </a:extLst>
          </p:cNvPr>
          <p:cNvSpPr/>
          <p:nvPr/>
        </p:nvSpPr>
        <p:spPr>
          <a:xfrm>
            <a:off x="536118" y="2534699"/>
            <a:ext cx="1568912" cy="261610"/>
          </a:xfrm>
          <a:prstGeom prst="rect">
            <a:avLst/>
          </a:prstGeom>
        </p:spPr>
        <p:txBody>
          <a:bodyPr wrap="square">
            <a:spAutoFit/>
          </a:bodyPr>
          <a:lstStyle/>
          <a:p>
            <a:pPr algn="ct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USAA  Sponsor</a:t>
            </a:r>
          </a:p>
        </p:txBody>
      </p:sp>
      <p:sp>
        <p:nvSpPr>
          <p:cNvPr id="28" name="Rectangle 27">
            <a:extLst>
              <a:ext uri="{FF2B5EF4-FFF2-40B4-BE49-F238E27FC236}">
                <a16:creationId xmlns:a16="http://schemas.microsoft.com/office/drawing/2014/main" id="{40D35463-75B2-6ACD-EE05-2A7A06CC9B69}"/>
              </a:ext>
            </a:extLst>
          </p:cNvPr>
          <p:cNvSpPr/>
          <p:nvPr/>
        </p:nvSpPr>
        <p:spPr>
          <a:xfrm>
            <a:off x="3384855" y="2892750"/>
            <a:ext cx="3318640" cy="2939095"/>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CA" sz="1100" b="1">
              <a:solidFill>
                <a:srgbClr val="000000"/>
              </a:solidFill>
              <a:latin typeface="Arial Narrow"/>
            </a:endParaRPr>
          </a:p>
        </p:txBody>
      </p:sp>
      <p:grpSp>
        <p:nvGrpSpPr>
          <p:cNvPr id="57" name="Group 56">
            <a:extLst>
              <a:ext uri="{FF2B5EF4-FFF2-40B4-BE49-F238E27FC236}">
                <a16:creationId xmlns:a16="http://schemas.microsoft.com/office/drawing/2014/main" id="{CEDE352F-460E-40BD-0710-686E92ED2835}"/>
              </a:ext>
            </a:extLst>
          </p:cNvPr>
          <p:cNvGrpSpPr/>
          <p:nvPr/>
        </p:nvGrpSpPr>
        <p:grpSpPr>
          <a:xfrm>
            <a:off x="3828124" y="3809440"/>
            <a:ext cx="357355" cy="349286"/>
            <a:chOff x="1705556" y="2745810"/>
            <a:chExt cx="357355" cy="357716"/>
          </a:xfrm>
        </p:grpSpPr>
        <p:pic>
          <p:nvPicPr>
            <p:cNvPr id="58" name="Picture 2" descr="businessman icon">
              <a:extLst>
                <a:ext uri="{FF2B5EF4-FFF2-40B4-BE49-F238E27FC236}">
                  <a16:creationId xmlns:a16="http://schemas.microsoft.com/office/drawing/2014/main" id="{5C9AA008-4939-37BD-9BCA-39D14898A8A0}"/>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businessman icon">
              <a:extLst>
                <a:ext uri="{FF2B5EF4-FFF2-40B4-BE49-F238E27FC236}">
                  <a16:creationId xmlns:a16="http://schemas.microsoft.com/office/drawing/2014/main" id="{E6EB6644-50D9-5748-BAF9-85D75C106446}"/>
                </a:ext>
              </a:extLst>
            </p:cNvPr>
            <p:cNvPicPr>
              <a:picLocks noChangeAspect="1" noChangeArrowheads="1"/>
            </p:cNvPicPr>
            <p:nvPr/>
          </p:nvPicPr>
          <p:blipFill rotWithShape="1">
            <a:blip r:embed="rId7" cstate="email">
              <a:biLevel thresh="50000"/>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C7BF17F7-2A25-160B-298C-7B6A7C1884CC}"/>
              </a:ext>
            </a:extLst>
          </p:cNvPr>
          <p:cNvGrpSpPr/>
          <p:nvPr/>
        </p:nvGrpSpPr>
        <p:grpSpPr>
          <a:xfrm>
            <a:off x="5545816" y="3822983"/>
            <a:ext cx="357355" cy="349286"/>
            <a:chOff x="1705556" y="2745810"/>
            <a:chExt cx="357355" cy="357716"/>
          </a:xfrm>
        </p:grpSpPr>
        <p:pic>
          <p:nvPicPr>
            <p:cNvPr id="61" name="Picture 2" descr="businessman icon">
              <a:extLst>
                <a:ext uri="{FF2B5EF4-FFF2-40B4-BE49-F238E27FC236}">
                  <a16:creationId xmlns:a16="http://schemas.microsoft.com/office/drawing/2014/main" id="{68578FEE-1D54-C98F-F212-1DBCC4D813BA}"/>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usinessman icon">
              <a:extLst>
                <a:ext uri="{FF2B5EF4-FFF2-40B4-BE49-F238E27FC236}">
                  <a16:creationId xmlns:a16="http://schemas.microsoft.com/office/drawing/2014/main" id="{4792BB29-38BF-DB96-1F24-9559BDDCB66A}"/>
                </a:ext>
              </a:extLst>
            </p:cNvPr>
            <p:cNvPicPr>
              <a:picLocks noChangeAspect="1" noChangeArrowheads="1"/>
            </p:cNvPicPr>
            <p:nvPr/>
          </p:nvPicPr>
          <p:blipFill rotWithShape="1">
            <a:blip r:embed="rId7" cstate="email">
              <a:biLevel thresh="50000"/>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Straight Arrow Connector 62">
            <a:extLst>
              <a:ext uri="{FF2B5EF4-FFF2-40B4-BE49-F238E27FC236}">
                <a16:creationId xmlns:a16="http://schemas.microsoft.com/office/drawing/2014/main" id="{E1C409A0-95C9-7E79-553F-B863BEC36275}"/>
              </a:ext>
            </a:extLst>
          </p:cNvPr>
          <p:cNvCxnSpPr>
            <a:cxnSpLocks/>
          </p:cNvCxnSpPr>
          <p:nvPr/>
        </p:nvCxnSpPr>
        <p:spPr>
          <a:xfrm flipV="1">
            <a:off x="2859751" y="3722878"/>
            <a:ext cx="573031" cy="1"/>
          </a:xfrm>
          <a:prstGeom prst="straightConnector1">
            <a:avLst/>
          </a:prstGeom>
          <a:noFill/>
          <a:ln w="12700">
            <a:solidFill>
              <a:schemeClr val="tx2"/>
            </a:solidFill>
            <a:round/>
            <a:headEnd type="triangle" w="med" len="med"/>
            <a:tailEnd type="triangle" w="med" len="med"/>
          </a:ln>
        </p:spPr>
      </p:cxnSp>
      <p:sp>
        <p:nvSpPr>
          <p:cNvPr id="64" name="Rectangle 63">
            <a:extLst>
              <a:ext uri="{FF2B5EF4-FFF2-40B4-BE49-F238E27FC236}">
                <a16:creationId xmlns:a16="http://schemas.microsoft.com/office/drawing/2014/main" id="{0047D438-F46E-15BF-6433-018F8234FD5E}"/>
              </a:ext>
            </a:extLst>
          </p:cNvPr>
          <p:cNvSpPr/>
          <p:nvPr/>
        </p:nvSpPr>
        <p:spPr>
          <a:xfrm>
            <a:off x="4873524" y="4180047"/>
            <a:ext cx="1798890" cy="261610"/>
          </a:xfrm>
          <a:prstGeom prst="rect">
            <a:avLst/>
          </a:prstGeom>
        </p:spPr>
        <p:txBody>
          <a:bodyPr wrap="none">
            <a:spAutoFit/>
          </a:bodyPr>
          <a:lstStyle/>
          <a:p>
            <a:pPr algn="ct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CORA Code GenY- Architect </a:t>
            </a:r>
          </a:p>
        </p:txBody>
      </p:sp>
      <p:sp>
        <p:nvSpPr>
          <p:cNvPr id="65" name="Rectangle 64">
            <a:extLst>
              <a:ext uri="{FF2B5EF4-FFF2-40B4-BE49-F238E27FC236}">
                <a16:creationId xmlns:a16="http://schemas.microsoft.com/office/drawing/2014/main" id="{0886A629-B1E7-7D38-2228-05F35DF85AA0}"/>
              </a:ext>
            </a:extLst>
          </p:cNvPr>
          <p:cNvSpPr/>
          <p:nvPr/>
        </p:nvSpPr>
        <p:spPr>
          <a:xfrm>
            <a:off x="3432782" y="4166504"/>
            <a:ext cx="1359262" cy="600164"/>
          </a:xfrm>
          <a:prstGeom prst="rect">
            <a:avLst/>
          </a:prstGeom>
        </p:spPr>
        <p:txBody>
          <a:bodyPr wrap="square">
            <a:spAutoFit/>
          </a:bodyPr>
          <a:lstStyle/>
          <a:p>
            <a:pPr algn="ct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Guidewire Tech Architect (1)</a:t>
            </a:r>
          </a:p>
          <a:p>
            <a:pPr algn="ctr"/>
            <a:endParaRPr lang="en-GB" sz="1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6" name="Straight Arrow Connector 23">
            <a:extLst>
              <a:ext uri="{FF2B5EF4-FFF2-40B4-BE49-F238E27FC236}">
                <a16:creationId xmlns:a16="http://schemas.microsoft.com/office/drawing/2014/main" id="{B98AC2D8-2DA1-DF75-A998-75113BBC8A27}"/>
              </a:ext>
            </a:extLst>
          </p:cNvPr>
          <p:cNvCxnSpPr>
            <a:cxnSpLocks noChangeShapeType="1"/>
          </p:cNvCxnSpPr>
          <p:nvPr/>
        </p:nvCxnSpPr>
        <p:spPr bwMode="auto">
          <a:xfrm flipV="1">
            <a:off x="4960858" y="4384527"/>
            <a:ext cx="0" cy="182880"/>
          </a:xfrm>
          <a:prstGeom prst="straightConnector1">
            <a:avLst/>
          </a:prstGeom>
          <a:noFill/>
          <a:ln w="12700">
            <a:solidFill>
              <a:schemeClr val="tx2"/>
            </a:solidFill>
            <a:round/>
            <a:headEnd type="none" w="med" len="med"/>
            <a:tailEnd type="triangle" w="med" len="med"/>
          </a:ln>
        </p:spPr>
      </p:cxnSp>
      <p:sp>
        <p:nvSpPr>
          <p:cNvPr id="67" name="Rectangle 66">
            <a:extLst>
              <a:ext uri="{FF2B5EF4-FFF2-40B4-BE49-F238E27FC236}">
                <a16:creationId xmlns:a16="http://schemas.microsoft.com/office/drawing/2014/main" id="{9FDB72C8-0585-D958-8A19-A87A00DE8E62}"/>
              </a:ext>
            </a:extLst>
          </p:cNvPr>
          <p:cNvSpPr/>
          <p:nvPr/>
        </p:nvSpPr>
        <p:spPr>
          <a:xfrm>
            <a:off x="4087730" y="5149689"/>
            <a:ext cx="1682632" cy="261610"/>
          </a:xfrm>
          <a:prstGeom prst="rect">
            <a:avLst/>
          </a:prstGeom>
        </p:spPr>
        <p:txBody>
          <a:bodyPr wrap="square">
            <a:spAutoFit/>
          </a:bodyPr>
          <a:lstStyle/>
          <a:p>
            <a:pPr algn="ctr"/>
            <a:r>
              <a:rPr lang="en-GB" sz="1100" dirty="0">
                <a:solidFill>
                  <a:srgbClr val="000000"/>
                </a:solidFill>
                <a:latin typeface="Calibri" panose="020F0502020204030204" pitchFamily="34" charset="0"/>
                <a:ea typeface="Calibri" panose="020F0502020204030204" pitchFamily="34" charset="0"/>
                <a:cs typeface="Calibri" panose="020F0502020204030204" pitchFamily="34" charset="0"/>
              </a:rPr>
              <a:t>Developers (2) </a:t>
            </a:r>
          </a:p>
        </p:txBody>
      </p:sp>
      <p:grpSp>
        <p:nvGrpSpPr>
          <p:cNvPr id="68" name="Group 67">
            <a:extLst>
              <a:ext uri="{FF2B5EF4-FFF2-40B4-BE49-F238E27FC236}">
                <a16:creationId xmlns:a16="http://schemas.microsoft.com/office/drawing/2014/main" id="{E3F08A2F-3085-956C-38CD-E0AED9FCAA94}"/>
              </a:ext>
            </a:extLst>
          </p:cNvPr>
          <p:cNvGrpSpPr/>
          <p:nvPr/>
        </p:nvGrpSpPr>
        <p:grpSpPr>
          <a:xfrm>
            <a:off x="4550325" y="4680000"/>
            <a:ext cx="736076" cy="456104"/>
            <a:chOff x="1066801" y="5236096"/>
            <a:chExt cx="736076" cy="456104"/>
          </a:xfrm>
        </p:grpSpPr>
        <p:grpSp>
          <p:nvGrpSpPr>
            <p:cNvPr id="78" name="Group 77">
              <a:extLst>
                <a:ext uri="{FF2B5EF4-FFF2-40B4-BE49-F238E27FC236}">
                  <a16:creationId xmlns:a16="http://schemas.microsoft.com/office/drawing/2014/main" id="{41AB386C-C13E-C0E8-88D0-88C5B4E406C1}"/>
                </a:ext>
              </a:extLst>
            </p:cNvPr>
            <p:cNvGrpSpPr/>
            <p:nvPr/>
          </p:nvGrpSpPr>
          <p:grpSpPr>
            <a:xfrm>
              <a:off x="1445522" y="5236096"/>
              <a:ext cx="357355" cy="349286"/>
              <a:chOff x="1705556" y="2745810"/>
              <a:chExt cx="357355" cy="357716"/>
            </a:xfrm>
          </p:grpSpPr>
          <p:pic>
            <p:nvPicPr>
              <p:cNvPr id="83" name="Picture 2" descr="businessman icon">
                <a:extLst>
                  <a:ext uri="{FF2B5EF4-FFF2-40B4-BE49-F238E27FC236}">
                    <a16:creationId xmlns:a16="http://schemas.microsoft.com/office/drawing/2014/main" id="{99F2BC8D-AD0F-CC30-36B5-16241755D39F}"/>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businessman icon">
                <a:extLst>
                  <a:ext uri="{FF2B5EF4-FFF2-40B4-BE49-F238E27FC236}">
                    <a16:creationId xmlns:a16="http://schemas.microsoft.com/office/drawing/2014/main" id="{3D88A02A-8858-EDDD-67CA-55DBE8414588}"/>
                  </a:ext>
                </a:extLst>
              </p:cNvPr>
              <p:cNvPicPr>
                <a:picLocks noChangeAspect="1" noChangeArrowheads="1"/>
              </p:cNvPicPr>
              <p:nvPr/>
            </p:nvPicPr>
            <p:blipFill rotWithShape="1">
              <a:blip r:embed="rId7" cstate="email">
                <a:biLevel thresh="50000"/>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FC4EC0-8635-4ADC-8FE3-29C549871017}"/>
                </a:ext>
              </a:extLst>
            </p:cNvPr>
            <p:cNvGrpSpPr/>
            <p:nvPr/>
          </p:nvGrpSpPr>
          <p:grpSpPr>
            <a:xfrm>
              <a:off x="1067928" y="5236096"/>
              <a:ext cx="357355" cy="349286"/>
              <a:chOff x="1705556" y="2745810"/>
              <a:chExt cx="357355" cy="357716"/>
            </a:xfrm>
          </p:grpSpPr>
          <p:pic>
            <p:nvPicPr>
              <p:cNvPr id="81" name="Picture 2" descr="businessman icon">
                <a:extLst>
                  <a:ext uri="{FF2B5EF4-FFF2-40B4-BE49-F238E27FC236}">
                    <a16:creationId xmlns:a16="http://schemas.microsoft.com/office/drawing/2014/main" id="{0897FE91-4F00-1D03-BF5E-4ABF1BA3E51E}"/>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businessman icon">
                <a:extLst>
                  <a:ext uri="{FF2B5EF4-FFF2-40B4-BE49-F238E27FC236}">
                    <a16:creationId xmlns:a16="http://schemas.microsoft.com/office/drawing/2014/main" id="{1EBA284F-76C5-F931-F1B1-67A8FCA4D70A}"/>
                  </a:ext>
                </a:extLst>
              </p:cNvPr>
              <p:cNvPicPr>
                <a:picLocks noChangeAspect="1" noChangeArrowheads="1"/>
              </p:cNvPicPr>
              <p:nvPr/>
            </p:nvPicPr>
            <p:blipFill rotWithShape="1">
              <a:blip r:embed="rId7" cstate="email">
                <a:biLevel thresh="50000"/>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Left Bracket 79">
              <a:extLst>
                <a:ext uri="{FF2B5EF4-FFF2-40B4-BE49-F238E27FC236}">
                  <a16:creationId xmlns:a16="http://schemas.microsoft.com/office/drawing/2014/main" id="{1AEE13C4-4616-C36B-E2CC-D9F5AC05D016}"/>
                </a:ext>
              </a:extLst>
            </p:cNvPr>
            <p:cNvSpPr/>
            <p:nvPr/>
          </p:nvSpPr>
          <p:spPr>
            <a:xfrm rot="16200000">
              <a:off x="1393066" y="5315180"/>
              <a:ext cx="50755" cy="703286"/>
            </a:xfrm>
            <a:prstGeom prst="leftBracket">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00">
                <a:solidFill>
                  <a:srgbClr val="000000"/>
                </a:solidFill>
                <a:latin typeface="Arial Narrow"/>
              </a:endParaRPr>
            </a:p>
          </p:txBody>
        </p:sp>
      </p:grpSp>
      <p:sp>
        <p:nvSpPr>
          <p:cNvPr id="90" name="Rectangle 89">
            <a:extLst>
              <a:ext uri="{FF2B5EF4-FFF2-40B4-BE49-F238E27FC236}">
                <a16:creationId xmlns:a16="http://schemas.microsoft.com/office/drawing/2014/main" id="{5BEEDA19-98EC-DD80-9E40-21AE6B9385EA}"/>
              </a:ext>
            </a:extLst>
          </p:cNvPr>
          <p:cNvSpPr/>
          <p:nvPr/>
        </p:nvSpPr>
        <p:spPr>
          <a:xfrm>
            <a:off x="333203" y="2917851"/>
            <a:ext cx="2538171" cy="2910794"/>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CA" sz="1100" b="1">
              <a:solidFill>
                <a:srgbClr val="000000"/>
              </a:solidFill>
              <a:latin typeface="Arial Narrow"/>
            </a:endParaRPr>
          </a:p>
        </p:txBody>
      </p:sp>
      <p:pic>
        <p:nvPicPr>
          <p:cNvPr id="91" name="Picture 2" descr="businessman icon">
            <a:extLst>
              <a:ext uri="{FF2B5EF4-FFF2-40B4-BE49-F238E27FC236}">
                <a16:creationId xmlns:a16="http://schemas.microsoft.com/office/drawing/2014/main" id="{38F3506C-80AE-9461-5136-66E8250F28AD}"/>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1499524" y="2992574"/>
            <a:ext cx="356940" cy="34853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6DB0A230-3704-7B79-42FC-7C227438AE73}"/>
              </a:ext>
            </a:extLst>
          </p:cNvPr>
          <p:cNvSpPr txBox="1"/>
          <p:nvPr/>
        </p:nvSpPr>
        <p:spPr>
          <a:xfrm>
            <a:off x="943746" y="3341104"/>
            <a:ext cx="1475072" cy="261610"/>
          </a:xfrm>
          <a:prstGeom prst="rect">
            <a:avLst/>
          </a:prstGeom>
          <a:noFill/>
        </p:spPr>
        <p:txBody>
          <a:bodyPr wrap="square">
            <a:spAutoFit/>
          </a:bodyPr>
          <a:lstStyle/>
          <a:p>
            <a:pPr algn="ctr"/>
            <a:r>
              <a:rPr lang="en-US" sz="1100">
                <a:solidFill>
                  <a:srgbClr val="000000"/>
                </a:solidFill>
                <a:latin typeface="Calibri" panose="020F0502020204030204" pitchFamily="34" charset="0"/>
                <a:ea typeface="Calibri" panose="020F0502020204030204" pitchFamily="34" charset="0"/>
                <a:cs typeface="Calibri" panose="020F0502020204030204" pitchFamily="34" charset="0"/>
              </a:rPr>
              <a:t>Point of Contact </a:t>
            </a:r>
            <a:endParaRPr lang="en-US" sz="1100">
              <a:latin typeface="Calibri" panose="020F0502020204030204" pitchFamily="34" charset="0"/>
              <a:ea typeface="Calibri" panose="020F0502020204030204" pitchFamily="34" charset="0"/>
              <a:cs typeface="Calibri" panose="020F0502020204030204" pitchFamily="34" charset="0"/>
            </a:endParaRPr>
          </a:p>
        </p:txBody>
      </p:sp>
      <p:pic>
        <p:nvPicPr>
          <p:cNvPr id="93" name="Picture 2" descr="businessman icon">
            <a:extLst>
              <a:ext uri="{FF2B5EF4-FFF2-40B4-BE49-F238E27FC236}">
                <a16:creationId xmlns:a16="http://schemas.microsoft.com/office/drawing/2014/main" id="{F676EA25-DE28-FEA7-97E3-81E796E0159A}"/>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553819" y="3732889"/>
            <a:ext cx="356940" cy="34853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996DFE5E-8DF3-86AE-DD3A-7BADEFD11A1D}"/>
              </a:ext>
            </a:extLst>
          </p:cNvPr>
          <p:cNvSpPr/>
          <p:nvPr/>
        </p:nvSpPr>
        <p:spPr>
          <a:xfrm>
            <a:off x="333203" y="4170094"/>
            <a:ext cx="892886" cy="430887"/>
          </a:xfrm>
          <a:prstGeom prst="rect">
            <a:avLst/>
          </a:prstGeom>
        </p:spPr>
        <p:txBody>
          <a:bodyPr wrap="square">
            <a:spAutoFit/>
          </a:bodyPr>
          <a:lstStyle/>
          <a:p>
            <a:pPr algn="ct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Cloud Architect</a:t>
            </a:r>
            <a:endParaRPr lang="en-GB" sz="1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5" name="Picture 2" descr="businessman icon">
            <a:extLst>
              <a:ext uri="{FF2B5EF4-FFF2-40B4-BE49-F238E27FC236}">
                <a16:creationId xmlns:a16="http://schemas.microsoft.com/office/drawing/2014/main" id="{0FD6969B-4ACA-6C86-70B6-9655DC7DEB94}"/>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1486318" y="3749345"/>
            <a:ext cx="356940" cy="3485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businessman icon">
            <a:extLst>
              <a:ext uri="{FF2B5EF4-FFF2-40B4-BE49-F238E27FC236}">
                <a16:creationId xmlns:a16="http://schemas.microsoft.com/office/drawing/2014/main" id="{0C911B0E-9C18-2ACC-3500-03D76212CEAF}"/>
              </a:ext>
            </a:extLst>
          </p:cNvPr>
          <p:cNvPicPr>
            <a:picLocks noChangeAspect="1" noChangeArrowheads="1"/>
          </p:cNvPicPr>
          <p:nvPr/>
        </p:nvPicPr>
        <p:blipFill>
          <a:blip r:embed="rId6" cstate="email">
            <a:biLevel thresh="50000"/>
            <a:extLst>
              <a:ext uri="{28A0092B-C50C-407E-A947-70E740481C1C}">
                <a14:useLocalDpi xmlns:a14="http://schemas.microsoft.com/office/drawing/2010/main" val="0"/>
              </a:ext>
            </a:extLst>
          </a:blip>
          <a:srcRect/>
          <a:stretch>
            <a:fillRect/>
          </a:stretch>
        </p:blipFill>
        <p:spPr bwMode="auto">
          <a:xfrm>
            <a:off x="2304440" y="3756895"/>
            <a:ext cx="356940" cy="3485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5C632637-88DD-F6D3-170F-5059EC9CC5B9}"/>
              </a:ext>
            </a:extLst>
          </p:cNvPr>
          <p:cNvSpPr txBox="1"/>
          <p:nvPr/>
        </p:nvSpPr>
        <p:spPr>
          <a:xfrm>
            <a:off x="4256187" y="5520867"/>
            <a:ext cx="1478376" cy="261610"/>
          </a:xfrm>
          <a:prstGeom prst="rect">
            <a:avLst/>
          </a:prstGeom>
          <a:noFill/>
        </p:spPr>
        <p:txBody>
          <a:bodyPr wrap="square" rtlCol="0">
            <a:spAutoFit/>
          </a:bodyPr>
          <a:lstStyle/>
          <a:p>
            <a:pPr algn="ctr"/>
            <a:r>
              <a:rPr lang="en-US" sz="1100">
                <a:latin typeface="Calibri" panose="020F0502020204030204" pitchFamily="34" charset="0"/>
                <a:ea typeface="Calibri" panose="020F0502020204030204" pitchFamily="34" charset="0"/>
                <a:cs typeface="Calibri" panose="020F0502020204030204" pitchFamily="34" charset="0"/>
              </a:rPr>
              <a:t>Genpact Team</a:t>
            </a:r>
          </a:p>
        </p:txBody>
      </p:sp>
      <p:sp>
        <p:nvSpPr>
          <p:cNvPr id="98" name="TextBox 97">
            <a:extLst>
              <a:ext uri="{FF2B5EF4-FFF2-40B4-BE49-F238E27FC236}">
                <a16:creationId xmlns:a16="http://schemas.microsoft.com/office/drawing/2014/main" id="{2A4BA31E-4E4C-D528-0397-1BD08E782514}"/>
              </a:ext>
            </a:extLst>
          </p:cNvPr>
          <p:cNvSpPr txBox="1"/>
          <p:nvPr/>
        </p:nvSpPr>
        <p:spPr>
          <a:xfrm>
            <a:off x="640308" y="5260416"/>
            <a:ext cx="1692019" cy="261610"/>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USAA Team </a:t>
            </a:r>
          </a:p>
        </p:txBody>
      </p:sp>
      <p:sp>
        <p:nvSpPr>
          <p:cNvPr id="99" name="Rectangle 98">
            <a:extLst>
              <a:ext uri="{FF2B5EF4-FFF2-40B4-BE49-F238E27FC236}">
                <a16:creationId xmlns:a16="http://schemas.microsoft.com/office/drawing/2014/main" id="{CB8E786F-BF78-DD3E-2E91-66D5F77F2D19}"/>
              </a:ext>
            </a:extLst>
          </p:cNvPr>
          <p:cNvSpPr/>
          <p:nvPr/>
        </p:nvSpPr>
        <p:spPr>
          <a:xfrm>
            <a:off x="1207800" y="4155688"/>
            <a:ext cx="892886" cy="430887"/>
          </a:xfrm>
          <a:prstGeom prst="rect">
            <a:avLst/>
          </a:prstGeom>
        </p:spPr>
        <p:txBody>
          <a:bodyPr wrap="square">
            <a:spAutoFit/>
          </a:bodyPr>
          <a:lstStyle/>
          <a:p>
            <a:pPr algn="ct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IT Leader</a:t>
            </a:r>
          </a:p>
          <a:p>
            <a:pPr algn="ctr"/>
            <a:endParaRPr lang="en-GB" sz="1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5ABE35EB-1AE4-3380-1C46-9B8F2F374082}"/>
              </a:ext>
            </a:extLst>
          </p:cNvPr>
          <p:cNvSpPr/>
          <p:nvPr/>
        </p:nvSpPr>
        <p:spPr>
          <a:xfrm>
            <a:off x="2069490" y="4149402"/>
            <a:ext cx="892886" cy="600164"/>
          </a:xfrm>
          <a:prstGeom prst="rect">
            <a:avLst/>
          </a:prstGeom>
        </p:spPr>
        <p:txBody>
          <a:bodyPr wrap="square">
            <a:spAutoFit/>
          </a:bodyPr>
          <a:lstStyle/>
          <a:p>
            <a:pPr algn="ctr"/>
            <a:r>
              <a:rPr lang="en-US" sz="1100">
                <a:solidFill>
                  <a:srgbClr val="000000"/>
                </a:solidFill>
                <a:latin typeface="Calibri" panose="020F0502020204030204" pitchFamily="34" charset="0"/>
                <a:ea typeface="Calibri" panose="020F0502020204030204" pitchFamily="34" charset="0"/>
                <a:cs typeface="Calibri" panose="020F0502020204030204" pitchFamily="34" charset="0"/>
              </a:rPr>
              <a:t>Security Architect</a:t>
            </a:r>
          </a:p>
          <a:p>
            <a:pPr algn="ctr"/>
            <a:endParaRPr lang="en-GB" sz="11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869373-957E-76C8-AF45-2D0E3ABE2948}"/>
              </a:ext>
            </a:extLst>
          </p:cNvPr>
          <p:cNvGrpSpPr/>
          <p:nvPr/>
        </p:nvGrpSpPr>
        <p:grpSpPr>
          <a:xfrm>
            <a:off x="2305775" y="2061109"/>
            <a:ext cx="357355" cy="357716"/>
            <a:chOff x="1705556" y="2745810"/>
            <a:chExt cx="357355" cy="357716"/>
          </a:xfrm>
        </p:grpSpPr>
        <p:pic>
          <p:nvPicPr>
            <p:cNvPr id="4" name="Picture 2" descr="businessman icon">
              <a:extLst>
                <a:ext uri="{FF2B5EF4-FFF2-40B4-BE49-F238E27FC236}">
                  <a16:creationId xmlns:a16="http://schemas.microsoft.com/office/drawing/2014/main" id="{C52C1A36-B9ED-7CB4-A18B-8B1ACA4872A2}"/>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05556" y="2745810"/>
              <a:ext cx="356940" cy="35694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usinessman icon">
              <a:extLst>
                <a:ext uri="{FF2B5EF4-FFF2-40B4-BE49-F238E27FC236}">
                  <a16:creationId xmlns:a16="http://schemas.microsoft.com/office/drawing/2014/main" id="{184D728D-9D75-10A7-3195-5862ED200FA0}"/>
                </a:ext>
              </a:extLst>
            </p:cNvPr>
            <p:cNvPicPr>
              <a:picLocks noChangeAspect="1" noChangeArrowheads="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val="0"/>
                </a:ext>
              </a:extLst>
            </a:blip>
            <a:srcRect t="85220"/>
            <a:stretch/>
          </p:blipFill>
          <p:spPr bwMode="auto">
            <a:xfrm>
              <a:off x="1705971" y="3050771"/>
              <a:ext cx="356940" cy="52755"/>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14243997-3EB9-4ADD-35D2-4D9E7FAA4F97}"/>
              </a:ext>
            </a:extLst>
          </p:cNvPr>
          <p:cNvSpPr/>
          <p:nvPr/>
        </p:nvSpPr>
        <p:spPr>
          <a:xfrm>
            <a:off x="1766692" y="2543730"/>
            <a:ext cx="1568912" cy="261610"/>
          </a:xfrm>
          <a:prstGeom prst="rect">
            <a:avLst/>
          </a:prstGeom>
        </p:spPr>
        <p:txBody>
          <a:bodyPr wrap="square">
            <a:spAutoFit/>
          </a:bodyPr>
          <a:lstStyle/>
          <a:p>
            <a:pPr algn="ct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Genpact Sponsor</a:t>
            </a:r>
          </a:p>
        </p:txBody>
      </p:sp>
      <p:sp>
        <p:nvSpPr>
          <p:cNvPr id="43" name="Up-Down Arrow 42">
            <a:extLst>
              <a:ext uri="{FF2B5EF4-FFF2-40B4-BE49-F238E27FC236}">
                <a16:creationId xmlns:a16="http://schemas.microsoft.com/office/drawing/2014/main" id="{B4BBB2B1-F521-34EA-4929-48F1E082E7E5}"/>
              </a:ext>
            </a:extLst>
          </p:cNvPr>
          <p:cNvSpPr/>
          <p:nvPr/>
        </p:nvSpPr>
        <p:spPr>
          <a:xfrm>
            <a:off x="7155372" y="2831044"/>
            <a:ext cx="318053" cy="297782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A8DD44F1-19BD-6E88-B79F-D4F97CC2D87C}"/>
              </a:ext>
            </a:extLst>
          </p:cNvPr>
          <p:cNvSpPr txBox="1"/>
          <p:nvPr/>
        </p:nvSpPr>
        <p:spPr>
          <a:xfrm>
            <a:off x="1219180" y="6092572"/>
            <a:ext cx="4114919" cy="369332"/>
          </a:xfrm>
          <a:prstGeom prst="rect">
            <a:avLst/>
          </a:prstGeom>
          <a:solidFill>
            <a:schemeClr val="accent2"/>
          </a:solidFill>
        </p:spPr>
        <p:txBody>
          <a:bodyPr wrap="square" rtlCol="0">
            <a:spAutoFit/>
          </a:bodyPr>
          <a:lstStyle/>
          <a:p>
            <a:pPr algn="ctr"/>
            <a:r>
              <a:rPr lang="en-US" dirty="0">
                <a:latin typeface="Georgia" panose="02040502050405020303" pitchFamily="18" charset="0"/>
              </a:rPr>
              <a:t>Sandbox</a:t>
            </a:r>
          </a:p>
        </p:txBody>
      </p:sp>
      <p:sp>
        <p:nvSpPr>
          <p:cNvPr id="120" name="Rounded Rectangle 119">
            <a:extLst>
              <a:ext uri="{FF2B5EF4-FFF2-40B4-BE49-F238E27FC236}">
                <a16:creationId xmlns:a16="http://schemas.microsoft.com/office/drawing/2014/main" id="{BE426DFF-BACE-9AC1-3675-E857A27EF349}"/>
              </a:ext>
            </a:extLst>
          </p:cNvPr>
          <p:cNvSpPr/>
          <p:nvPr/>
        </p:nvSpPr>
        <p:spPr>
          <a:xfrm>
            <a:off x="7942173" y="3263637"/>
            <a:ext cx="3637665" cy="18328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Duration</a:t>
            </a:r>
            <a:r>
              <a:rPr lang="en-US" dirty="0">
                <a:solidFill>
                  <a:schemeClr val="bg1"/>
                </a:solidFill>
              </a:rPr>
              <a:t>:		12 </a:t>
            </a:r>
            <a:r>
              <a:rPr lang="en-US" dirty="0" err="1">
                <a:solidFill>
                  <a:schemeClr val="bg1"/>
                </a:solidFill>
              </a:rPr>
              <a:t>wks</a:t>
            </a:r>
            <a:endParaRPr lang="en-US" dirty="0">
              <a:solidFill>
                <a:schemeClr val="bg1"/>
              </a:solidFill>
            </a:endParaRPr>
          </a:p>
          <a:p>
            <a:endParaRPr lang="en-US" dirty="0">
              <a:solidFill>
                <a:schemeClr val="bg1"/>
              </a:solidFill>
            </a:endParaRPr>
          </a:p>
          <a:p>
            <a:r>
              <a:rPr lang="en-US" dirty="0">
                <a:solidFill>
                  <a:schemeClr val="bg1"/>
                </a:solidFill>
              </a:rPr>
              <a:t>Cora GenY + 	</a:t>
            </a:r>
          </a:p>
          <a:p>
            <a:r>
              <a:rPr lang="en-US" dirty="0">
                <a:solidFill>
                  <a:schemeClr val="bg1"/>
                </a:solidFill>
              </a:rPr>
              <a:t>Services</a:t>
            </a:r>
          </a:p>
        </p:txBody>
      </p:sp>
    </p:spTree>
    <p:extLst>
      <p:ext uri="{BB962C8B-B14F-4D97-AF65-F5344CB8AC3E}">
        <p14:creationId xmlns:p14="http://schemas.microsoft.com/office/powerpoint/2010/main" val="118783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A514532-7A04-460D-ACC2-C49882B7C636}"/>
              </a:ext>
            </a:extLst>
          </p:cNvPr>
          <p:cNvGrpSpPr/>
          <p:nvPr/>
        </p:nvGrpSpPr>
        <p:grpSpPr>
          <a:xfrm>
            <a:off x="0" y="0"/>
            <a:ext cx="12192000" cy="1566547"/>
            <a:chOff x="0" y="0"/>
            <a:chExt cx="12192000" cy="1566547"/>
          </a:xfrm>
        </p:grpSpPr>
        <p:sp>
          <p:nvSpPr>
            <p:cNvPr id="30" name="Rectangle 29">
              <a:extLst>
                <a:ext uri="{FF2B5EF4-FFF2-40B4-BE49-F238E27FC236}">
                  <a16:creationId xmlns:a16="http://schemas.microsoft.com/office/drawing/2014/main" id="{EEC29730-4BAC-4C55-A07D-29B3FD2EBA2B}"/>
                </a:ext>
              </a:extLst>
            </p:cNvPr>
            <p:cNvSpPr/>
            <p:nvPr/>
          </p:nvSpPr>
          <p:spPr>
            <a:xfrm>
              <a:off x="0" y="0"/>
              <a:ext cx="12192000" cy="1566547"/>
            </a:xfrm>
            <a:prstGeom prst="rect">
              <a:avLst/>
            </a:prstGeom>
            <a:gradFill>
              <a:gsLst>
                <a:gs pos="12000">
                  <a:schemeClr val="accent1"/>
                </a:gs>
                <a:gs pos="70000">
                  <a:schemeClr val="accent4"/>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BAEDC753-F89C-4C3A-A4F5-AD299ED620D4}"/>
                </a:ext>
              </a:extLst>
            </p:cNvPr>
            <p:cNvGrpSpPr/>
            <p:nvPr/>
          </p:nvGrpSpPr>
          <p:grpSpPr>
            <a:xfrm>
              <a:off x="9830590" y="427131"/>
              <a:ext cx="2361409" cy="1139416"/>
              <a:chOff x="7696222" y="4688719"/>
              <a:chExt cx="4495778" cy="2169281"/>
            </a:xfrm>
          </p:grpSpPr>
          <p:sp>
            <p:nvSpPr>
              <p:cNvPr id="36" name="Freeform: Shape 35">
                <a:extLst>
                  <a:ext uri="{FF2B5EF4-FFF2-40B4-BE49-F238E27FC236}">
                    <a16:creationId xmlns:a16="http://schemas.microsoft.com/office/drawing/2014/main" id="{F0358604-F46F-4503-8CEA-F51A1F9A6350}"/>
                  </a:ext>
                </a:extLst>
              </p:cNvPr>
              <p:cNvSpPr/>
              <p:nvPr/>
            </p:nvSpPr>
            <p:spPr>
              <a:xfrm>
                <a:off x="7696222" y="5819775"/>
                <a:ext cx="3000114" cy="1038225"/>
              </a:xfrm>
              <a:custGeom>
                <a:avLst/>
                <a:gdLst>
                  <a:gd name="connsiteX0" fmla="*/ 0 w 3936381"/>
                  <a:gd name="connsiteY0" fmla="*/ 1717288 h 1739590"/>
                  <a:gd name="connsiteX1" fmla="*/ 1906859 w 3936381"/>
                  <a:gd name="connsiteY1" fmla="*/ 0 h 1739590"/>
                  <a:gd name="connsiteX2" fmla="*/ 3936381 w 3936381"/>
                  <a:gd name="connsiteY2" fmla="*/ 1739590 h 1739590"/>
                  <a:gd name="connsiteX3" fmla="*/ 0 w 3936381"/>
                  <a:gd name="connsiteY3" fmla="*/ 1717288 h 1739590"/>
                  <a:gd name="connsiteX0" fmla="*/ 0 w 3950668"/>
                  <a:gd name="connsiteY0" fmla="*/ 1736338 h 1739590"/>
                  <a:gd name="connsiteX1" fmla="*/ 1921146 w 3950668"/>
                  <a:gd name="connsiteY1" fmla="*/ 0 h 1739590"/>
                  <a:gd name="connsiteX2" fmla="*/ 3950668 w 3950668"/>
                  <a:gd name="connsiteY2" fmla="*/ 1739590 h 1739590"/>
                  <a:gd name="connsiteX3" fmla="*/ 0 w 3950668"/>
                  <a:gd name="connsiteY3" fmla="*/ 1736338 h 1739590"/>
                  <a:gd name="connsiteX0" fmla="*/ 0 w 3950668"/>
                  <a:gd name="connsiteY0" fmla="*/ 1774438 h 1777690"/>
                  <a:gd name="connsiteX1" fmla="*/ 1762396 w 3950668"/>
                  <a:gd name="connsiteY1" fmla="*/ 0 h 1777690"/>
                  <a:gd name="connsiteX2" fmla="*/ 3950668 w 3950668"/>
                  <a:gd name="connsiteY2" fmla="*/ 1777690 h 1777690"/>
                  <a:gd name="connsiteX3" fmla="*/ 0 w 3950668"/>
                  <a:gd name="connsiteY3" fmla="*/ 1774438 h 1777690"/>
                  <a:gd name="connsiteX0" fmla="*/ 0 w 4280868"/>
                  <a:gd name="connsiteY0" fmla="*/ 1774438 h 1777690"/>
                  <a:gd name="connsiteX1" fmla="*/ 1762396 w 4280868"/>
                  <a:gd name="connsiteY1" fmla="*/ 0 h 1777690"/>
                  <a:gd name="connsiteX2" fmla="*/ 4280868 w 4280868"/>
                  <a:gd name="connsiteY2" fmla="*/ 1777690 h 1777690"/>
                  <a:gd name="connsiteX3" fmla="*/ 0 w 4280868"/>
                  <a:gd name="connsiteY3" fmla="*/ 1774438 h 1777690"/>
                  <a:gd name="connsiteX0" fmla="*/ 0 w 5087318"/>
                  <a:gd name="connsiteY0" fmla="*/ 1793488 h 1793488"/>
                  <a:gd name="connsiteX1" fmla="*/ 2568846 w 5087318"/>
                  <a:gd name="connsiteY1" fmla="*/ 0 h 1793488"/>
                  <a:gd name="connsiteX2" fmla="*/ 5087318 w 5087318"/>
                  <a:gd name="connsiteY2" fmla="*/ 1777690 h 1793488"/>
                  <a:gd name="connsiteX3" fmla="*/ 0 w 5087318"/>
                  <a:gd name="connsiteY3" fmla="*/ 1793488 h 1793488"/>
                  <a:gd name="connsiteX0" fmla="*/ 0 w 5182568"/>
                  <a:gd name="connsiteY0" fmla="*/ 1793488 h 1793488"/>
                  <a:gd name="connsiteX1" fmla="*/ 2664096 w 5182568"/>
                  <a:gd name="connsiteY1" fmla="*/ 0 h 1793488"/>
                  <a:gd name="connsiteX2" fmla="*/ 5182568 w 5182568"/>
                  <a:gd name="connsiteY2" fmla="*/ 1777690 h 1793488"/>
                  <a:gd name="connsiteX3" fmla="*/ 0 w 5182568"/>
                  <a:gd name="connsiteY3" fmla="*/ 1793488 h 1793488"/>
                  <a:gd name="connsiteX0" fmla="*/ 0 w 5182568"/>
                  <a:gd name="connsiteY0" fmla="*/ 1793488 h 1793488"/>
                  <a:gd name="connsiteX1" fmla="*/ 2602251 w 5182568"/>
                  <a:gd name="connsiteY1" fmla="*/ 0 h 1793488"/>
                  <a:gd name="connsiteX2" fmla="*/ 5182568 w 5182568"/>
                  <a:gd name="connsiteY2" fmla="*/ 1777690 h 1793488"/>
                  <a:gd name="connsiteX3" fmla="*/ 0 w 5182568"/>
                  <a:gd name="connsiteY3" fmla="*/ 1793488 h 1793488"/>
                </a:gdLst>
                <a:ahLst/>
                <a:cxnLst>
                  <a:cxn ang="0">
                    <a:pos x="connsiteX0" y="connsiteY0"/>
                  </a:cxn>
                  <a:cxn ang="0">
                    <a:pos x="connsiteX1" y="connsiteY1"/>
                  </a:cxn>
                  <a:cxn ang="0">
                    <a:pos x="connsiteX2" y="connsiteY2"/>
                  </a:cxn>
                  <a:cxn ang="0">
                    <a:pos x="connsiteX3" y="connsiteY3"/>
                  </a:cxn>
                </a:cxnLst>
                <a:rect l="l" t="t" r="r" b="b"/>
                <a:pathLst>
                  <a:path w="5182568" h="1793488">
                    <a:moveTo>
                      <a:pt x="0" y="1793488"/>
                    </a:moveTo>
                    <a:lnTo>
                      <a:pt x="2602251" y="0"/>
                    </a:lnTo>
                    <a:lnTo>
                      <a:pt x="5182568" y="1777690"/>
                    </a:lnTo>
                    <a:lnTo>
                      <a:pt x="0" y="1793488"/>
                    </a:lnTo>
                    <a:close/>
                  </a:path>
                </a:pathLst>
              </a:custGeom>
              <a:gradFill>
                <a:gsLst>
                  <a:gs pos="100000">
                    <a:schemeClr val="accent3"/>
                  </a:gs>
                  <a:gs pos="29000">
                    <a:schemeClr val="accent1">
                      <a:alpha val="4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6DA2CBBB-B2BC-4344-B09C-C037CD064B04}"/>
                  </a:ext>
                </a:extLst>
              </p:cNvPr>
              <p:cNvSpPr/>
              <p:nvPr/>
            </p:nvSpPr>
            <p:spPr>
              <a:xfrm flipH="1">
                <a:off x="9119560" y="4688719"/>
                <a:ext cx="3072440" cy="2169280"/>
              </a:xfrm>
              <a:prstGeom prst="rtTriangle">
                <a:avLst/>
              </a:prstGeom>
              <a:gradFill>
                <a:gsLst>
                  <a:gs pos="7000">
                    <a:schemeClr val="accent1">
                      <a:alpha val="0"/>
                    </a:schemeClr>
                  </a:gs>
                  <a:gs pos="83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Triangle 37">
                <a:extLst>
                  <a:ext uri="{FF2B5EF4-FFF2-40B4-BE49-F238E27FC236}">
                    <a16:creationId xmlns:a16="http://schemas.microsoft.com/office/drawing/2014/main" id="{E03E53C5-9376-4965-8F68-5AC6D5D2A095}"/>
                  </a:ext>
                </a:extLst>
              </p:cNvPr>
              <p:cNvSpPr/>
              <p:nvPr/>
            </p:nvSpPr>
            <p:spPr>
              <a:xfrm flipH="1">
                <a:off x="10833495" y="5898939"/>
                <a:ext cx="1358355" cy="959059"/>
              </a:xfrm>
              <a:prstGeom prst="rtTriangle">
                <a:avLst/>
              </a:prstGeom>
              <a:gradFill>
                <a:gsLst>
                  <a:gs pos="0">
                    <a:schemeClr val="accent2"/>
                  </a:gs>
                  <a:gs pos="8000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588"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92DBDAEF-80A4-4909-9250-96D428C7CF1F}"/>
                </a:ext>
              </a:extLst>
            </p:cNvPr>
            <p:cNvGrpSpPr/>
            <p:nvPr/>
          </p:nvGrpSpPr>
          <p:grpSpPr>
            <a:xfrm>
              <a:off x="1" y="0"/>
              <a:ext cx="1069897" cy="1566547"/>
              <a:chOff x="-2" y="-1"/>
              <a:chExt cx="1972575" cy="2888253"/>
            </a:xfrm>
          </p:grpSpPr>
          <p:sp>
            <p:nvSpPr>
              <p:cNvPr id="33" name="Freeform: Shape 32">
                <a:extLst>
                  <a:ext uri="{FF2B5EF4-FFF2-40B4-BE49-F238E27FC236}">
                    <a16:creationId xmlns:a16="http://schemas.microsoft.com/office/drawing/2014/main" id="{218B7A20-0315-4840-AE14-A1EF72D5C000}"/>
                  </a:ext>
                </a:extLst>
              </p:cNvPr>
              <p:cNvSpPr/>
              <p:nvPr/>
            </p:nvSpPr>
            <p:spPr>
              <a:xfrm flipH="1">
                <a:off x="-2" y="141772"/>
                <a:ext cx="1710019" cy="237479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0">
                    <a:schemeClr val="accent1"/>
                  </a:gs>
                  <a:gs pos="100000">
                    <a:schemeClr val="accent4"/>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6ED84ACA-CC48-42B7-A343-AAB2371C0485}"/>
                  </a:ext>
                </a:extLst>
              </p:cNvPr>
              <p:cNvSpPr/>
              <p:nvPr/>
            </p:nvSpPr>
            <p:spPr>
              <a:xfrm flipH="1">
                <a:off x="-2" y="-1"/>
                <a:ext cx="1972575" cy="2182307"/>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681" h="4504104">
                    <a:moveTo>
                      <a:pt x="0" y="2769"/>
                    </a:moveTo>
                    <a:lnTo>
                      <a:pt x="2728221" y="1849804"/>
                    </a:lnTo>
                    <a:lnTo>
                      <a:pt x="1470921" y="2738804"/>
                    </a:lnTo>
                    <a:lnTo>
                      <a:pt x="3998221" y="4504104"/>
                    </a:lnTo>
                    <a:lnTo>
                      <a:pt x="4031681" y="0"/>
                    </a:lnTo>
                    <a:lnTo>
                      <a:pt x="0" y="2769"/>
                    </a:lnTo>
                    <a:close/>
                  </a:path>
                </a:pathLst>
              </a:custGeom>
              <a:gradFill>
                <a:gsLst>
                  <a:gs pos="8000">
                    <a:schemeClr val="accent2"/>
                  </a:gs>
                  <a:gs pos="96000">
                    <a:schemeClr val="accent1">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43C2411-C841-43EA-8405-765DB03D6CC3}"/>
                  </a:ext>
                </a:extLst>
              </p:cNvPr>
              <p:cNvSpPr/>
              <p:nvPr/>
            </p:nvSpPr>
            <p:spPr>
              <a:xfrm flipH="1">
                <a:off x="-2" y="1708318"/>
                <a:ext cx="849637" cy="117993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12000">
                    <a:schemeClr val="accent3"/>
                  </a:gs>
                  <a:gs pos="97000">
                    <a:schemeClr val="accent4">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9" name="Graphic 38">
            <a:extLst>
              <a:ext uri="{FF2B5EF4-FFF2-40B4-BE49-F238E27FC236}">
                <a16:creationId xmlns:a16="http://schemas.microsoft.com/office/drawing/2014/main" id="{07FC21FF-1E8C-4E43-8D53-E0E2E3F787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01838" y="6515632"/>
            <a:ext cx="756000" cy="220551"/>
          </a:xfrm>
          <a:prstGeom prst="rect">
            <a:avLst/>
          </a:prstGeom>
        </p:spPr>
      </p:pic>
      <p:sp>
        <p:nvSpPr>
          <p:cNvPr id="40" name="Rectangle 39">
            <a:extLst>
              <a:ext uri="{FF2B5EF4-FFF2-40B4-BE49-F238E27FC236}">
                <a16:creationId xmlns:a16="http://schemas.microsoft.com/office/drawing/2014/main" id="{1A9A739B-5FF0-4A2D-9487-FA64D0084DAA}"/>
              </a:ext>
            </a:extLst>
          </p:cNvPr>
          <p:cNvSpPr/>
          <p:nvPr/>
        </p:nvSpPr>
        <p:spPr>
          <a:xfrm>
            <a:off x="0" y="0"/>
            <a:ext cx="90000" cy="6858000"/>
          </a:xfrm>
          <a:prstGeom prst="rect">
            <a:avLst/>
          </a:prstGeom>
          <a:gradFill>
            <a:gsLst>
              <a:gs pos="0">
                <a:schemeClr val="accent2"/>
              </a:gs>
              <a:gs pos="50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0E5BA6-4E0F-4C8F-B663-31F563F4DFED}"/>
              </a:ext>
            </a:extLst>
          </p:cNvPr>
          <p:cNvSpPr>
            <a:spLocks noGrp="1"/>
          </p:cNvSpPr>
          <p:nvPr>
            <p:ph type="title"/>
          </p:nvPr>
        </p:nvSpPr>
        <p:spPr>
          <a:xfrm>
            <a:off x="1595421" y="-7616"/>
            <a:ext cx="11282034" cy="492443"/>
          </a:xfrm>
        </p:spPr>
        <p:txBody>
          <a:bodyPr wrap="square">
            <a:spAutoFit/>
          </a:bodyPr>
          <a:lstStyle/>
          <a:p>
            <a:r>
              <a:rPr lang="en-US" dirty="0"/>
              <a:t>CORA Code GenY : Proposal Constructs</a:t>
            </a:r>
          </a:p>
        </p:txBody>
      </p:sp>
      <p:graphicFrame>
        <p:nvGraphicFramePr>
          <p:cNvPr id="44" name="Diagram 43">
            <a:extLst>
              <a:ext uri="{FF2B5EF4-FFF2-40B4-BE49-F238E27FC236}">
                <a16:creationId xmlns:a16="http://schemas.microsoft.com/office/drawing/2014/main" id="{6E1BC049-D45F-6EE4-A60D-235BC04156A9}"/>
              </a:ext>
            </a:extLst>
          </p:cNvPr>
          <p:cNvGraphicFramePr/>
          <p:nvPr/>
        </p:nvGraphicFramePr>
        <p:xfrm>
          <a:off x="1850804" y="1746849"/>
          <a:ext cx="9351034" cy="33643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5" name="TextBox 44">
            <a:extLst>
              <a:ext uri="{FF2B5EF4-FFF2-40B4-BE49-F238E27FC236}">
                <a16:creationId xmlns:a16="http://schemas.microsoft.com/office/drawing/2014/main" id="{6DB89C44-47F6-7DE2-615E-0163BB2B0CBC}"/>
              </a:ext>
            </a:extLst>
          </p:cNvPr>
          <p:cNvSpPr txBox="1"/>
          <p:nvPr/>
        </p:nvSpPr>
        <p:spPr>
          <a:xfrm>
            <a:off x="1836587" y="4980781"/>
            <a:ext cx="9351034" cy="1477328"/>
          </a:xfrm>
          <a:prstGeom prst="rect">
            <a:avLst/>
          </a:prstGeom>
          <a:noFill/>
        </p:spPr>
        <p:txBody>
          <a:bodyPr wrap="square" rtlCol="0">
            <a:spAutoFit/>
          </a:bodyPr>
          <a:lstStyle/>
          <a:p>
            <a:r>
              <a:rPr lang="en-US" b="1" u="sng" dirty="0"/>
              <a:t>License Agreement </a:t>
            </a:r>
            <a:r>
              <a:rPr lang="en-US" dirty="0"/>
              <a:t>– Intent to protect:</a:t>
            </a:r>
          </a:p>
          <a:p>
            <a:pPr marL="285750" indent="-285750">
              <a:buFont typeface="Arial" panose="020B0604020202020204" pitchFamily="34" charset="0"/>
              <a:buChar char="•"/>
            </a:pPr>
            <a:r>
              <a:rPr lang="en-US" dirty="0"/>
              <a:t>Protect IP</a:t>
            </a:r>
          </a:p>
          <a:p>
            <a:pPr marL="285750" indent="-285750">
              <a:buFont typeface="Arial" panose="020B0604020202020204" pitchFamily="34" charset="0"/>
              <a:buChar char="•"/>
            </a:pPr>
            <a:r>
              <a:rPr lang="en-US" dirty="0"/>
              <a:t>Ability to recoup fees if Services Contract is terminated</a:t>
            </a:r>
          </a:p>
          <a:p>
            <a:pPr marL="285750" indent="-285750">
              <a:buFont typeface="Arial" panose="020B0604020202020204" pitchFamily="34" charset="0"/>
              <a:buChar char="•"/>
            </a:pPr>
            <a:r>
              <a:rPr lang="en-US" dirty="0"/>
              <a:t>Provide support and enhancements to IP over the course of engagement with the client</a:t>
            </a:r>
          </a:p>
          <a:p>
            <a:pPr marL="285750" indent="-285750">
              <a:buFont typeface="Arial" panose="020B0604020202020204" pitchFamily="34" charset="0"/>
              <a:buChar char="•"/>
            </a:pPr>
            <a:r>
              <a:rPr lang="en-US" dirty="0"/>
              <a:t>Limit the use of IP to Genpact and Client ONLY! – No 3</a:t>
            </a:r>
            <a:r>
              <a:rPr lang="en-US" baseline="30000" dirty="0"/>
              <a:t>rd</a:t>
            </a:r>
            <a:r>
              <a:rPr lang="en-US" dirty="0"/>
              <a:t> party system providers or integrators	</a:t>
            </a:r>
          </a:p>
        </p:txBody>
      </p:sp>
    </p:spTree>
    <p:extLst>
      <p:ext uri="{BB962C8B-B14F-4D97-AF65-F5344CB8AC3E}">
        <p14:creationId xmlns:p14="http://schemas.microsoft.com/office/powerpoint/2010/main" val="20157961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60cf1f57-96f0-41c5-80b0-6bdd055b943f"/>
  <p:tag name="MIO_UPDATE" val="True"/>
  <p:tag name="MIO_VERSION" val="28.12.2020 13:34:11"/>
  <p:tag name="MIO_DBID" val="B8FCB12D-AF03-49EB-9F79-BB019BE99E1E"/>
  <p:tag name="MIO_LASTDOWNLOADED" val="28.12.2020 18:24:09.936"/>
  <p:tag name="MIO_OBJECTNAME" val="G"/>
  <p:tag name="MIO_CDID" val="3d435a17-43bc-49ce-8c2a-a6b042be0530"/>
  <p:tag name="MIO_FALLBACK_LAYOUT" val="16"/>
  <p:tag name="MIO_SHOW_DATE" val="False"/>
  <p:tag name="MIO_SHOW_FOOTER" val="False"/>
  <p:tag name="MIO_SHOW_PAGENUMBER" val="False"/>
  <p:tag name="MIO_AVOID_BLANK_LAYOUT" val="False"/>
  <p:tag name="MIO_CD_LAYOUT_VALID_AREA" val="False"/>
  <p:tag name="MIO_NUMBER_OF_VALID_LAYOUTS" val="95"/>
</p:tagLst>
</file>

<file path=ppt/tags/tag2.xml><?xml version="1.0" encoding="utf-8"?>
<p:tagLst xmlns:a="http://schemas.openxmlformats.org/drawingml/2006/main" xmlns:r="http://schemas.openxmlformats.org/officeDocument/2006/relationships" xmlns:p="http://schemas.openxmlformats.org/presentationml/2006/main">
  <p:tag name="RNRSTYLE" val="1"/>
</p:tagLst>
</file>

<file path=ppt/tags/tag3.xml><?xml version="1.0" encoding="utf-8"?>
<p:tagLst xmlns:a="http://schemas.openxmlformats.org/drawingml/2006/main" xmlns:r="http://schemas.openxmlformats.org/officeDocument/2006/relationships" xmlns:p="http://schemas.openxmlformats.org/presentationml/2006/main">
  <p:tag name="RNRSTYLE" val="1"/>
</p:tagLst>
</file>

<file path=ppt/theme/theme1.xml><?xml version="1.0" encoding="utf-8"?>
<a:theme xmlns:a="http://schemas.openxmlformats.org/drawingml/2006/main" name="Genpact">
  <a:themeElements>
    <a:clrScheme name="Custom 2">
      <a:dk1>
        <a:srgbClr val="000000"/>
      </a:dk1>
      <a:lt1>
        <a:srgbClr val="FFFFFF"/>
      </a:lt1>
      <a:dk2>
        <a:srgbClr val="021D44"/>
      </a:dk2>
      <a:lt2>
        <a:srgbClr val="798399"/>
      </a:lt2>
      <a:accent1>
        <a:srgbClr val="00AECF"/>
      </a:accent1>
      <a:accent2>
        <a:srgbClr val="FF555F"/>
      </a:accent2>
      <a:accent3>
        <a:srgbClr val="073262"/>
      </a:accent3>
      <a:accent4>
        <a:srgbClr val="007199"/>
      </a:accent4>
      <a:accent5>
        <a:srgbClr val="894560"/>
      </a:accent5>
      <a:accent6>
        <a:srgbClr val="10548C"/>
      </a:accent6>
      <a:hlink>
        <a:srgbClr val="10548C"/>
      </a:hlink>
      <a:folHlink>
        <a:srgbClr val="894560"/>
      </a:folHlink>
    </a:clrScheme>
    <a:fontScheme name="Genpact theme font">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chor="t">
        <a:noAutofit/>
      </a:bodyPr>
      <a:lstStyle>
        <a:defPPr algn="l">
          <a:defRPr dirty="0"/>
        </a:defPPr>
      </a:lstStyle>
    </a:txDef>
  </a:objectDefaults>
  <a:extraClrSchemeLst/>
  <a:extLst>
    <a:ext uri="{05A4C25C-085E-4340-85A3-A5531E510DB2}">
      <thm15:themeFamily xmlns:thm15="http://schemas.microsoft.com/office/thememl/2012/main" name="Default Theme.pptx" id="{8947D1FA-D558-4397-9DEC-F51A546E4522}" vid="{5FDE3245-4D5E-4FC7-81BA-CFDB4C0A12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5271dea-c25c-4d76-9140-00094a3ed4af">
      <UserInfo>
        <DisplayName>Saxena, Gaurav A</DisplayName>
        <AccountId>129</AccountId>
        <AccountType/>
      </UserInfo>
      <UserInfo>
        <DisplayName>Roy, Saubhik</DisplayName>
        <AccountId>158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E8F2ED6A72BE438025D25C5A447F19" ma:contentTypeVersion="10" ma:contentTypeDescription="Create a new document." ma:contentTypeScope="" ma:versionID="bccfb04bd40de915d60d37cedaed0240">
  <xsd:schema xmlns:xsd="http://www.w3.org/2001/XMLSchema" xmlns:xs="http://www.w3.org/2001/XMLSchema" xmlns:p="http://schemas.microsoft.com/office/2006/metadata/properties" xmlns:ns2="7c266ef7-e2fc-4c6c-8992-f1cb4d168d80" xmlns:ns3="b5271dea-c25c-4d76-9140-00094a3ed4af" targetNamespace="http://schemas.microsoft.com/office/2006/metadata/properties" ma:root="true" ma:fieldsID="525b58821d83bb75069826b4aee01705" ns2:_="" ns3:_="">
    <xsd:import namespace="7c266ef7-e2fc-4c6c-8992-f1cb4d168d80"/>
    <xsd:import namespace="b5271dea-c25c-4d76-9140-00094a3ed4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266ef7-e2fc-4c6c-8992-f1cb4d168d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5271dea-c25c-4d76-9140-00094a3ed4a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01440A-66D4-48B4-8B12-DE9328637C2A}">
  <ds:schemaRefs>
    <ds:schemaRef ds:uri="http://schemas.microsoft.com/office/2006/documentManagement/types"/>
    <ds:schemaRef ds:uri="http://purl.org/dc/terms/"/>
    <ds:schemaRef ds:uri="http://purl.org/dc/elements/1.1/"/>
    <ds:schemaRef ds:uri="http://www.w3.org/XML/1998/namespace"/>
    <ds:schemaRef ds:uri="7c266ef7-e2fc-4c6c-8992-f1cb4d168d80"/>
    <ds:schemaRef ds:uri="http://schemas.microsoft.com/office/infopath/2007/PartnerControls"/>
    <ds:schemaRef ds:uri="http://schemas.microsoft.com/office/2006/metadata/properties"/>
    <ds:schemaRef ds:uri="http://purl.org/dc/dcmitype/"/>
    <ds:schemaRef ds:uri="http://schemas.openxmlformats.org/package/2006/metadata/core-properties"/>
    <ds:schemaRef ds:uri="b5271dea-c25c-4d76-9140-00094a3ed4af"/>
  </ds:schemaRefs>
</ds:datastoreItem>
</file>

<file path=customXml/itemProps2.xml><?xml version="1.0" encoding="utf-8"?>
<ds:datastoreItem xmlns:ds="http://schemas.openxmlformats.org/officeDocument/2006/customXml" ds:itemID="{0AA980C2-1B9B-4002-BB1C-6A37B69134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266ef7-e2fc-4c6c-8992-f1cb4d168d80"/>
    <ds:schemaRef ds:uri="b5271dea-c25c-4d76-9140-00094a3ed4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2BD80C-1AC4-4A07-8A54-1EA07A93D7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16873</TotalTime>
  <Words>2675</Words>
  <Application>Microsoft Office PowerPoint</Application>
  <PresentationFormat>Widescreen</PresentationFormat>
  <Paragraphs>487</Paragraphs>
  <Slides>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ＭＳ Ｐゴシック</vt:lpstr>
      <vt:lpstr>Arial</vt:lpstr>
      <vt:lpstr>Arial (Body)</vt:lpstr>
      <vt:lpstr>Arial Black</vt:lpstr>
      <vt:lpstr>Arial Narrow</vt:lpstr>
      <vt:lpstr>Calibri</vt:lpstr>
      <vt:lpstr>Georgia</vt:lpstr>
      <vt:lpstr>Marlett</vt:lpstr>
      <vt:lpstr>Wingdings</vt:lpstr>
      <vt:lpstr>Genpact</vt:lpstr>
      <vt:lpstr>PowerPoint Presentation</vt:lpstr>
      <vt:lpstr>Background and Opportunity - USAA </vt:lpstr>
      <vt:lpstr>CORA Code GenY to drive efficiency across the different phases of SDLC </vt:lpstr>
      <vt:lpstr>Benefit % - USAA Pre and Post CORA Code GENY </vt:lpstr>
      <vt:lpstr>Detailed Plan for POC </vt:lpstr>
      <vt:lpstr>Detailed Plan – End to End RoadMap</vt:lpstr>
      <vt:lpstr>Key metrics to be measured During POC for Identified Scenarios  </vt:lpstr>
      <vt:lpstr>Team Formation &amp; Commercials - Sandbox</vt:lpstr>
      <vt:lpstr>CORA Code GenY : Proposal Constructs</vt:lpstr>
      <vt:lpstr>PowerPoint Presentation</vt:lpstr>
      <vt:lpstr>Generate Ansible Playbook Templates - Case study - Automation on Automation – A large European Investment company utilizing Genpact’s GenAI solution for accelerate the learning and mastery of Ansible </vt:lpstr>
      <vt:lpstr>PowerPoint Presentation</vt:lpstr>
      <vt:lpstr>Factors Driving Application Development </vt:lpstr>
      <vt:lpstr>CORA Code GenY accelerators to address these challenges.</vt:lpstr>
      <vt:lpstr>Deployment Model</vt:lpstr>
      <vt:lpstr>SDLC Life Cycle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Trivedi</dc:creator>
  <cp:lastModifiedBy>Trivedi, Rachna</cp:lastModifiedBy>
  <cp:revision>26</cp:revision>
  <dcterms:created xsi:type="dcterms:W3CDTF">2024-01-14T20:32:08Z</dcterms:created>
  <dcterms:modified xsi:type="dcterms:W3CDTF">2024-06-21T03:59:58Z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0x01010058E8F2ED6A72BE438025D25C5A447F19</vt:lpwstr>
  </property>
</Properties>
</file>